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7"/>
  </p:notesMasterIdLst>
  <p:handoutMasterIdLst>
    <p:handoutMasterId r:id="rId88"/>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77" r:id="rId20"/>
    <p:sldId id="1078" r:id="rId21"/>
    <p:sldId id="1079" r:id="rId22"/>
    <p:sldId id="1080" r:id="rId23"/>
    <p:sldId id="1066" r:id="rId24"/>
    <p:sldId id="933" r:id="rId25"/>
    <p:sldId id="877" r:id="rId26"/>
    <p:sldId id="1081" r:id="rId27"/>
    <p:sldId id="897" r:id="rId28"/>
    <p:sldId id="1082" r:id="rId29"/>
    <p:sldId id="1083" r:id="rId30"/>
    <p:sldId id="905" r:id="rId31"/>
    <p:sldId id="1084" r:id="rId32"/>
    <p:sldId id="1085" r:id="rId33"/>
    <p:sldId id="1150" r:id="rId34"/>
    <p:sldId id="1110" r:id="rId35"/>
    <p:sldId id="1113" r:id="rId36"/>
    <p:sldId id="1114" r:id="rId37"/>
    <p:sldId id="1115" r:id="rId38"/>
    <p:sldId id="1116" r:id="rId39"/>
    <p:sldId id="1117" r:id="rId40"/>
    <p:sldId id="1118" r:id="rId41"/>
    <p:sldId id="1119" r:id="rId42"/>
    <p:sldId id="1120" r:id="rId43"/>
    <p:sldId id="1121" r:id="rId44"/>
    <p:sldId id="1122" r:id="rId45"/>
    <p:sldId id="1123" r:id="rId46"/>
    <p:sldId id="1124" r:id="rId47"/>
    <p:sldId id="1125" r:id="rId48"/>
    <p:sldId id="1126" r:id="rId49"/>
    <p:sldId id="1127" r:id="rId50"/>
    <p:sldId id="1128" r:id="rId51"/>
    <p:sldId id="1129" r:id="rId52"/>
    <p:sldId id="1130" r:id="rId53"/>
    <p:sldId id="1131" r:id="rId54"/>
    <p:sldId id="1132" r:id="rId55"/>
    <p:sldId id="1133" r:id="rId56"/>
    <p:sldId id="1134" r:id="rId57"/>
    <p:sldId id="1111" r:id="rId58"/>
    <p:sldId id="1135" r:id="rId59"/>
    <p:sldId id="1136" r:id="rId60"/>
    <p:sldId id="1137" r:id="rId61"/>
    <p:sldId id="1138" r:id="rId62"/>
    <p:sldId id="1139" r:id="rId63"/>
    <p:sldId id="1140" r:id="rId64"/>
    <p:sldId id="1112" r:id="rId65"/>
    <p:sldId id="1141" r:id="rId66"/>
    <p:sldId id="1142" r:id="rId67"/>
    <p:sldId id="1143" r:id="rId68"/>
    <p:sldId id="1144" r:id="rId69"/>
    <p:sldId id="1145" r:id="rId70"/>
    <p:sldId id="1146" r:id="rId71"/>
    <p:sldId id="1147" r:id="rId72"/>
    <p:sldId id="1148" r:id="rId73"/>
    <p:sldId id="1149" r:id="rId74"/>
    <p:sldId id="1152" r:id="rId75"/>
    <p:sldId id="1153" r:id="rId76"/>
    <p:sldId id="1154" r:id="rId77"/>
    <p:sldId id="1155" r:id="rId78"/>
    <p:sldId id="1156" r:id="rId79"/>
    <p:sldId id="1157" r:id="rId80"/>
    <p:sldId id="1158" r:id="rId81"/>
    <p:sldId id="1089" r:id="rId82"/>
    <p:sldId id="842" r:id="rId83"/>
    <p:sldId id="1024" r:id="rId84"/>
    <p:sldId id="1086" r:id="rId85"/>
    <p:sldId id="1087" r:id="rId8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64" autoAdjust="0"/>
    <p:restoredTop sz="93213" autoAdjust="0"/>
  </p:normalViewPr>
  <p:slideViewPr>
    <p:cSldViewPr>
      <p:cViewPr varScale="1">
        <p:scale>
          <a:sx n="91" d="100"/>
          <a:sy n="91" d="100"/>
        </p:scale>
        <p:origin x="168"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commentAuthors" Target="commentAuthor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245</c:v>
                </c:pt>
                <c:pt idx="1">
                  <c:v>8</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615846112"/>
        <c:axId val="-615845568"/>
      </c:barChart>
      <c:catAx>
        <c:axId val="-61584611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615845568"/>
        <c:crosses val="autoZero"/>
        <c:auto val="1"/>
        <c:lblAlgn val="ctr"/>
        <c:lblOffset val="100"/>
        <c:noMultiLvlLbl val="0"/>
      </c:catAx>
      <c:valAx>
        <c:axId val="-61584556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1584611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5540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3871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735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07453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4558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9178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50469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0370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43634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4749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11171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53099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262081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48458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804617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8271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404490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201170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906218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444625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644200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184071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804163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323632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695089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7041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647903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312323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339309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355818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690576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10630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960228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969485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598510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140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308940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427020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423150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619031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567361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240456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826718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415430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415823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4913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147585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96094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417575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006163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5328245"/>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2245492"/>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88250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5514218"/>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49404494"/>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2771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039383310"/>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67613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4968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33713" y="304027"/>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802.11-23/0580r15</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0485-00-00bf-ieee-802-11bf-march-2023-plenary-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536-15-00bf-teleconference-minutes-march-may-2023.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2023-05-16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15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smtClean="0">
                <a:solidFill>
                  <a:srgbClr val="0000FF"/>
                </a:solidFill>
              </a:rPr>
              <a:t>May Interim</a:t>
            </a:r>
            <a:endParaRPr lang="en-US" altLang="en-US" sz="1400" dirty="0">
              <a:solidFill>
                <a:srgbClr val="0000FF"/>
              </a:solidFill>
            </a:endParaRPr>
          </a:p>
          <a:p>
            <a:pPr algn="just"/>
            <a:r>
              <a:rPr lang="en-US" altLang="zh-CN" sz="1400" dirty="0" smtClean="0"/>
              <a:t>Motion (</a:t>
            </a:r>
            <a:r>
              <a:rPr lang="en-US" altLang="zh-CN" sz="1400" dirty="0" smtClean="0">
                <a:solidFill>
                  <a:srgbClr val="0000FF"/>
                </a:solidFill>
              </a:rPr>
              <a:t>283-304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584032734"/>
              </p:ext>
            </p:extLst>
          </p:nvPr>
        </p:nvGraphicFramePr>
        <p:xfrm>
          <a:off x="3429000" y="1600200"/>
          <a:ext cx="8305801" cy="5274982"/>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Resolutions for MS Termination MLME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Zinan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Sensing Terminologies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Resolution for CID 1296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measurement setup comments resolution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cxnSp>
        <p:nvCxnSpPr>
          <p:cNvPr id="3" name="直接箭头连接符 2"/>
          <p:cNvCxnSpPr/>
          <p:nvPr/>
        </p:nvCxnSpPr>
        <p:spPr bwMode="auto">
          <a:xfrm>
            <a:off x="2384180" y="2286000"/>
            <a:ext cx="1044820" cy="0"/>
          </a:xfrm>
          <a:prstGeom prst="straightConnector1">
            <a:avLst/>
          </a:prstGeom>
          <a:solidFill>
            <a:schemeClr val="accent1"/>
          </a:solidFill>
          <a:ln w="41275" cap="flat" cmpd="sng" algn="ctr">
            <a:solidFill>
              <a:srgbClr val="FF0000"/>
            </a:solidFill>
            <a:prstDash val="solid"/>
            <a:round/>
            <a:headEnd type="none" w="sm" len="sm"/>
            <a:tailEnd type="triangle"/>
          </a:ln>
          <a:effectLst/>
        </p:spPr>
      </p:cxnSp>
      <p:sp>
        <p:nvSpPr>
          <p:cNvPr id="5" name="文本框 4"/>
          <p:cNvSpPr txBox="1"/>
          <p:nvPr/>
        </p:nvSpPr>
        <p:spPr>
          <a:xfrm>
            <a:off x="2332225" y="2047678"/>
            <a:ext cx="1096775" cy="276999"/>
          </a:xfrm>
          <a:prstGeom prst="rect">
            <a:avLst/>
          </a:prstGeom>
          <a:noFill/>
        </p:spPr>
        <p:txBody>
          <a:bodyPr wrap="none" rtlCol="0">
            <a:spAutoFit/>
          </a:bodyPr>
          <a:lstStyle/>
          <a:p>
            <a:r>
              <a:rPr lang="en-US" altLang="zh-CN" dirty="0" smtClean="0"/>
              <a:t>Before Motion</a:t>
            </a:r>
            <a:endParaRPr lang="zh-CN" altLang="en-US" dirty="0"/>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a:t>
            </a:r>
            <a:r>
              <a:rPr lang="en-US" altLang="en-US" sz="3200" dirty="0">
                <a:solidFill>
                  <a:srgbClr val="0000FF"/>
                </a:solidFill>
                <a:cs typeface="Times New Roman" panose="02020603050405020304" pitchFamily="18" charset="0"/>
              </a:rPr>
              <a:t>15    </a:t>
            </a:r>
            <a:r>
              <a:rPr lang="en-US" altLang="en-US" sz="3200" dirty="0" smtClean="0">
                <a:solidFill>
                  <a:srgbClr val="0000FF"/>
                </a:solidFill>
                <a:cs typeface="Times New Roman" panose="02020603050405020304" pitchFamily="18" charset="0"/>
              </a:rPr>
              <a:t>(PM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05229220"/>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technical comments on D1.0 -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SBP Comments in LB272 -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16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985049514"/>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23/0626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SBP CID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23/0656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00FF"/>
                          </a:solidFill>
                          <a:latin typeface="+mn-lt"/>
                          <a:ea typeface="+mn-ea"/>
                          <a:cs typeface="+mn-cs"/>
                        </a:rPr>
                        <a:t>LB 272 CR for Sensing Trigger frame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clause 11 reporting CID resolution part1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7697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2004692766"/>
              </p:ext>
            </p:extLst>
          </p:nvPr>
        </p:nvGraphicFramePr>
        <p:xfrm>
          <a:off x="3429000" y="1600200"/>
          <a:ext cx="8305801" cy="483761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23/0626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SBP CID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LB 272 CR for Sensing Trigger frame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LB 272 CR for Sensing Trigger frame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23/0762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Zhanjing</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Bao</a:t>
                      </a:r>
                      <a:r>
                        <a:rPr lang="en-US" altLang="zh-CN" sz="1200" kern="1200" dirty="0" smtClean="0">
                          <a:solidFill>
                            <a:srgbClr val="0000FF"/>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SBP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23/0483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Josh Redmore (</a:t>
                      </a:r>
                      <a:r>
                        <a:rPr lang="en-US" altLang="zh-CN" sz="1200" kern="1200" dirty="0" err="1" smtClean="0">
                          <a:solidFill>
                            <a:srgbClr val="00B050"/>
                          </a:solidFill>
                          <a:latin typeface="+mn-lt"/>
                          <a:ea typeface="+mn-ea"/>
                          <a:cs typeface="+mn-cs"/>
                        </a:rPr>
                        <a:t>CableLabs</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CID resolution for 1971 - 1972 - 1983 - 2230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23/0749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resolutions-for-SBP-comments-in-LB272-part-2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23/0660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clause 11 reporting CID resolution part1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resolutions-for-Instance-comments-in-LB272-part-3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Pu (Perry) Wang (MERL)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DMG Sensing Instance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160307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a:t>Motion </a:t>
            </a:r>
            <a:r>
              <a:rPr lang="en-US" altLang="zh-CN" sz="1600" dirty="0" smtClean="0"/>
              <a:t>(</a:t>
            </a:r>
            <a:r>
              <a:rPr lang="en-US" altLang="zh-CN" sz="1600" dirty="0" smtClean="0">
                <a:solidFill>
                  <a:srgbClr val="0000FF"/>
                </a:solidFill>
              </a:rPr>
              <a:t>305-310</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2304774238"/>
              </p:ext>
            </p:extLst>
          </p:nvPr>
        </p:nvGraphicFramePr>
        <p:xfrm>
          <a:off x="3429000" y="1600200"/>
          <a:ext cx="8305801" cy="374420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23/0762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Zhanjing</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Bao</a:t>
                      </a:r>
                      <a:r>
                        <a:rPr lang="en-US" altLang="zh-CN" sz="1200" kern="1200" dirty="0" smtClean="0">
                          <a:solidFill>
                            <a:srgbClr val="00B050"/>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SBP procedure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23/0660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clause 11 reporting CID resolution part1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23/0766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LB272-DMG-CIDs-v5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23/0832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resolutions-for-Instance-comments-in-LB272-part-3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comments DMG comments resolution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23/0828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Instance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Pu (Perry) Wang (MERL)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DMG Sensing Instance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85368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18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4056044984"/>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DMG comments resolution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CIDs (11.55.1.1 Overview)</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technical comments on D1.0 -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23/0789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OST CID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23/0828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23/0862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Pu (Perry) Wang (MERL)</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DMG Sensing Instance CIDs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on capability of sensing measurement reporting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01658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18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May Interim</a:t>
            </a:r>
            <a:endParaRPr lang="en-US" altLang="en-US" sz="1600" dirty="0">
              <a:solidFill>
                <a:srgbClr val="0000FF"/>
              </a:solidFill>
            </a:endParaRPr>
          </a:p>
          <a:p>
            <a:pPr algn="just"/>
            <a:r>
              <a:rPr lang="en-US" altLang="zh-CN" sz="1600" dirty="0" smtClean="0">
                <a:solidFill>
                  <a:srgbClr val="0000FF"/>
                </a:solidFill>
              </a:rPr>
              <a:t>Motion</a:t>
            </a:r>
            <a:r>
              <a:rPr lang="en-US" altLang="zh-CN" sz="1600" dirty="0">
                <a:solidFill>
                  <a:srgbClr val="0000FF"/>
                </a:solidFill>
              </a:rPr>
              <a:t>: July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311-326</a:t>
            </a:r>
            <a:r>
              <a:rPr lang="en-US" altLang="zh-CN" sz="1600" dirty="0" smtClean="0"/>
              <a:t>)</a:t>
            </a:r>
            <a:endParaRPr lang="en-US" altLang="en-US" sz="1600" dirty="0" smtClean="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382510172"/>
              </p:ext>
            </p:extLst>
          </p:nvPr>
        </p:nvGraphicFramePr>
        <p:xfrm>
          <a:off x="3429000" y="1600200"/>
          <a:ext cx="8305801" cy="286948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technical comments on D1.0 -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23/0828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Instance -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23/0862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Pu (Perry) Wang (MERL)</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DMG Sensing Instance CIDs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on capability of sensing measurement reporting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23/889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LB272-Misc-Comments-set-1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smtClean="0"/>
              <a:t>March 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mentor.ieee.org/802.11/dcn/23/11-23-0485-00-00bf-ieee-802-11bf-march-2023-plenary-meeting-minutes.docx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March - May: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mentor.ieee.org/802.11/dcn/23/11-23-0536-15-00bf-teleconference-minutes-march-may-2023.docx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 Dongguk Lim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4285227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11    (Tuesday PM 2),</a:t>
            </a:r>
            <a:r>
              <a:rPr lang="en-US" altLang="zh-CN" sz="1200" dirty="0">
                <a:solidFill>
                  <a:srgbClr val="0070C0"/>
                </a:solidFill>
                <a:cs typeface="Times New Roman" panose="02020603050405020304" pitchFamily="18" charset="0"/>
              </a:rPr>
              <a:t>		</a:t>
            </a:r>
            <a:r>
              <a:rPr lang="en-US" altLang="zh-CN" dirty="0">
                <a:solidFill>
                  <a:srgbClr val="0070C0"/>
                </a:solidFill>
                <a:cs typeface="Times New Roman" panose="02020603050405020304" pitchFamily="18" charset="0"/>
              </a:rPr>
              <a:t>16:00-18:00 Berlin </a:t>
            </a:r>
            <a:r>
              <a:rPr lang="en-US" altLang="zh-CN" sz="1200" dirty="0">
                <a:solidFill>
                  <a:srgbClr val="0070C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ea typeface="宋体" panose="02010600030101010101" pitchFamily="2" charset="-122"/>
              </a:rPr>
              <a:t> </a:t>
            </a:r>
            <a:r>
              <a:rPr lang="en-US" altLang="zh-CN" dirty="0">
                <a:solidFill>
                  <a:srgbClr val="0070C0"/>
                </a:solidFill>
                <a:ea typeface="宋体" panose="02010600030101010101" pitchFamily="2" charset="-122"/>
              </a:rPr>
              <a:t>12    (Wednesday PM 2),</a:t>
            </a:r>
            <a:r>
              <a:rPr lang="en-US" altLang="zh-CN" sz="1200" dirty="0">
                <a:solidFill>
                  <a:srgbClr val="0070C0"/>
                </a:solidFill>
                <a:ea typeface="宋体" panose="02010600030101010101" pitchFamily="2" charset="-122"/>
              </a:rPr>
              <a:t>		16:00-18:00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3, and May 8,</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624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031379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May 15    (Monday PM 2), 	 	16:00-18:00 Orlando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(Tuesday AM 1),		08:00-10:00 Orlando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17    (Wednesday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17    (Wednesday AM 2),		10:30-12:30 Orlando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18    (Thursday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May 18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Orlando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May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39.4777</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514/1302,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168961067"/>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4224648769"/>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0.184331797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0.2104455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0.394777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6078604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548508270"/>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0.184331797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0.2104455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0.3947773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8618343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 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t>
            </a:r>
            <a:r>
              <a:rPr lang="en-US" altLang="zh-CN" sz="1400" dirty="0" smtClean="0">
                <a:solidFill>
                  <a:srgbClr val="FF0000"/>
                </a:solidFill>
              </a:rPr>
              <a:t>May 18 (</a:t>
            </a:r>
            <a:r>
              <a:rPr lang="en-US" altLang="zh-CN" sz="1400" dirty="0">
                <a:solidFill>
                  <a:srgbClr val="FF0000"/>
                </a:solidFill>
              </a:rPr>
              <a:t>Thursday AM </a:t>
            </a:r>
            <a:r>
              <a:rPr lang="en-US" altLang="zh-CN" sz="1400" dirty="0" smtClean="0">
                <a:solidFill>
                  <a:srgbClr val="FF0000"/>
                </a:solidFill>
              </a:rPr>
              <a:t>2)</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6031551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338783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613989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3737680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453696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30409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86747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2292457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967901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35363005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05700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12985474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084885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5204266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821891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073824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849783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5886386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004871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2361114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536021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8433009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84309240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1528475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5504036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9997444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773187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109341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4422820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1885846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1568500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12985911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394193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04637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1018865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289812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593651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9676195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860402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228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431765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87181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5562790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365483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1795507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3275655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838305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r>
              <a:rPr lang="en-US" altLang="zh-CN" sz="1800" b="1" kern="0" dirty="0"/>
              <a:t>: Rui Du</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844511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29347730"/>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283295543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2318753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138058</TotalTime>
  <Words>7698</Words>
  <Application>Microsoft Office PowerPoint</Application>
  <PresentationFormat>宽屏</PresentationFormat>
  <Paragraphs>2092</Paragraphs>
  <Slides>85</Slides>
  <Notes>84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85</vt:i4>
      </vt:variant>
    </vt:vector>
  </HeadingPairs>
  <TitlesOfParts>
    <vt:vector size="9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Interim 2023</vt:lpstr>
      <vt:lpstr>IEEE 802.11 Task Group bf WLAN Sensing </vt:lpstr>
      <vt:lpstr>PowerPoint 演示文稿</vt:lpstr>
      <vt:lpstr>PowerPoint 演示文稿</vt:lpstr>
      <vt:lpstr>Registration for the May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5901</cp:revision>
  <cp:lastPrinted>2014-11-04T15:04:57Z</cp:lastPrinted>
  <dcterms:created xsi:type="dcterms:W3CDTF">2007-04-17T18:10:23Z</dcterms:created>
  <dcterms:modified xsi:type="dcterms:W3CDTF">2023-05-18T16:26:37Z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(3)cFkPalshdE0Sier/duhz9F3SGzXRJ/NsdfxINKsuREs4BaNV2efwFf4OEdSM6E67YFCWEpDt
Z7oUqnJOAN7nW5fstpgxa5U0uFESKtOx8TYjzwJfrYYrWokeSCFiXRsJleQ10bbt2TSampUU
i//I+TqAkIi4JVf7mlXvgTc71D9UwyIvA7GXXo0en+0Q0NOpzGhZA3Pywx1rF3y3NXGzOE+e
vn8jvt4OZpzGJEGMPJ</vt:lpwstr>
  </property>
  <property fmtid="{D5CDD505-2E9C-101B-9397-08002B2CF9AE}" pid="27" name="_2015_ms_pID_7253431">
    <vt:lpwstr>r4qgn6NxwreK4zFwvdq3Q7tB0YCZzlVaL6OntnRY3QEtmj2R1fCikh
OLhF57iOiK/XtiPsusdEKLZZ7FPvwGMEUzjwtT7Ffp66VLNn9OS2uy8w7feQ+wRNqzO4ad4H
5losJkdw5zMN6YQgKsTp/A30KAYbz/DD/d6p8+qRCBpM7UgS+MJav5LXKIfbQoWIoszCHSU6
zgDEofO002F3cZGinYjXvrTsEIpg71AGUWyd</vt:lpwstr>
  </property>
  <property fmtid="{D5CDD505-2E9C-101B-9397-08002B2CF9AE}" pid="28" name="_2015_ms_pID_7253432">
    <vt:lpwstr>oU2KXf49Hh3qEINoURX31ng=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