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0"/>
  </p:notesMasterIdLst>
  <p:handoutMasterIdLst>
    <p:handoutMasterId r:id="rId81"/>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933" r:id="rId25"/>
    <p:sldId id="877" r:id="rId26"/>
    <p:sldId id="1081" r:id="rId27"/>
    <p:sldId id="897" r:id="rId28"/>
    <p:sldId id="1082" r:id="rId29"/>
    <p:sldId id="1083" r:id="rId30"/>
    <p:sldId id="905" r:id="rId31"/>
    <p:sldId id="1084" r:id="rId32"/>
    <p:sldId id="1085" r:id="rId33"/>
    <p:sldId id="1150" r:id="rId34"/>
    <p:sldId id="1110" r:id="rId35"/>
    <p:sldId id="1113" r:id="rId36"/>
    <p:sldId id="1114" r:id="rId37"/>
    <p:sldId id="1115" r:id="rId38"/>
    <p:sldId id="1116" r:id="rId39"/>
    <p:sldId id="1117" r:id="rId40"/>
    <p:sldId id="1118" r:id="rId41"/>
    <p:sldId id="1119" r:id="rId42"/>
    <p:sldId id="1120" r:id="rId43"/>
    <p:sldId id="1121" r:id="rId44"/>
    <p:sldId id="1122" r:id="rId45"/>
    <p:sldId id="1123" r:id="rId46"/>
    <p:sldId id="1124" r:id="rId47"/>
    <p:sldId id="1125" r:id="rId48"/>
    <p:sldId id="1126" r:id="rId49"/>
    <p:sldId id="1127" r:id="rId50"/>
    <p:sldId id="1128" r:id="rId51"/>
    <p:sldId id="1129" r:id="rId52"/>
    <p:sldId id="1130" r:id="rId53"/>
    <p:sldId id="1131" r:id="rId54"/>
    <p:sldId id="1132" r:id="rId55"/>
    <p:sldId id="1133" r:id="rId56"/>
    <p:sldId id="1134" r:id="rId57"/>
    <p:sldId id="1111" r:id="rId58"/>
    <p:sldId id="1135" r:id="rId59"/>
    <p:sldId id="1136" r:id="rId60"/>
    <p:sldId id="1137" r:id="rId61"/>
    <p:sldId id="1138" r:id="rId62"/>
    <p:sldId id="1139" r:id="rId63"/>
    <p:sldId id="1140" r:id="rId64"/>
    <p:sldId id="1112" r:id="rId65"/>
    <p:sldId id="1141" r:id="rId66"/>
    <p:sldId id="1142" r:id="rId67"/>
    <p:sldId id="1143" r:id="rId68"/>
    <p:sldId id="1144" r:id="rId69"/>
    <p:sldId id="1145" r:id="rId70"/>
    <p:sldId id="1146" r:id="rId71"/>
    <p:sldId id="1147" r:id="rId72"/>
    <p:sldId id="1148" r:id="rId73"/>
    <p:sldId id="1149" r:id="rId74"/>
    <p:sldId id="1089" r:id="rId75"/>
    <p:sldId id="842" r:id="rId76"/>
    <p:sldId id="1024" r:id="rId77"/>
    <p:sldId id="1086" r:id="rId78"/>
    <p:sldId id="1087" r:id="rId7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64" autoAdjust="0"/>
    <p:restoredTop sz="93213" autoAdjust="0"/>
  </p:normalViewPr>
  <p:slideViewPr>
    <p:cSldViewPr>
      <p:cViewPr varScale="1">
        <p:scale>
          <a:sx n="91" d="100"/>
          <a:sy n="91" d="100"/>
        </p:scale>
        <p:origin x="168"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630028768"/>
        <c:axId val="-1630023872"/>
      </c:barChart>
      <c:catAx>
        <c:axId val="-16300287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630023872"/>
        <c:crosses val="autoZero"/>
        <c:auto val="1"/>
        <c:lblAlgn val="ctr"/>
        <c:lblOffset val="100"/>
        <c:noMultiLvlLbl val="0"/>
      </c:catAx>
      <c:valAx>
        <c:axId val="-16300238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3002876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43634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11171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309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62081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48458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80461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8271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0449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20117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06218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444625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644200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184071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804163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323632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95089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7041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47903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312323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39309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355818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690576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10630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969485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598510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140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308940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427020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423150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567361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240456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26718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415430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415823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4913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147585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96094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417575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802.11-23/0580r11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5-00bf-teleconference-minutes-march-ma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283-304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84032734"/>
              </p:ext>
            </p:extLst>
          </p:nvPr>
        </p:nvGraphicFramePr>
        <p:xfrm>
          <a:off x="3429000" y="1600200"/>
          <a:ext cx="8305801" cy="527498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 MLME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 for CID 1296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384180" y="2286000"/>
            <a:ext cx="1044820" cy="0"/>
          </a:xfrm>
          <a:prstGeom prst="straightConnector1">
            <a:avLst/>
          </a:prstGeom>
          <a:solidFill>
            <a:schemeClr val="accent1"/>
          </a:solidFill>
          <a:ln w="41275" cap="flat" cmpd="sng" algn="ctr">
            <a:solidFill>
              <a:srgbClr val="FF0000"/>
            </a:solidFill>
            <a:prstDash val="solid"/>
            <a:round/>
            <a:headEnd type="none" w="sm" len="sm"/>
            <a:tailEnd type="triangle"/>
          </a:ln>
          <a:effectLst/>
        </p:spPr>
      </p:cxnSp>
      <p:sp>
        <p:nvSpPr>
          <p:cNvPr id="5" name="文本框 4"/>
          <p:cNvSpPr txBox="1"/>
          <p:nvPr/>
        </p:nvSpPr>
        <p:spPr>
          <a:xfrm>
            <a:off x="2332225" y="2047678"/>
            <a:ext cx="1096775" cy="276999"/>
          </a:xfrm>
          <a:prstGeom prst="rect">
            <a:avLst/>
          </a:prstGeom>
          <a:noFill/>
        </p:spPr>
        <p:txBody>
          <a:bodyPr wrap="none" rtlCol="0">
            <a:spAutoFit/>
          </a:bodyPr>
          <a:lstStyle/>
          <a:p>
            <a:r>
              <a:rPr lang="en-US" altLang="zh-CN" dirty="0" smtClean="0"/>
              <a:t>Before Motion</a:t>
            </a:r>
            <a:endParaRPr lang="zh-CN" altLang="en-US" dirty="0"/>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05229220"/>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LB272 -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985049514"/>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SBP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2004692766"/>
              </p:ext>
            </p:extLst>
          </p:nvPr>
        </p:nvGraphicFramePr>
        <p:xfrm>
          <a:off x="3429000" y="1600200"/>
          <a:ext cx="8305801" cy="483761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272 CR for Sensing Trigger frame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272 CR for Sensing Trigger frame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23/0762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Zhanjing</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Bao</a:t>
                      </a:r>
                      <a:r>
                        <a:rPr lang="en-US" altLang="zh-CN" sz="1200" kern="1200" dirty="0" smtClean="0">
                          <a:solidFill>
                            <a:srgbClr val="0000FF"/>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SBP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Josh Redmore (</a:t>
                      </a:r>
                      <a:r>
                        <a:rPr lang="en-US" altLang="zh-CN" sz="1200" kern="1200" dirty="0" err="1" smtClean="0">
                          <a:solidFill>
                            <a:srgbClr val="00B050"/>
                          </a:solidFill>
                          <a:latin typeface="+mn-lt"/>
                          <a:ea typeface="+mn-ea"/>
                          <a:cs typeface="+mn-cs"/>
                        </a:rPr>
                        <a:t>CableLabs</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CID resolution for 1971 - 1972 - 1983 - 2230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resolutions-for-SBP-comments-in-LB272-part-2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23/0660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clause 11 reporting CID resolution part1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a:t>Motion </a:t>
            </a:r>
            <a:r>
              <a:rPr lang="en-US" altLang="zh-CN" sz="1600" dirty="0" smtClean="0"/>
              <a:t>(</a:t>
            </a:r>
            <a:r>
              <a:rPr lang="en-US" altLang="zh-CN" sz="1600" dirty="0" smtClean="0">
                <a:solidFill>
                  <a:srgbClr val="0000FF"/>
                </a:solidFill>
              </a:rPr>
              <a:t>305-310</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2304774238"/>
              </p:ext>
            </p:extLst>
          </p:nvPr>
        </p:nvGraphicFramePr>
        <p:xfrm>
          <a:off x="3429000" y="1600200"/>
          <a:ext cx="8305801" cy="374420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Zhanjing</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Bao</a:t>
                      </a:r>
                      <a:r>
                        <a:rPr lang="en-US" altLang="zh-CN" sz="1200" kern="1200" dirty="0" smtClean="0">
                          <a:solidFill>
                            <a:srgbClr val="00B050"/>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SBP procedure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23/0660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clause 11 reporting CID resolution part1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23/0766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resolutions-for-Instance-comments-in-LB272-part-3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1864274641"/>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on capability of sensing measurement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smtClean="0">
                <a:solidFill>
                  <a:srgbClr val="0000FF"/>
                </a:solidFill>
              </a:rPr>
              <a:t>Motion</a:t>
            </a:r>
            <a:r>
              <a:rPr lang="en-US" altLang="zh-CN" sz="1600" dirty="0">
                <a:solidFill>
                  <a:srgbClr val="0000FF"/>
                </a:solidFill>
              </a:rPr>
              <a:t>: July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smtClean="0"/>
              <a:t>March 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mentor.ieee.org/802.11/dcn/23/11-23-0536-15-00bf-teleconference-minutes-march-may-2023.docx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 Dongguk Lim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May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68961067"/>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4224648769"/>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0.184331797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0.394777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18 (</a:t>
            </a:r>
            <a:r>
              <a:rPr lang="en-US" altLang="zh-CN" sz="1400" dirty="0">
                <a:solidFill>
                  <a:srgbClr val="FF0000"/>
                </a:solidFill>
              </a:rPr>
              <a:t>Thursday AM </a:t>
            </a:r>
            <a:r>
              <a:rPr lang="en-US" altLang="zh-CN" sz="1400" dirty="0" smtClean="0">
                <a:solidFill>
                  <a:srgbClr val="FF0000"/>
                </a:solidFill>
              </a:rPr>
              <a:t>2)</a:t>
            </a:r>
            <a:r>
              <a:rPr lang="en-US" altLang="zh-CN" sz="1400" dirty="0" smtClean="0"/>
              <a:t>?</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6031551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13989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737680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453696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30409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6747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292457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967901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5363005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05700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298547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084885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20426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821891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73824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84978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886386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00487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2361114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536021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8433009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430924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1528475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2999744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177318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10109341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94422820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81885846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71568500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N</a:t>
            </a:r>
            <a:r>
              <a:rPr lang="en-US" altLang="zh-CN" sz="1800" b="1" kern="0" dirty="0" smtClean="0"/>
              <a:t>arengerile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83394193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1604637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91018865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Josh </a:t>
            </a:r>
            <a:r>
              <a:rPr lang="en-US" altLang="zh-CN" sz="1800" b="1" kern="0" dirty="0" smtClean="0"/>
              <a:t>Redmore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0289812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4593651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19676195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Zhanjing</a:t>
            </a:r>
            <a:r>
              <a:rPr lang="en-US" altLang="zh-CN" sz="1800" b="1" kern="0" dirty="0"/>
              <a:t> </a:t>
            </a:r>
            <a:r>
              <a:rPr lang="en-US" altLang="zh-CN" sz="1800" b="1" kern="0" dirty="0" err="1" smtClean="0"/>
              <a:t>Bao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87860402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1928, 2005,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07954228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173431765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137798</TotalTime>
  <Words>7120</Words>
  <Application>Microsoft Office PowerPoint</Application>
  <PresentationFormat>宽屏</PresentationFormat>
  <Paragraphs>1950</Paragraphs>
  <Slides>78</Slides>
  <Notes>77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78</vt:i4>
      </vt:variant>
    </vt:vector>
  </HeadingPairs>
  <TitlesOfParts>
    <vt:vector size="8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5834</cp:revision>
  <cp:lastPrinted>2014-11-04T15:04:57Z</cp:lastPrinted>
  <dcterms:created xsi:type="dcterms:W3CDTF">2007-04-17T18:10:23Z</dcterms:created>
  <dcterms:modified xsi:type="dcterms:W3CDTF">2023-05-17T18:25:00Z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(3)cFkPalshdE0Sier/duhz9F3SGzXRJ/NsdfxINKsuREs4BaNV2efwFf4OEdSM6E67YFCWEpDt
Z7oUqnJOAN7nW5fstpgxa5U0uFESKtOx8TYjzwJfrYYrWokeSCFiXRsJleQ10bbt2TSampUU
i//I+TqAkIi4JVf7mlXvgTc71D9UwyIvA7GXXo0en+0Q0NOpzGhZA3Pywx1rF3y3NXGzOE+e
vn8jvt4OZpzGJEGMPJ</vt:lpwstr>
  </property>
  <property fmtid="{D5CDD505-2E9C-101B-9397-08002B2CF9AE}" pid="27" name="_2015_ms_pID_7253431">
    <vt:lpwstr>r4qgn6NxwreK4zFwvdq3Q7tB0YCZzlVaL6OntnRY3QEtmj2R1fCikh
OLhF57iOiK/XtiPsusdEKLZZ7FPvwGMEUzjwtT7Ffp66VLNn9OS2uy8w7feQ+wRNqzO4ad4H
5losJkdw5zMN6YQgKsTp/A30KAYbz/DD/d6p8+qRCBpM7UgS+MJav5LXKIfbQoWIoszCHSU6
zgDEofO002F3cZGinYjXvrTsEIpg71AGUWyd</vt:lpwstr>
  </property>
  <property fmtid="{D5CDD505-2E9C-101B-9397-08002B2CF9AE}" pid="28" name="_2015_ms_pID_7253432">
    <vt:lpwstr>oU2KXf49Hh3qEINoURX31ng=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