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omments/comment1.xml" ContentType="application/vnd.openxmlformats-officedocument.presentationml.comments+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2"/>
  </p:notesMasterIdLst>
  <p:handoutMasterIdLst>
    <p:handoutMasterId r:id="rId73"/>
  </p:handoutMasterIdLst>
  <p:sldIdLst>
    <p:sldId id="269" r:id="rId2"/>
    <p:sldId id="813" r:id="rId3"/>
    <p:sldId id="424" r:id="rId4"/>
    <p:sldId id="423" r:id="rId5"/>
    <p:sldId id="1011" r:id="rId6"/>
    <p:sldId id="757" r:id="rId7"/>
    <p:sldId id="754" r:id="rId8"/>
    <p:sldId id="755" r:id="rId9"/>
    <p:sldId id="458" r:id="rId10"/>
    <p:sldId id="489" r:id="rId11"/>
    <p:sldId id="814" r:id="rId12"/>
    <p:sldId id="815" r:id="rId13"/>
    <p:sldId id="749" r:id="rId14"/>
    <p:sldId id="767" r:id="rId15"/>
    <p:sldId id="768" r:id="rId16"/>
    <p:sldId id="746" r:id="rId17"/>
    <p:sldId id="874" r:id="rId18"/>
    <p:sldId id="1012" r:id="rId19"/>
    <p:sldId id="1077" r:id="rId20"/>
    <p:sldId id="1078" r:id="rId21"/>
    <p:sldId id="1079" r:id="rId22"/>
    <p:sldId id="1080" r:id="rId23"/>
    <p:sldId id="1066" r:id="rId24"/>
    <p:sldId id="933" r:id="rId25"/>
    <p:sldId id="877" r:id="rId26"/>
    <p:sldId id="1081" r:id="rId27"/>
    <p:sldId id="897" r:id="rId28"/>
    <p:sldId id="1082" r:id="rId29"/>
    <p:sldId id="1083" r:id="rId30"/>
    <p:sldId id="905" r:id="rId31"/>
    <p:sldId id="1084" r:id="rId32"/>
    <p:sldId id="1085" r:id="rId33"/>
    <p:sldId id="1110" r:id="rId34"/>
    <p:sldId id="1113" r:id="rId35"/>
    <p:sldId id="1114" r:id="rId36"/>
    <p:sldId id="1115" r:id="rId37"/>
    <p:sldId id="1116" r:id="rId38"/>
    <p:sldId id="1117" r:id="rId39"/>
    <p:sldId id="1118" r:id="rId40"/>
    <p:sldId id="1119" r:id="rId41"/>
    <p:sldId id="1120" r:id="rId42"/>
    <p:sldId id="1121" r:id="rId43"/>
    <p:sldId id="1122" r:id="rId44"/>
    <p:sldId id="1123" r:id="rId45"/>
    <p:sldId id="1124" r:id="rId46"/>
    <p:sldId id="1125" r:id="rId47"/>
    <p:sldId id="1126" r:id="rId48"/>
    <p:sldId id="1127" r:id="rId49"/>
    <p:sldId id="1128" r:id="rId50"/>
    <p:sldId id="1129" r:id="rId51"/>
    <p:sldId id="1130" r:id="rId52"/>
    <p:sldId id="1131" r:id="rId53"/>
    <p:sldId id="1132" r:id="rId54"/>
    <p:sldId id="1133" r:id="rId55"/>
    <p:sldId id="1134" r:id="rId56"/>
    <p:sldId id="1111" r:id="rId57"/>
    <p:sldId id="1135" r:id="rId58"/>
    <p:sldId id="1136" r:id="rId59"/>
    <p:sldId id="1137" r:id="rId60"/>
    <p:sldId id="1138" r:id="rId61"/>
    <p:sldId id="1139" r:id="rId62"/>
    <p:sldId id="1140" r:id="rId63"/>
    <p:sldId id="1142" r:id="rId64"/>
    <p:sldId id="1112" r:id="rId65"/>
    <p:sldId id="1088" r:id="rId66"/>
    <p:sldId id="1089" r:id="rId67"/>
    <p:sldId id="842" r:id="rId68"/>
    <p:sldId id="1024" r:id="rId69"/>
    <p:sldId id="1086" r:id="rId70"/>
    <p:sldId id="1087" r:id="rId7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64" autoAdjust="0"/>
    <p:restoredTop sz="93213" autoAdjust="0"/>
  </p:normalViewPr>
  <p:slideViewPr>
    <p:cSldViewPr>
      <p:cViewPr varScale="1">
        <p:scale>
          <a:sx n="91" d="100"/>
          <a:sy n="91" d="100"/>
        </p:scale>
        <p:origin x="168" y="7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commentAuthors" Target="commentAuthor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handoutMaster" Target="handoutMasters/handoutMaster1.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a:t>
            </a:r>
            <a:r>
              <a:rPr lang="en-US" dirty="0" smtClean="0"/>
              <a:t>D1.0 </a:t>
            </a:r>
            <a:r>
              <a:rPr lang="en-US" dirty="0"/>
              <a:t>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815</c:v>
                </c:pt>
                <c:pt idx="1">
                  <c:v>28</c:v>
                </c:pt>
                <c:pt idx="2">
                  <c:v>459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245</c:v>
                </c:pt>
                <c:pt idx="1">
                  <c:v>8</c:v>
                </c:pt>
                <c:pt idx="2">
                  <c:v>261</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995327456"/>
        <c:axId val="-995330176"/>
      </c:barChart>
      <c:catAx>
        <c:axId val="-995327456"/>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995330176"/>
        <c:crosses val="autoZero"/>
        <c:auto val="1"/>
        <c:lblAlgn val="ctr"/>
        <c:lblOffset val="100"/>
        <c:noMultiLvlLbl val="0"/>
      </c:catAx>
      <c:valAx>
        <c:axId val="-99533017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995327456"/>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2-02-24T10:02:46.291" idx="3">
    <p:pos x="3539" y="2176"/>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63405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93459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155403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03871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317351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707453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57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9414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00FF00"/>
                </a:highlight>
              </a:rPr>
              <a:t>Approved by unanimous consent</a:t>
            </a:r>
            <a:endParaRPr lang="zh-CN" altLang="en-US" sz="1200" dirty="0" smtClean="0"/>
          </a:p>
          <a:p>
            <a:pPr>
              <a:defRPr/>
            </a:pP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0382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6145586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891784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504697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7037027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47491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111714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153099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2620818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7484581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3804617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5827123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340449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8201170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9062181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1444625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644200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184071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7804163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6323632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6695089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704194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764790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1312323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73393099"/>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5355818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690576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81106304"/>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9602282"/>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9320037"/>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07888305"/>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37301215"/>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8617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57394812"/>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0030819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25825413"/>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86190317"/>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92196439"/>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smtClean="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en-US" altLang="zh-CN" sz="900" kern="0" dirty="0" smtClean="0"/>
          </a:p>
          <a:p>
            <a:endParaRPr lang="zh-CN" altLang="en-US" dirty="0"/>
          </a:p>
        </p:txBody>
      </p:sp>
    </p:spTree>
    <p:extLst>
      <p:ext uri="{BB962C8B-B14F-4D97-AF65-F5344CB8AC3E}">
        <p14:creationId xmlns:p14="http://schemas.microsoft.com/office/powerpoint/2010/main" val="2039383310"/>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86761369"/>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714968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802.11-23/0580r7</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May 2023</a:t>
            </a:r>
            <a:endParaRPr lang="en-US" altLang="en-US" sz="1800" b="1" dirty="0" smtClean="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3/11-23-0485-00-00bf-ieee-802-11bf-march-2023-plenary-meeting-minutes.docx"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hyperlink" Target="https://mentor.ieee.org/802.11/dcn/23/11-23-0536-15-00bf-teleconference-minutes-march-may-2023.docx"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c8c74da9-42ef-4650-bbf6-d33d40c6bedc/summary"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May Interim </a:t>
            </a:r>
            <a:r>
              <a:rPr lang="en-US" altLang="en-US" sz="3600" dirty="0" smtClean="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2023-05-16</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May 15    (AM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a:t>
            </a:r>
            <a:r>
              <a:rPr lang="en-US" altLang="zh-CN" sz="1400" dirty="0" smtClean="0">
                <a:solidFill>
                  <a:srgbClr val="0000FF"/>
                </a:solidFill>
              </a:rPr>
              <a:t>May Interim</a:t>
            </a:r>
            <a:endParaRPr lang="en-US" altLang="en-US" sz="1400" dirty="0">
              <a:solidFill>
                <a:srgbClr val="0000FF"/>
              </a:solidFill>
            </a:endParaRPr>
          </a:p>
          <a:p>
            <a:pPr algn="just"/>
            <a:r>
              <a:rPr lang="en-US" altLang="zh-CN" sz="1400" dirty="0" smtClean="0"/>
              <a:t>Motion (</a:t>
            </a:r>
            <a:r>
              <a:rPr lang="en-US" altLang="zh-CN" sz="1400" dirty="0" smtClean="0">
                <a:solidFill>
                  <a:srgbClr val="0000FF"/>
                </a:solidFill>
              </a:rPr>
              <a:t>283-304</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10" name="表格 10"/>
          <p:cNvGraphicFramePr>
            <a:graphicFrameLocks noGrp="1"/>
          </p:cNvGraphicFramePr>
          <p:nvPr>
            <p:extLst>
              <p:ext uri="{D42A27DB-BD31-4B8C-83A1-F6EECF244321}">
                <p14:modId xmlns:p14="http://schemas.microsoft.com/office/powerpoint/2010/main" val="3584032734"/>
              </p:ext>
            </p:extLst>
          </p:nvPr>
        </p:nvGraphicFramePr>
        <p:xfrm>
          <a:off x="3429000" y="1600200"/>
          <a:ext cx="8305801" cy="5274982"/>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23/0529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Resolutions for MS Termination MLME</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23/0538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Zinan Lin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Sensing Terminologies</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23/0612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Resolution for CID 1296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23/0438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comments measurement setup comments resolution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23/0675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Threshold-based Reporting -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25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23/0719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23/0726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resolutions for editorial comments on D1.0 - Part 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resolutions for technical comments on D1.0 -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23/0748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SBP Comments in LB272 -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23/0751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23/0626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SBP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LB 272 CR for Sensing Trigger frame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LB 272 CR for Sensing Trigger frame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Dibakar Das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parameters related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23/0762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Zhanjing</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Bao</a:t>
                      </a:r>
                      <a:r>
                        <a:rPr lang="en-US" altLang="zh-CN" sz="1200" kern="1200" dirty="0" smtClean="0">
                          <a:solidFill>
                            <a:schemeClr val="tx1"/>
                          </a:solidFill>
                          <a:latin typeface="+mn-lt"/>
                          <a:ea typeface="+mn-ea"/>
                          <a:cs typeface="+mn-cs"/>
                        </a:rPr>
                        <a:t>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 Resolution for SBP procedure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23/0814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and Proposed Modifications to Annex C</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23/0483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Josh Redmore (</a:t>
                      </a:r>
                      <a:r>
                        <a:rPr lang="en-US" altLang="zh-CN" sz="1200" kern="1200" dirty="0" err="1" smtClean="0">
                          <a:solidFill>
                            <a:schemeClr val="tx1"/>
                          </a:solidFill>
                          <a:latin typeface="+mn-lt"/>
                          <a:ea typeface="+mn-ea"/>
                          <a:cs typeface="+mn-cs"/>
                        </a:rPr>
                        <a:t>CableLabs</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CID resolution for 1971 - 1972 - 1983 - 2230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23/0749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resolutions-for-SBP-comments-in-LB272-part-2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23/0660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clause 11 reporting CID resolution part1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Clause 3 and CID 1461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23/0766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23/0832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resolutions-for-SBP-comments-in-LB272-part-3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LB272 comments DMG comments resolution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cxnSp>
        <p:nvCxnSpPr>
          <p:cNvPr id="3" name="直接箭头连接符 2"/>
          <p:cNvCxnSpPr/>
          <p:nvPr/>
        </p:nvCxnSpPr>
        <p:spPr bwMode="auto">
          <a:xfrm>
            <a:off x="2384180" y="2286000"/>
            <a:ext cx="1044820" cy="0"/>
          </a:xfrm>
          <a:prstGeom prst="straightConnector1">
            <a:avLst/>
          </a:prstGeom>
          <a:solidFill>
            <a:schemeClr val="accent1"/>
          </a:solidFill>
          <a:ln w="41275" cap="flat" cmpd="sng" algn="ctr">
            <a:solidFill>
              <a:srgbClr val="FF0000"/>
            </a:solidFill>
            <a:prstDash val="solid"/>
            <a:round/>
            <a:headEnd type="none" w="sm" len="sm"/>
            <a:tailEnd type="triangle"/>
          </a:ln>
          <a:effectLst/>
        </p:spPr>
      </p:cxnSp>
      <p:sp>
        <p:nvSpPr>
          <p:cNvPr id="5" name="文本框 4"/>
          <p:cNvSpPr txBox="1"/>
          <p:nvPr/>
        </p:nvSpPr>
        <p:spPr>
          <a:xfrm>
            <a:off x="2332225" y="2047678"/>
            <a:ext cx="1096775" cy="276999"/>
          </a:xfrm>
          <a:prstGeom prst="rect">
            <a:avLst/>
          </a:prstGeom>
          <a:noFill/>
        </p:spPr>
        <p:txBody>
          <a:bodyPr wrap="none" rtlCol="0">
            <a:spAutoFit/>
          </a:bodyPr>
          <a:lstStyle/>
          <a:p>
            <a:r>
              <a:rPr lang="en-US" altLang="zh-CN" dirty="0" smtClean="0"/>
              <a:t>Before Motion</a:t>
            </a:r>
            <a:endParaRPr lang="zh-CN" altLang="en-US" dirty="0"/>
          </a:p>
        </p:txBody>
      </p:sp>
    </p:spTree>
    <p:extLst>
      <p:ext uri="{BB962C8B-B14F-4D97-AF65-F5344CB8AC3E}">
        <p14:creationId xmlns:p14="http://schemas.microsoft.com/office/powerpoint/2010/main" val="37028011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a:t>
            </a:r>
            <a:r>
              <a:rPr lang="en-US" altLang="en-US" sz="3200" dirty="0" smtClean="0">
                <a:solidFill>
                  <a:schemeClr val="tx2"/>
                </a:solidFill>
              </a:rPr>
              <a:t>on </a:t>
            </a:r>
            <a:r>
              <a:rPr lang="en-US" altLang="en-US" sz="3200" dirty="0" smtClean="0">
                <a:solidFill>
                  <a:srgbClr val="0000FF"/>
                </a:solidFill>
                <a:cs typeface="Times New Roman" panose="02020603050405020304" pitchFamily="18" charset="0"/>
              </a:rPr>
              <a:t>May </a:t>
            </a:r>
            <a:r>
              <a:rPr lang="en-US" altLang="en-US" sz="3200" dirty="0">
                <a:solidFill>
                  <a:srgbClr val="0000FF"/>
                </a:solidFill>
                <a:cs typeface="Times New Roman" panose="02020603050405020304" pitchFamily="18" charset="0"/>
              </a:rPr>
              <a:t>15    </a:t>
            </a:r>
            <a:r>
              <a:rPr lang="en-US" altLang="en-US" sz="3200" dirty="0" smtClean="0">
                <a:solidFill>
                  <a:srgbClr val="0000FF"/>
                </a:solidFill>
                <a:cs typeface="Times New Roman" panose="02020603050405020304" pitchFamily="18" charset="0"/>
              </a:rPr>
              <a:t>(PM </a:t>
            </a:r>
            <a:r>
              <a:rPr lang="en-US" altLang="en-US" sz="3200" dirty="0">
                <a:solidFill>
                  <a:srgbClr val="0000FF"/>
                </a:solidFill>
                <a:cs typeface="Times New Roman" panose="02020603050405020304" pitchFamily="18" charset="0"/>
              </a:rPr>
              <a:t>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a:t>
            </a:r>
            <a:r>
              <a:rPr lang="en-US" altLang="zh-CN" sz="1600" dirty="0">
                <a:solidFill>
                  <a:srgbClr val="0000FF"/>
                </a:solidFill>
              </a:rPr>
              <a:t>May Interim</a:t>
            </a:r>
            <a:endParaRPr lang="en-US" altLang="en-US" sz="1600" dirty="0">
              <a:solidFill>
                <a:srgbClr val="0000FF"/>
              </a:solidFill>
            </a:endParaRP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7" name="表格 10"/>
          <p:cNvGraphicFramePr>
            <a:graphicFrameLocks noGrp="1"/>
          </p:cNvGraphicFramePr>
          <p:nvPr>
            <p:extLst>
              <p:ext uri="{D42A27DB-BD31-4B8C-83A1-F6EECF244321}">
                <p14:modId xmlns:p14="http://schemas.microsoft.com/office/powerpoint/2010/main" val="805229220"/>
              </p:ext>
            </p:extLst>
          </p:nvPr>
        </p:nvGraphicFramePr>
        <p:xfrm>
          <a:off x="3429000" y="1600200"/>
          <a:ext cx="8305801" cy="4400254"/>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23/0719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23/0727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resolutions for technical comments on D1.0 -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23/0748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SBP Comments in LB272 -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40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23/0751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LB272-DMG-CIDs-v4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23/0626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SBP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LB 272 CR for Sensing Trigger frame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LB 272 CR for Sensing Trigger frame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Dibakar Das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parameters related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23/0762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Zhanjing</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Bao</a:t>
                      </a:r>
                      <a:r>
                        <a:rPr lang="en-US" altLang="zh-CN" sz="1200" kern="1200" dirty="0" smtClean="0">
                          <a:solidFill>
                            <a:schemeClr val="tx1"/>
                          </a:solidFill>
                          <a:latin typeface="+mn-lt"/>
                          <a:ea typeface="+mn-ea"/>
                          <a:cs typeface="+mn-cs"/>
                        </a:rPr>
                        <a:t>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 Resolution for SBP procedure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23/0814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and Proposed Modifications to Annex C</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23/0483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Josh Redmore (</a:t>
                      </a:r>
                      <a:r>
                        <a:rPr lang="en-US" altLang="zh-CN" sz="1200" kern="1200" dirty="0" err="1" smtClean="0">
                          <a:solidFill>
                            <a:schemeClr val="tx1"/>
                          </a:solidFill>
                          <a:latin typeface="+mn-lt"/>
                          <a:ea typeface="+mn-ea"/>
                          <a:cs typeface="+mn-cs"/>
                        </a:rPr>
                        <a:t>CableLabs</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CID resolution for 1971 - 1972 - 1983 - 2230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23/0749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resolutions-for-SBP-comments-in-LB272-part-2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23/0660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clause 11 reporting CID resolution part1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Clause 3 and CID 1461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23/0766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23/0832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resolutions-for-SBP-comments-in-LB272-part-3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LB272 comments DMG comments resolution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23/0727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resolutions for technical comments on D1.0 -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6802981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a:t>
            </a:r>
            <a:r>
              <a:rPr lang="en-US" altLang="en-US" sz="3200" dirty="0" smtClean="0">
                <a:solidFill>
                  <a:schemeClr val="tx2"/>
                </a:solidFill>
              </a:rPr>
              <a:t>on </a:t>
            </a:r>
            <a:r>
              <a:rPr lang="en-US" altLang="en-US" sz="3200" dirty="0" smtClean="0">
                <a:solidFill>
                  <a:srgbClr val="0000FF"/>
                </a:solidFill>
                <a:cs typeface="Times New Roman" panose="02020603050405020304" pitchFamily="18" charset="0"/>
              </a:rPr>
              <a:t>May 16    (AM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a:t>
            </a:r>
            <a:r>
              <a:rPr lang="en-US" altLang="zh-CN" sz="1600" dirty="0">
                <a:solidFill>
                  <a:srgbClr val="0000FF"/>
                </a:solidFill>
              </a:rPr>
              <a:t>May Interim</a:t>
            </a:r>
            <a:endParaRPr lang="en-US" altLang="en-US" sz="1600" dirty="0">
              <a:solidFill>
                <a:srgbClr val="0000FF"/>
              </a:solidFill>
            </a:endParaRP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7" name="表格 10"/>
          <p:cNvGraphicFramePr>
            <a:graphicFrameLocks noGrp="1"/>
          </p:cNvGraphicFramePr>
          <p:nvPr>
            <p:extLst>
              <p:ext uri="{D42A27DB-BD31-4B8C-83A1-F6EECF244321}">
                <p14:modId xmlns:p14="http://schemas.microsoft.com/office/powerpoint/2010/main" val="985049514"/>
              </p:ext>
            </p:extLst>
          </p:nvPr>
        </p:nvGraphicFramePr>
        <p:xfrm>
          <a:off x="3429000" y="1600200"/>
          <a:ext cx="8305801" cy="4400254"/>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23/0719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23/0751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LB272-DMG-CIDs-v4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23/0626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for SBP CID -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23/0655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rgbClr val="0000FF"/>
                          </a:solidFill>
                          <a:latin typeface="+mn-lt"/>
                          <a:ea typeface="+mn-ea"/>
                          <a:cs typeface="+mn-cs"/>
                        </a:rPr>
                        <a:t>LB 272 CR for Sensing Trigger frame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23/0656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rgbClr val="0000FF"/>
                          </a:solidFill>
                          <a:latin typeface="+mn-lt"/>
                          <a:ea typeface="+mn-ea"/>
                          <a:cs typeface="+mn-cs"/>
                        </a:rPr>
                        <a:t>LB 272 CR for Sensing Trigger frame part 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Dibakar Das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parameters related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23/0762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Zhanjing</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Bao</a:t>
                      </a:r>
                      <a:r>
                        <a:rPr lang="en-US" altLang="zh-CN" sz="1200" kern="1200" dirty="0" smtClean="0">
                          <a:solidFill>
                            <a:schemeClr val="tx1"/>
                          </a:solidFill>
                          <a:latin typeface="+mn-lt"/>
                          <a:ea typeface="+mn-ea"/>
                          <a:cs typeface="+mn-cs"/>
                        </a:rPr>
                        <a:t>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 Resolution for SBP procedure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23/0814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and Proposed Modifications to Annex C</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23/0483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Josh Redmore (</a:t>
                      </a:r>
                      <a:r>
                        <a:rPr lang="en-US" altLang="zh-CN" sz="1200" kern="1200" dirty="0" err="1" smtClean="0">
                          <a:solidFill>
                            <a:schemeClr val="tx1"/>
                          </a:solidFill>
                          <a:latin typeface="+mn-lt"/>
                          <a:ea typeface="+mn-ea"/>
                          <a:cs typeface="+mn-cs"/>
                        </a:rPr>
                        <a:t>CableLabs</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CID resolution for 1971 - 1972 - 1983 - 2230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23/0749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resolutions-for-SBP-comments-in-LB272-part-2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23/0660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clause 11 reporting CID resolution part1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Clause 3 and CID 1461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23/0766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23/0832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resolutions-for-Instance-comments-in-LB272-part-3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LB272 comments DMG comments resolution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23/0727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resolutions for technical comments on D1.0 -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OST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23/0828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CIDs on Instance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7769771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a:t>
            </a:r>
            <a:r>
              <a:rPr lang="en-US" altLang="en-US" sz="3200" dirty="0" smtClean="0">
                <a:solidFill>
                  <a:schemeClr val="tx2"/>
                </a:solidFill>
              </a:rPr>
              <a:t>on </a:t>
            </a:r>
            <a:r>
              <a:rPr lang="en-US" altLang="en-US" sz="3200" dirty="0" smtClean="0">
                <a:solidFill>
                  <a:srgbClr val="0000FF"/>
                </a:solidFill>
                <a:cs typeface="Times New Roman" panose="02020603050405020304" pitchFamily="18" charset="0"/>
              </a:rPr>
              <a:t>May 17    (AM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a:t>
            </a:r>
            <a:r>
              <a:rPr lang="en-US" altLang="zh-CN" sz="1600" dirty="0">
                <a:solidFill>
                  <a:srgbClr val="0000FF"/>
                </a:solidFill>
              </a:rPr>
              <a:t>May Interim</a:t>
            </a:r>
            <a:endParaRPr lang="en-US" altLang="en-US" sz="1600" dirty="0">
              <a:solidFill>
                <a:srgbClr val="0000FF"/>
              </a:solidFill>
            </a:endParaRP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7" name="表格 10"/>
          <p:cNvGraphicFramePr>
            <a:graphicFrameLocks noGrp="1"/>
          </p:cNvGraphicFramePr>
          <p:nvPr>
            <p:extLst>
              <p:ext uri="{D42A27DB-BD31-4B8C-83A1-F6EECF244321}">
                <p14:modId xmlns:p14="http://schemas.microsoft.com/office/powerpoint/2010/main" val="3037360550"/>
              </p:ext>
            </p:extLst>
          </p:nvPr>
        </p:nvGraphicFramePr>
        <p:xfrm>
          <a:off x="3429000" y="1600200"/>
          <a:ext cx="8305801" cy="4618936"/>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23/0719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23/0626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for SBP CID -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23/0655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rgbClr val="0000FF"/>
                          </a:solidFill>
                          <a:latin typeface="+mn-lt"/>
                          <a:ea typeface="+mn-ea"/>
                          <a:cs typeface="+mn-cs"/>
                        </a:rPr>
                        <a:t>LB 272 CR for Sensing Trigger frame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23/0656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rgbClr val="0000FF"/>
                          </a:solidFill>
                          <a:latin typeface="+mn-lt"/>
                          <a:ea typeface="+mn-ea"/>
                          <a:cs typeface="+mn-cs"/>
                        </a:rPr>
                        <a:t>LB 272 CR for Sensing Trigger frame part 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Dibakar Das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parameters related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23/0762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Zhanjing</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Bao</a:t>
                      </a:r>
                      <a:r>
                        <a:rPr lang="en-US" altLang="zh-CN" sz="1200" kern="1200" dirty="0" smtClean="0">
                          <a:solidFill>
                            <a:schemeClr val="tx1"/>
                          </a:solidFill>
                          <a:latin typeface="+mn-lt"/>
                          <a:ea typeface="+mn-ea"/>
                          <a:cs typeface="+mn-cs"/>
                        </a:rPr>
                        <a:t>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 Resolution for SBP procedure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23/0814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and Proposed Modifications to Annex C</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23/0483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Josh Redmore (</a:t>
                      </a:r>
                      <a:r>
                        <a:rPr lang="en-US" altLang="zh-CN" sz="1200" kern="1200" dirty="0" err="1" smtClean="0">
                          <a:solidFill>
                            <a:schemeClr val="tx1"/>
                          </a:solidFill>
                          <a:latin typeface="+mn-lt"/>
                          <a:ea typeface="+mn-ea"/>
                          <a:cs typeface="+mn-cs"/>
                        </a:rPr>
                        <a:t>CableLabs</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CID resolution for 1971 - 1972 - 1983 - 2230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23/0749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resolutions-for-SBP-comments-in-LB272-part-2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23/0660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clause 11 reporting CID resolution part1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Clause 3 and CID 1461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23/0766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23/0832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resolutions-for-Instance-comments-in-LB272-part-3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LB272 comments DMG comments resolution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23/0727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resolutions for technical comments on D1.0 -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OST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23/0828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CIDs on Instance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Stephan Sand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OST CIDs (11.55.1.1 Overview)</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8160307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a:t>
            </a:r>
            <a:r>
              <a:rPr lang="en-US" altLang="en-US" sz="3200" dirty="0" smtClean="0">
                <a:solidFill>
                  <a:schemeClr val="tx2"/>
                </a:solidFill>
              </a:rPr>
              <a:t>on </a:t>
            </a:r>
            <a:r>
              <a:rPr lang="en-US" altLang="en-US" sz="3200" dirty="0" smtClean="0">
                <a:solidFill>
                  <a:srgbClr val="0000FF"/>
                </a:solidFill>
                <a:cs typeface="Times New Roman" panose="02020603050405020304" pitchFamily="18" charset="0"/>
              </a:rPr>
              <a:t>May 17    (AM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a:t>
            </a:r>
            <a:r>
              <a:rPr lang="en-US" altLang="zh-CN" sz="1600" dirty="0">
                <a:solidFill>
                  <a:srgbClr val="0000FF"/>
                </a:solidFill>
              </a:rPr>
              <a:t>May Interim</a:t>
            </a:r>
            <a:endParaRPr lang="en-US" altLang="en-US" sz="1600" dirty="0">
              <a:solidFill>
                <a:srgbClr val="0000FF"/>
              </a:solidFill>
            </a:endParaRPr>
          </a:p>
          <a:p>
            <a:pPr algn="just"/>
            <a:r>
              <a:rPr lang="en-US" altLang="zh-CN" sz="1600" dirty="0"/>
              <a:t>Motion </a:t>
            </a:r>
            <a:r>
              <a:rPr lang="en-US" altLang="zh-CN" sz="1600" smtClean="0"/>
              <a:t>(</a:t>
            </a:r>
            <a:r>
              <a:rPr lang="en-US" altLang="zh-CN" sz="1600" smtClean="0">
                <a:solidFill>
                  <a:srgbClr val="0000FF"/>
                </a:solidFill>
              </a:rPr>
              <a:t>305-311</a:t>
            </a:r>
            <a:r>
              <a:rPr lang="en-US" altLang="zh-CN" sz="1600" smtClean="0"/>
              <a:t>)</a:t>
            </a:r>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9853683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a:t>
            </a:r>
            <a:r>
              <a:rPr lang="en-US" altLang="en-US" sz="3200" dirty="0" smtClean="0">
                <a:solidFill>
                  <a:schemeClr val="tx2"/>
                </a:solidFill>
              </a:rPr>
              <a:t>on </a:t>
            </a:r>
            <a:r>
              <a:rPr lang="en-US" altLang="en-US" sz="3200" dirty="0" smtClean="0">
                <a:solidFill>
                  <a:srgbClr val="0000FF"/>
                </a:solidFill>
                <a:cs typeface="Times New Roman" panose="02020603050405020304" pitchFamily="18" charset="0"/>
              </a:rPr>
              <a:t>May 18    (AM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a:t>
            </a:r>
            <a:r>
              <a:rPr lang="en-US" altLang="zh-CN" sz="1600" dirty="0">
                <a:solidFill>
                  <a:srgbClr val="0000FF"/>
                </a:solidFill>
              </a:rPr>
              <a:t>May Interim</a:t>
            </a:r>
            <a:endParaRPr lang="en-US" altLang="en-US" sz="1600" dirty="0">
              <a:solidFill>
                <a:srgbClr val="0000FF"/>
              </a:solidFill>
            </a:endParaRP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3016582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May 18    (AM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a:t>
            </a:r>
            <a:r>
              <a:rPr lang="en-US" altLang="zh-CN" sz="1600" dirty="0">
                <a:solidFill>
                  <a:srgbClr val="0000FF"/>
                </a:solidFill>
              </a:rPr>
              <a:t>May Interim</a:t>
            </a:r>
            <a:endParaRPr lang="en-US" altLang="en-US" sz="1600" dirty="0">
              <a:solidFill>
                <a:srgbClr val="0000FF"/>
              </a:solidFill>
            </a:endParaRPr>
          </a:p>
          <a:p>
            <a:pPr algn="just"/>
            <a:r>
              <a:rPr lang="en-US" altLang="zh-CN" sz="1600" dirty="0" smtClean="0">
                <a:solidFill>
                  <a:srgbClr val="0000FF"/>
                </a:solidFill>
              </a:rPr>
              <a:t>Motion</a:t>
            </a:r>
            <a:r>
              <a:rPr lang="en-US" altLang="zh-CN" sz="1600" dirty="0">
                <a:solidFill>
                  <a:srgbClr val="0000FF"/>
                </a:solidFill>
              </a:rPr>
              <a:t>: July Ad-hoc meeting</a:t>
            </a:r>
            <a:endParaRPr lang="en-US" altLang="en-US" sz="1600" dirty="0">
              <a:solidFill>
                <a:srgbClr val="0000FF"/>
              </a:solidFill>
            </a:endParaRPr>
          </a:p>
          <a:p>
            <a:pPr algn="just"/>
            <a:r>
              <a:rPr lang="en-US" altLang="zh-CN" sz="1600" dirty="0" smtClean="0"/>
              <a:t>Motion (</a:t>
            </a:r>
            <a:r>
              <a:rPr lang="en-US" altLang="zh-CN" sz="1600" dirty="0" smtClean="0">
                <a:solidFill>
                  <a:srgbClr val="0000FF"/>
                </a:solidFill>
              </a:rPr>
              <a:t>XXX-XXX</a:t>
            </a:r>
            <a:r>
              <a:rPr lang="en-US" altLang="zh-CN" sz="1600" dirty="0" smtClean="0"/>
              <a:t>)</a:t>
            </a:r>
            <a:endParaRPr lang="en-US" altLang="en-US" sz="1600" dirty="0" smtClean="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20352619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Table 3 (</a:t>
            </a:r>
            <a:r>
              <a:rPr lang="en-US" altLang="zh-CN" sz="3200" dirty="0" smtClean="0"/>
              <a:t>Stop discussion</a:t>
            </a:r>
            <a:r>
              <a:rPr lang="en-US" altLang="en-US" sz="3200" dirty="0" smtClean="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9646396"/>
              </p:ext>
            </p:extLst>
          </p:nvPr>
        </p:nvGraphicFramePr>
        <p:xfrm>
          <a:off x="3429000" y="4572000"/>
          <a:ext cx="8305801" cy="155738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950723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March </a:t>
            </a:r>
            <a:r>
              <a:rPr lang="en-US" altLang="zh-CN" sz="2000" dirty="0" smtClean="0"/>
              <a:t>2023 </a:t>
            </a:r>
            <a:r>
              <a:rPr lang="en-US" altLang="zh-CN" sz="2000" dirty="0"/>
              <a:t>meeting to today:</a:t>
            </a:r>
          </a:p>
          <a:p>
            <a:pPr lvl="1" algn="just">
              <a:buFont typeface="Arial" panose="020B0604020202020204" pitchFamily="34" charset="0"/>
              <a:buChar char="•"/>
            </a:pPr>
            <a:r>
              <a:rPr lang="en-US" altLang="zh-CN" sz="1600" dirty="0" smtClean="0"/>
              <a:t>March Plenary: </a:t>
            </a:r>
          </a:p>
          <a:p>
            <a:pPr marL="457200" lvl="1" indent="0" algn="just">
              <a:buNone/>
            </a:pPr>
            <a:r>
              <a:rPr lang="en-US" altLang="zh-CN" sz="1600" dirty="0"/>
              <a:t>	</a:t>
            </a:r>
            <a:r>
              <a:rPr lang="en-US" altLang="zh-CN" sz="1600" dirty="0">
                <a:hlinkClick r:id="rId3"/>
              </a:rPr>
              <a:t>https://</a:t>
            </a:r>
            <a:r>
              <a:rPr lang="en-US" altLang="zh-CN" sz="1600" dirty="0" smtClean="0">
                <a:hlinkClick r:id="rId3"/>
              </a:rPr>
              <a:t>mentor.ieee.org/802.11/dcn/23/11-23-0485-00-00bf-ieee-802-11bf-march-2023-plenary-meeting-minutes.docx</a:t>
            </a:r>
            <a:endParaRPr lang="en-US" altLang="zh-CN" sz="1600" dirty="0" smtClean="0"/>
          </a:p>
          <a:p>
            <a:pPr marL="457200" lvl="1" indent="0" algn="just">
              <a:buNone/>
            </a:pPr>
            <a:endParaRPr lang="en-US" altLang="zh-CN" sz="1600" dirty="0" smtClean="0"/>
          </a:p>
          <a:p>
            <a:pPr marL="457200" lvl="1" indent="0" algn="just">
              <a:buNone/>
            </a:pPr>
            <a:endParaRPr lang="en-US" altLang="zh-CN" sz="1600" dirty="0"/>
          </a:p>
          <a:p>
            <a:pPr lvl="1" algn="just">
              <a:buFont typeface="Arial" panose="020B0604020202020204" pitchFamily="34" charset="0"/>
              <a:buChar char="•"/>
            </a:pPr>
            <a:r>
              <a:rPr lang="en-US" altLang="zh-CN" sz="1600" dirty="0"/>
              <a:t>Teleconferences March - May: </a:t>
            </a:r>
            <a:endParaRPr lang="en-US" altLang="zh-CN" sz="1600" dirty="0" smtClean="0"/>
          </a:p>
          <a:p>
            <a:pPr marL="457200" lvl="1" indent="0" algn="just">
              <a:buNone/>
            </a:pPr>
            <a:r>
              <a:rPr lang="en-US" altLang="zh-CN" sz="1600" dirty="0"/>
              <a:t>	</a:t>
            </a:r>
            <a:r>
              <a:rPr lang="en-US" altLang="zh-CN" sz="1600" dirty="0">
                <a:hlinkClick r:id="rId4"/>
              </a:rPr>
              <a:t>https://</a:t>
            </a:r>
            <a:r>
              <a:rPr lang="en-US" altLang="zh-CN" sz="1600" dirty="0" smtClean="0">
                <a:hlinkClick r:id="rId4"/>
              </a:rPr>
              <a:t>mentor.ieee.org/802.11/dcn/23/11-23-0536-15-00bf-teleconference-minutes-march-may-2023.docx</a:t>
            </a: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algn="just"/>
            <a:r>
              <a:rPr lang="en-US" altLang="zh-CN" sz="2000" dirty="0" smtClean="0"/>
              <a:t>Move</a:t>
            </a:r>
            <a:r>
              <a:rPr lang="en-US" altLang="zh-CN" sz="2000" dirty="0"/>
              <a:t>: Leif Wilhelmsson 	Second: Dongguk Lim</a:t>
            </a:r>
            <a:endParaRPr lang="en-US" altLang="zh-CN" sz="2000" dirty="0" smtClean="0"/>
          </a:p>
          <a:p>
            <a:pPr algn="just"/>
            <a:endParaRPr lang="en-US" altLang="zh-CN" sz="2000" dirty="0" smtClean="0"/>
          </a:p>
          <a:p>
            <a:pPr algn="just"/>
            <a:r>
              <a:rPr lang="en-US" altLang="zh-CN" sz="2000" dirty="0" smtClean="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212725" lvl="1" indent="-212725"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March 2023</a:t>
            </a:r>
            <a:r>
              <a:rPr lang="en-US" altLang="zh-CN" sz="1400" i="1" dirty="0">
                <a:solidFill>
                  <a:srgbClr val="FF000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FF0000"/>
                </a:solidFill>
                <a:ea typeface="宋体" panose="02010600030101010101" pitchFamily="2" charset="-122"/>
              </a:rPr>
              <a:t> July 2023</a:t>
            </a:r>
            <a:endParaRPr lang="en-US" altLang="zh-CN" sz="1400" i="1" kern="0" dirty="0">
              <a:solidFill>
                <a:srgbClr val="FF0000"/>
              </a:solidFill>
            </a:endParaRPr>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i="1" kern="0" dirty="0"/>
              <a:t>May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Nov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kern="0" dirty="0"/>
              <a:t>July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Initial SA Ballot (D4.0)	 	Sep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Sep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2025</a:t>
            </a:r>
            <a:endParaRPr lang="en-US" altLang="zh-CN" sz="14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D1.0)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a:solidFill>
                  <a:schemeClr val="bg1">
                    <a:lumMod val="50000"/>
                  </a:schemeClr>
                </a:solidFill>
                <a:latin typeface="Times New Roman"/>
              </a:rPr>
              <a:t>January 20, 2023</a:t>
            </a:r>
          </a:p>
          <a:p>
            <a:pPr lvl="1" algn="just">
              <a:buFont typeface="Times New Roman" pitchFamily="16" charset="0"/>
              <a:buChar char="•"/>
            </a:pPr>
            <a:r>
              <a:rPr lang="en-US" altLang="zh-CN" sz="1200" kern="0" dirty="0">
                <a:solidFill>
                  <a:schemeClr val="bg1">
                    <a:lumMod val="50000"/>
                  </a:schemeClr>
                </a:solidFill>
                <a:latin typeface="Times New Roman"/>
              </a:rPr>
              <a:t>802.11 Working group Motion passes</a:t>
            </a:r>
            <a:r>
              <a:rPr lang="zh-CN" altLang="en-US" sz="1200" kern="0" dirty="0">
                <a:solidFill>
                  <a:schemeClr val="bg1">
                    <a:lumMod val="50000"/>
                  </a:schemeClr>
                </a:solidFill>
                <a:latin typeface="Times New Roman"/>
              </a:rPr>
              <a:t>：</a:t>
            </a:r>
            <a:r>
              <a:rPr lang="en-US" altLang="zh-CN" sz="1200" kern="0" dirty="0">
                <a:solidFill>
                  <a:schemeClr val="bg1">
                    <a:lumMod val="50000"/>
                  </a:schemeClr>
                </a:solidFill>
                <a:latin typeface="Times New Roman"/>
              </a:rPr>
              <a:t>802.11bf (WLAN Sensing) Draft 1.0 and Initial Letter Ballot</a:t>
            </a:r>
          </a:p>
          <a:p>
            <a:pPr algn="just">
              <a:buFont typeface="Times New Roman" pitchFamily="16" charset="0"/>
              <a:buChar char="•"/>
            </a:pPr>
            <a:endParaRPr lang="en-US" altLang="zh-CN" sz="1600" kern="0" dirty="0">
              <a:solidFill>
                <a:srgbClr val="000000"/>
              </a:solidFill>
              <a:latin typeface="Times New Roman"/>
            </a:endParaRPr>
          </a:p>
          <a:p>
            <a:pPr algn="just">
              <a:buFont typeface="Times New Roman" pitchFamily="16" charset="0"/>
              <a:buChar char="•"/>
            </a:pPr>
            <a:r>
              <a:rPr lang="en-US" altLang="zh-CN" sz="1600" kern="0" dirty="0">
                <a:solidFill>
                  <a:schemeClr val="bg2"/>
                </a:solidFill>
                <a:latin typeface="Times New Roman"/>
              </a:rPr>
              <a:t>Tuesday January 31, 2023 at 23:59 Eastern Time USA (11:59 PM)</a:t>
            </a:r>
          </a:p>
          <a:p>
            <a:pPr lvl="1" algn="just">
              <a:buFont typeface="Times New Roman" pitchFamily="16" charset="0"/>
              <a:buChar char="•"/>
            </a:pPr>
            <a:r>
              <a:rPr lang="en-US" altLang="zh-CN" sz="1200" dirty="0">
                <a:solidFill>
                  <a:schemeClr val="bg2"/>
                </a:solidFill>
              </a:rPr>
              <a:t>Initial LB start for D1.0</a:t>
            </a:r>
          </a:p>
          <a:p>
            <a:pPr lvl="1" algn="just">
              <a:buFont typeface="Times New Roman" pitchFamily="16" charset="0"/>
              <a:buChar char="•"/>
            </a:pPr>
            <a:endParaRPr lang="en-US" altLang="zh-CN" sz="1200" kern="0" dirty="0">
              <a:solidFill>
                <a:schemeClr val="bg2"/>
              </a:solidFill>
              <a:latin typeface="Times New Roman"/>
            </a:endParaRPr>
          </a:p>
          <a:p>
            <a:pPr algn="just">
              <a:buFont typeface="Times New Roman" pitchFamily="16" charset="0"/>
              <a:buChar char="•"/>
            </a:pPr>
            <a:r>
              <a:rPr lang="en-US" altLang="zh-CN" sz="1600" kern="0" dirty="0">
                <a:solidFill>
                  <a:schemeClr val="bg2"/>
                </a:solidFill>
                <a:latin typeface="Times New Roman"/>
              </a:rPr>
              <a:t>Thursday March 2, 2023 at 23:59 Eastern Time USA (11:59 PM)</a:t>
            </a:r>
          </a:p>
          <a:p>
            <a:pPr lvl="1" algn="just">
              <a:buFont typeface="Times New Roman" pitchFamily="16" charset="0"/>
              <a:buChar char="•"/>
            </a:pPr>
            <a:r>
              <a:rPr lang="en-US" altLang="zh-CN" sz="1200" dirty="0">
                <a:solidFill>
                  <a:schemeClr val="bg2"/>
                </a:solidFill>
              </a:rPr>
              <a:t>Initial LB end for D1.0</a:t>
            </a:r>
          </a:p>
          <a:p>
            <a:pPr lvl="1" algn="just">
              <a:buFont typeface="Times New Roman" pitchFamily="16" charset="0"/>
              <a:buChar char="•"/>
            </a:pPr>
            <a:r>
              <a:rPr lang="en-US" altLang="zh-CN" sz="1200" dirty="0">
                <a:solidFill>
                  <a:schemeClr val="bg2"/>
                </a:solidFill>
              </a:rPr>
              <a:t>Assign the comments</a:t>
            </a:r>
            <a:endParaRPr lang="en-US" altLang="zh-CN" sz="1200" kern="0" dirty="0">
              <a:solidFill>
                <a:schemeClr val="bg2"/>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smtClean="0">
                <a:solidFill>
                  <a:srgbClr val="000000"/>
                </a:solidFill>
                <a:latin typeface="Times New Roman"/>
              </a:rPr>
              <a:t>Consider Ad Hoc meeting before July Plenary (decide during May Interim)</a:t>
            </a:r>
          </a:p>
          <a:p>
            <a:pPr lvl="1" algn="just">
              <a:buFont typeface="Times New Roman" pitchFamily="16" charset="0"/>
              <a:buChar char="•"/>
            </a:pP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8681"/>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27643463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Technology </a:t>
            </a:r>
            <a:r>
              <a:rPr lang="en-US" altLang="zh-CN" sz="2400" dirty="0"/>
              <a:t>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comment resolution </a:t>
            </a:r>
            <a:endParaRPr lang="en-US" altLang="zh-CN" sz="2400" dirty="0">
              <a:solidFill>
                <a:srgbClr val="FF0000"/>
              </a:solidFill>
            </a:endParaRP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61556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r>
              <a:rPr lang="en-US" altLang="zh-CN" sz="1600" b="1" dirty="0">
                <a:cs typeface="Times New Roman" panose="02020603050405020304" pitchFamily="18" charset="0"/>
              </a:rPr>
              <a:t>:</a:t>
            </a: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March	20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a:t>
            </a:r>
            <a:r>
              <a:rPr lang="en-US" altLang="zh-CN" sz="1100" strike="sngStrike" dirty="0" smtClean="0">
                <a:solidFill>
                  <a:schemeClr val="bg2"/>
                </a:solidFill>
                <a:cs typeface="Times New Roman" panose="02020603050405020304" pitchFamily="18" charset="0"/>
              </a:rPr>
              <a:t>ET</a:t>
            </a:r>
            <a:r>
              <a:rPr lang="en-US" altLang="zh-CN" sz="1100" dirty="0" smtClean="0">
                <a:solidFill>
                  <a:schemeClr val="bg2"/>
                </a:solidFill>
                <a:cs typeface="Times New Roman" panose="02020603050405020304" pitchFamily="18" charset="0"/>
              </a:rPr>
              <a:t> – Too close to March plenary</a:t>
            </a:r>
            <a:endParaRPr lang="en-US" altLang="zh-CN" sz="1100"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March 	21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March 	23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March	27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rgbClr val="00B050"/>
                </a:solidFill>
                <a:cs typeface="Times New Roman" panose="02020603050405020304" pitchFamily="18" charset="0"/>
              </a:rPr>
              <a:t>March 	28	(Tuesday),	10</a:t>
            </a:r>
            <a:r>
              <a:rPr lang="zh-CN" altLang="en-US" sz="1100" strike="sngStrike" dirty="0">
                <a:solidFill>
                  <a:srgbClr val="00B050"/>
                </a:solidFill>
                <a:cs typeface="Times New Roman" panose="02020603050405020304" pitchFamily="18" charset="0"/>
              </a:rPr>
              <a:t>：</a:t>
            </a:r>
            <a:r>
              <a:rPr lang="en-US" altLang="zh-CN" sz="1100" strike="sngStrike"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March 	30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a:solidFill>
                  <a:srgbClr val="FF0000"/>
                </a:solidFill>
                <a:cs typeface="Times New Roman" panose="02020603050405020304" pitchFamily="18" charset="0"/>
              </a:rPr>
              <a:t>--</a:t>
            </a:r>
            <a:r>
              <a:rPr lang="en-US" altLang="zh-CN" sz="1100" dirty="0" smtClean="0">
                <a:solidFill>
                  <a:srgbClr val="FF0000"/>
                </a:solidFill>
                <a:cs typeface="Times New Roman" panose="02020603050405020304" pitchFamily="18" charset="0"/>
              </a:rPr>
              <a:t>CAC</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4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smtClean="0">
                <a:solidFill>
                  <a:srgbClr val="00B050"/>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6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10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endParaRPr lang="en-US" altLang="zh-CN" sz="1100"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April 	11	(Tuesday),	10</a:t>
            </a:r>
            <a:r>
              <a:rPr lang="zh-CN" altLang="en-US" sz="1100" dirty="0" smtClean="0">
                <a:solidFill>
                  <a:srgbClr val="00B050"/>
                </a:solidFill>
                <a:cs typeface="Times New Roman" panose="02020603050405020304" pitchFamily="18" charset="0"/>
              </a:rPr>
              <a:t>：</a:t>
            </a:r>
            <a:r>
              <a:rPr lang="en-US" altLang="zh-CN" sz="1100" dirty="0" smtClean="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April </a:t>
            </a:r>
            <a:r>
              <a:rPr lang="en-US" altLang="zh-CN" sz="1100" dirty="0">
                <a:solidFill>
                  <a:srgbClr val="00B0F0"/>
                </a:solidFill>
                <a:cs typeface="Times New Roman" panose="02020603050405020304" pitchFamily="18" charset="0"/>
              </a:rPr>
              <a:t>	13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17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18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20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24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April </a:t>
            </a:r>
            <a:r>
              <a:rPr lang="en-US" altLang="zh-CN" sz="1100" dirty="0">
                <a:solidFill>
                  <a:srgbClr val="00B050"/>
                </a:solidFill>
                <a:cs typeface="Times New Roman" panose="02020603050405020304" pitchFamily="18" charset="0"/>
              </a:rPr>
              <a:t>	25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27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1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smtClean="0">
                <a:solidFill>
                  <a:srgbClr val="00B050"/>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4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400050" lvl="2" indent="0" algn="just">
              <a:spcBef>
                <a:spcPct val="0"/>
              </a:spcBef>
              <a:spcAft>
                <a:spcPts val="0"/>
              </a:spcAft>
              <a:buClr>
                <a:srgbClr val="000000"/>
              </a:buClr>
              <a:buNone/>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8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r>
              <a:rPr lang="en-US" altLang="zh-CN" sz="1100" dirty="0">
                <a:solidFill>
                  <a:srgbClr val="FF0000"/>
                </a:solidFill>
                <a:cs typeface="Times New Roman" panose="02020603050405020304" pitchFamily="18" charset="0"/>
              </a:rPr>
              <a:t>--CAC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May </a:t>
            </a:r>
            <a:r>
              <a:rPr lang="en-US" altLang="zh-CN" sz="1100" dirty="0">
                <a:solidFill>
                  <a:srgbClr val="00B050"/>
                </a:solidFill>
                <a:cs typeface="Times New Roman" panose="02020603050405020304" pitchFamily="18" charset="0"/>
              </a:rPr>
              <a:t>	9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11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endParaRPr lang="en-US" altLang="zh-CN" sz="1200" b="1" dirty="0"/>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May Interim 2023 (May 14-19)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May 15    (Monday AM 2),		10:30-12:30 Orlando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0070C0"/>
                </a:solidFill>
                <a:cs typeface="Times New Roman" panose="02020603050405020304" pitchFamily="18" charset="0"/>
              </a:rPr>
              <a:t>May </a:t>
            </a:r>
            <a:r>
              <a:rPr lang="en-US" altLang="zh-CN" sz="1200" dirty="0">
                <a:solidFill>
                  <a:srgbClr val="0070C0"/>
                </a:solidFill>
                <a:cs typeface="Times New Roman" panose="02020603050405020304" pitchFamily="18" charset="0"/>
              </a:rPr>
              <a:t>15    (</a:t>
            </a:r>
            <a:r>
              <a:rPr lang="en-US" altLang="zh-CN" dirty="0">
                <a:solidFill>
                  <a:srgbClr val="0070C0"/>
                </a:solidFill>
                <a:cs typeface="Times New Roman" panose="02020603050405020304" pitchFamily="18" charset="0"/>
              </a:rPr>
              <a:t>Monday PM 2</a:t>
            </a:r>
            <a:r>
              <a:rPr lang="en-US" altLang="zh-CN" sz="1200" dirty="0" smtClean="0">
                <a:solidFill>
                  <a:srgbClr val="0070C0"/>
                </a:solidFill>
                <a:cs typeface="Times New Roman" panose="02020603050405020304" pitchFamily="18" charset="0"/>
              </a:rPr>
              <a:t>), </a:t>
            </a:r>
            <a:r>
              <a:rPr lang="en-US" altLang="zh-CN" sz="1200" dirty="0">
                <a:solidFill>
                  <a:srgbClr val="0070C0"/>
                </a:solidFill>
                <a:cs typeface="Times New Roman" panose="02020603050405020304" pitchFamily="18" charset="0"/>
              </a:rPr>
              <a:t>	 </a:t>
            </a:r>
            <a:r>
              <a:rPr lang="en-US" altLang="zh-CN" sz="1200" dirty="0" smtClean="0">
                <a:solidFill>
                  <a:srgbClr val="0070C0"/>
                </a:solidFill>
                <a:cs typeface="Times New Roman" panose="02020603050405020304" pitchFamily="18" charset="0"/>
              </a:rPr>
              <a:t>	16:00-18:00 </a:t>
            </a:r>
            <a:r>
              <a:rPr lang="en-US" altLang="zh-CN" sz="1200" dirty="0">
                <a:solidFill>
                  <a:srgbClr val="0070C0"/>
                </a:solidFill>
                <a:cs typeface="Times New Roman" panose="02020603050405020304" pitchFamily="18" charset="0"/>
              </a:rPr>
              <a:t>Orlando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16    (Tuesday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dirty="0">
                <a:solidFill>
                  <a:srgbClr val="00B050"/>
                </a:solidFill>
                <a:cs typeface="Times New Roman" panose="02020603050405020304" pitchFamily="18" charset="0"/>
              </a:rPr>
              <a:t>Orlando </a:t>
            </a:r>
            <a:r>
              <a:rPr lang="en-US" altLang="zh-CN" sz="1200" dirty="0">
                <a:solidFill>
                  <a:srgbClr val="00B05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17    (Wednesday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ea typeface="宋体" panose="02010600030101010101" pitchFamily="2" charset="-122"/>
              </a:rPr>
              <a:t>May </a:t>
            </a:r>
            <a:r>
              <a:rPr lang="en-US" altLang="zh-CN" dirty="0">
                <a:solidFill>
                  <a:srgbClr val="00B0F0"/>
                </a:solidFill>
                <a:ea typeface="宋体" panose="02010600030101010101" pitchFamily="2" charset="-122"/>
              </a:rPr>
              <a:t>17    (Wednesday AM 2),</a:t>
            </a:r>
            <a:r>
              <a:rPr lang="en-US" altLang="zh-CN" sz="1200" dirty="0">
                <a:solidFill>
                  <a:srgbClr val="00B0F0"/>
                </a:solidFill>
                <a:ea typeface="宋体" panose="02010600030101010101" pitchFamily="2" charset="-122"/>
              </a:rPr>
              <a:t>		</a:t>
            </a:r>
            <a:r>
              <a:rPr lang="en-US" altLang="zh-CN" sz="1200" dirty="0" smtClean="0">
                <a:solidFill>
                  <a:srgbClr val="00B0F0"/>
                </a:solidFill>
                <a:ea typeface="宋体" panose="02010600030101010101" pitchFamily="2" charset="-122"/>
              </a:rPr>
              <a:t>10:30-12:30 </a:t>
            </a:r>
            <a:r>
              <a:rPr lang="en-US" altLang="zh-CN" sz="1200" dirty="0">
                <a:solidFill>
                  <a:srgbClr val="00B0F0"/>
                </a:solidFill>
                <a:ea typeface="宋体" panose="02010600030101010101" pitchFamily="2" charset="-122"/>
              </a:rPr>
              <a:t>Orlando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18    (Thursday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cs typeface="Times New Roman" panose="02020603050405020304" pitchFamily="18" charset="0"/>
              </a:rPr>
              <a:t>May 18    (</a:t>
            </a:r>
            <a:r>
              <a:rPr lang="en-US" altLang="zh-CN" dirty="0">
                <a:solidFill>
                  <a:srgbClr val="00B0F0"/>
                </a:solidFill>
                <a:cs typeface="Times New Roman" panose="02020603050405020304" pitchFamily="18" charset="0"/>
              </a:rPr>
              <a:t>Thursday AM 2</a:t>
            </a:r>
            <a:r>
              <a:rPr lang="en-US" altLang="zh-CN" sz="1200" dirty="0">
                <a:solidFill>
                  <a:srgbClr val="00B0F0"/>
                </a:solidFill>
                <a:cs typeface="Times New Roman" panose="02020603050405020304" pitchFamily="18" charset="0"/>
              </a:rPr>
              <a:t>),		</a:t>
            </a:r>
            <a:r>
              <a:rPr lang="en-US" altLang="zh-CN" dirty="0" smtClean="0">
                <a:solidFill>
                  <a:srgbClr val="00B0F0"/>
                </a:solidFill>
                <a:ea typeface="宋体" panose="02010600030101010101" pitchFamily="2" charset="-122"/>
              </a:rPr>
              <a:t>10:30-12:30</a:t>
            </a:r>
            <a:r>
              <a:rPr lang="en-US" altLang="zh-CN" sz="1200" dirty="0" smtClean="0">
                <a:solidFill>
                  <a:srgbClr val="00B0F0"/>
                </a:solidFill>
                <a:cs typeface="Times New Roman" panose="02020603050405020304" pitchFamily="18" charset="0"/>
              </a:rPr>
              <a:t> </a:t>
            </a:r>
            <a:r>
              <a:rPr lang="en-US" altLang="zh-CN" sz="1200" dirty="0">
                <a:solidFill>
                  <a:srgbClr val="00B0F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(April 2023 – May 2023 CAC calls: </a:t>
            </a:r>
            <a:r>
              <a:rPr lang="en-US" altLang="zh-CN" sz="900" dirty="0">
                <a:solidFill>
                  <a:srgbClr val="0000FF"/>
                </a:solidFill>
                <a:cs typeface="Times New Roman" panose="02020603050405020304" pitchFamily="18" charset="0"/>
              </a:rPr>
              <a:t>April </a:t>
            </a:r>
            <a:r>
              <a:rPr lang="en-US" altLang="zh-CN" sz="900" dirty="0" smtClean="0">
                <a:solidFill>
                  <a:srgbClr val="0000FF"/>
                </a:solidFill>
                <a:cs typeface="Times New Roman" panose="02020603050405020304" pitchFamily="18" charset="0"/>
              </a:rPr>
              <a:t>3, </a:t>
            </a:r>
            <a:r>
              <a:rPr lang="en-US" altLang="zh-CN" sz="900" dirty="0">
                <a:solidFill>
                  <a:srgbClr val="0000FF"/>
                </a:solidFill>
                <a:cs typeface="Times New Roman" panose="02020603050405020304" pitchFamily="18" charset="0"/>
              </a:rPr>
              <a:t>and May </a:t>
            </a:r>
            <a:r>
              <a:rPr lang="en-US" altLang="zh-CN" sz="900" dirty="0" smtClean="0">
                <a:solidFill>
                  <a:srgbClr val="0000FF"/>
                </a:solidFill>
                <a:cs typeface="Times New Roman" panose="02020603050405020304" pitchFamily="18" charset="0"/>
              </a:rPr>
              <a:t>8,</a:t>
            </a:r>
            <a:r>
              <a:rPr lang="zh-CN" altLang="en-US" sz="900" dirty="0" smtClean="0">
                <a:solidFill>
                  <a:srgbClr val="0000FF"/>
                </a:solidFill>
                <a:cs typeface="Times New Roman" panose="02020603050405020304" pitchFamily="18" charset="0"/>
              </a:rPr>
              <a:t> </a:t>
            </a:r>
            <a:r>
              <a:rPr lang="en-US" altLang="zh-CN" sz="900" dirty="0">
                <a:solidFill>
                  <a:srgbClr val="0000FF"/>
                </a:solidFill>
                <a:cs typeface="Times New Roman" panose="02020603050405020304" pitchFamily="18" charset="0"/>
              </a:rPr>
              <a:t>14</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904615"/>
          <a:ext cx="5486400" cy="1505585"/>
        </p:xfrm>
        <a:graphic>
          <a:graphicData uri="http://schemas.openxmlformats.org/drawingml/2006/table">
            <a:tbl>
              <a:tblPr firstRow="1" firstCol="1" bandRow="1"/>
              <a:tblGrid>
                <a:gridCol w="609600">
                  <a:extLst>
                    <a:ext uri="{9D8B030D-6E8A-4147-A177-3AD203B41FA5}">
                      <a16:colId xmlns:a16="http://schemas.microsoft.com/office/drawing/2014/main" xmlns="" val="20000"/>
                    </a:ext>
                  </a:extLst>
                </a:gridCol>
                <a:gridCol w="762000">
                  <a:extLst>
                    <a:ext uri="{9D8B030D-6E8A-4147-A177-3AD203B41FA5}">
                      <a16:colId xmlns:a16="http://schemas.microsoft.com/office/drawing/2014/main" xmlns="" val="20001"/>
                    </a:ext>
                  </a:extLst>
                </a:gridCol>
                <a:gridCol w="762000">
                  <a:extLst>
                    <a:ext uri="{9D8B030D-6E8A-4147-A177-3AD203B41FA5}">
                      <a16:colId xmlns:a16="http://schemas.microsoft.com/office/drawing/2014/main" xmlns="" val="20002"/>
                    </a:ext>
                  </a:extLst>
                </a:gridCol>
                <a:gridCol w="914400">
                  <a:extLst>
                    <a:ext uri="{9D8B030D-6E8A-4147-A177-3AD203B41FA5}">
                      <a16:colId xmlns:a16="http://schemas.microsoft.com/office/drawing/2014/main" xmlns="" val="20003"/>
                    </a:ext>
                  </a:extLst>
                </a:gridCol>
                <a:gridCol w="762000">
                  <a:extLst>
                    <a:ext uri="{9D8B030D-6E8A-4147-A177-3AD203B41FA5}">
                      <a16:colId xmlns:a16="http://schemas.microsoft.com/office/drawing/2014/main" xmlns="" val="20004"/>
                    </a:ext>
                  </a:extLst>
                </a:gridCol>
                <a:gridCol w="838200">
                  <a:extLst>
                    <a:ext uri="{9D8B030D-6E8A-4147-A177-3AD203B41FA5}">
                      <a16:colId xmlns:a16="http://schemas.microsoft.com/office/drawing/2014/main" xmlns="" val="20005"/>
                    </a:ext>
                  </a:extLst>
                </a:gridCol>
                <a:gridCol w="838200">
                  <a:extLst>
                    <a:ext uri="{9D8B030D-6E8A-4147-A177-3AD203B41FA5}">
                      <a16:colId xmlns:a16="http://schemas.microsoft.com/office/drawing/2014/main" xmlns="" val="20006"/>
                    </a:ext>
                  </a:extLst>
                </a:gridCol>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Orlando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01:30-03:30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20:30-22:30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10:30-12:30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42852271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61556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a:solidFill>
                  <a:srgbClr val="FF0000"/>
                </a:solidFill>
                <a:cs typeface="Times New Roman" panose="02020603050405020304" pitchFamily="18" charset="0"/>
              </a:rPr>
              <a:t>To be Confirmed:</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22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r>
              <a:rPr lang="en-US" altLang="zh-CN" sz="1100" strike="sngStrike" dirty="0">
                <a:solidFill>
                  <a:schemeClr val="bg1">
                    <a:lumMod val="50000"/>
                  </a:schemeClr>
                </a:solidFill>
                <a:cs typeface="Times New Roman" panose="02020603050405020304" pitchFamily="18" charset="0"/>
              </a:rPr>
              <a:t> </a:t>
            </a:r>
            <a:r>
              <a:rPr lang="en-US" altLang="zh-CN" sz="1100" dirty="0">
                <a:solidFill>
                  <a:schemeClr val="bg2"/>
                </a:solidFill>
                <a:cs typeface="Times New Roman" panose="02020603050405020304" pitchFamily="18" charset="0"/>
              </a:rPr>
              <a:t>– Too close to </a:t>
            </a:r>
            <a:r>
              <a:rPr lang="en-US" altLang="zh-CN" sz="1100" dirty="0" smtClean="0">
                <a:solidFill>
                  <a:schemeClr val="bg2"/>
                </a:solidFill>
                <a:cs typeface="Times New Roman" panose="02020603050405020304" pitchFamily="18" charset="0"/>
              </a:rPr>
              <a:t>May Interim</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23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25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a:t>
            </a:r>
            <a:r>
              <a:rPr lang="en-US" altLang="zh-CN" sz="1100" dirty="0" smtClean="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30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5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r>
              <a:rPr lang="en-US" altLang="zh-CN" sz="1100" dirty="0">
                <a:cs typeface="Times New Roman" panose="02020603050405020304" pitchFamily="18" charset="0"/>
              </a:rPr>
              <a:t>–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6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8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12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15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19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June </a:t>
            </a:r>
            <a:r>
              <a:rPr lang="en-US" altLang="zh-CN" sz="1100" dirty="0">
                <a:solidFill>
                  <a:srgbClr val="00B050"/>
                </a:solidFill>
                <a:cs typeface="Times New Roman" panose="02020603050405020304" pitchFamily="18" charset="0"/>
              </a:rPr>
              <a:t>	20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June 	22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 -- holiday</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27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29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July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 	4	(Tuesday),	10</a:t>
            </a:r>
            <a:r>
              <a:rPr lang="zh-CN" altLang="en-US" sz="1100" strike="sngStrike" dirty="0" smtClean="0">
                <a:solidFill>
                  <a:schemeClr val="bg1">
                    <a:lumMod val="50000"/>
                  </a:schemeClr>
                </a:solidFill>
                <a:cs typeface="Times New Roman" panose="02020603050405020304" pitchFamily="18" charset="0"/>
              </a:rPr>
              <a:t>：</a:t>
            </a:r>
            <a:r>
              <a:rPr lang="en-US" altLang="zh-CN" sz="1100" strike="sngStrike" dirty="0" smtClean="0">
                <a:solidFill>
                  <a:schemeClr val="bg1">
                    <a:lumMod val="50000"/>
                  </a:schemeClr>
                </a:solidFill>
                <a:cs typeface="Times New Roman" panose="02020603050405020304" pitchFamily="18" charset="0"/>
              </a:rPr>
              <a:t>00 - 12:00 ET </a:t>
            </a:r>
            <a:r>
              <a:rPr lang="en-US" altLang="zh-CN" sz="1100" dirty="0" smtClean="0">
                <a:solidFill>
                  <a:schemeClr val="bg2"/>
                </a:solidFill>
                <a:cs typeface="Times New Roman" panose="02020603050405020304" pitchFamily="18" charset="0"/>
              </a:rPr>
              <a:t>-- </a:t>
            </a:r>
            <a:r>
              <a:rPr lang="en-US" altLang="zh-CN" sz="1100" dirty="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6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400050" lvl="2" indent="0" algn="just">
              <a:spcBef>
                <a:spcPct val="0"/>
              </a:spcBef>
              <a:spcAft>
                <a:spcPts val="0"/>
              </a:spcAft>
              <a:buClr>
                <a:srgbClr val="000000"/>
              </a:buClr>
              <a:buNone/>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solidFill>
                  <a:srgbClr val="FF0000"/>
                </a:solidFill>
                <a:cs typeface="Times New Roman" panose="02020603050405020304" pitchFamily="18" charset="0"/>
              </a:rPr>
              <a:t>To be Confirmed: </a:t>
            </a:r>
          </a:p>
          <a:p>
            <a:pPr marL="361950" lvl="1" indent="-361950" algn="just">
              <a:spcBef>
                <a:spcPct val="0"/>
              </a:spcBef>
              <a:spcAft>
                <a:spcPts val="0"/>
              </a:spcAft>
              <a:buClr>
                <a:srgbClr val="000000"/>
              </a:buClr>
              <a:buFont typeface="Arial" panose="020B0604020202020204" pitchFamily="34" charset="0"/>
              <a:buChar char="•"/>
              <a:defRPr/>
            </a:pPr>
            <a:endParaRPr lang="en-US" altLang="zh-CN" sz="1200" b="1" dirty="0"/>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July Plenary 2023 (July 9-14)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50"/>
                </a:solidFill>
                <a:ea typeface="宋体" panose="02010600030101010101" pitchFamily="2" charset="-122"/>
              </a:rPr>
              <a:t>July 10    (Monday AM 1),		08:00-10:00 Berlin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July 10    </a:t>
            </a:r>
            <a:r>
              <a:rPr lang="en-US" altLang="zh-CN" sz="1200" dirty="0">
                <a:solidFill>
                  <a:srgbClr val="0070C0"/>
                </a:solidFill>
                <a:cs typeface="Times New Roman" panose="02020603050405020304" pitchFamily="18" charset="0"/>
              </a:rPr>
              <a:t>(</a:t>
            </a:r>
            <a:r>
              <a:rPr lang="en-US" altLang="zh-CN" dirty="0">
                <a:solidFill>
                  <a:srgbClr val="0070C0"/>
                </a:solidFill>
                <a:cs typeface="Times New Roman" panose="02020603050405020304" pitchFamily="18" charset="0"/>
              </a:rPr>
              <a:t>Monday PM 2</a:t>
            </a:r>
            <a:r>
              <a:rPr lang="en-US" altLang="zh-CN" sz="1200" dirty="0">
                <a:solidFill>
                  <a:srgbClr val="0070C0"/>
                </a:solidFill>
                <a:cs typeface="Times New Roman" panose="02020603050405020304" pitchFamily="18" charset="0"/>
              </a:rPr>
              <a:t>), 	 	16:00-18:00 Berlin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11    (Tuesday AM 1),		08:00-10:00 Berlin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July 11    (Tuesday PM 2),</a:t>
            </a:r>
            <a:r>
              <a:rPr lang="en-US" altLang="zh-CN" sz="1200" dirty="0">
                <a:solidFill>
                  <a:srgbClr val="0070C0"/>
                </a:solidFill>
                <a:cs typeface="Times New Roman" panose="02020603050405020304" pitchFamily="18" charset="0"/>
              </a:rPr>
              <a:t>		</a:t>
            </a:r>
            <a:r>
              <a:rPr lang="en-US" altLang="zh-CN" dirty="0">
                <a:solidFill>
                  <a:srgbClr val="0070C0"/>
                </a:solidFill>
                <a:cs typeface="Times New Roman" panose="02020603050405020304" pitchFamily="18" charset="0"/>
              </a:rPr>
              <a:t>16:00-18:00 Berlin </a:t>
            </a:r>
            <a:r>
              <a:rPr lang="en-US" altLang="zh-CN" sz="1200" dirty="0">
                <a:solidFill>
                  <a:srgbClr val="0070C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12    (Wednesday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70C0"/>
                </a:solidFill>
                <a:ea typeface="宋体" panose="02010600030101010101" pitchFamily="2" charset="-122"/>
              </a:rPr>
              <a:t>July</a:t>
            </a:r>
            <a:r>
              <a:rPr lang="en-US" altLang="zh-CN" sz="1200" dirty="0">
                <a:solidFill>
                  <a:srgbClr val="0070C0"/>
                </a:solidFill>
                <a:ea typeface="宋体" panose="02010600030101010101" pitchFamily="2" charset="-122"/>
              </a:rPr>
              <a:t> </a:t>
            </a:r>
            <a:r>
              <a:rPr lang="en-US" altLang="zh-CN" dirty="0">
                <a:solidFill>
                  <a:srgbClr val="0070C0"/>
                </a:solidFill>
                <a:ea typeface="宋体" panose="02010600030101010101" pitchFamily="2" charset="-122"/>
              </a:rPr>
              <a:t>12    (Wednesday PM 2),</a:t>
            </a:r>
            <a:r>
              <a:rPr lang="en-US" altLang="zh-CN" sz="1200" dirty="0">
                <a:solidFill>
                  <a:srgbClr val="0070C0"/>
                </a:solidFill>
                <a:ea typeface="宋体" panose="02010600030101010101" pitchFamily="2" charset="-122"/>
              </a:rPr>
              <a:t>		16:00-18:00 Berlin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13    (Thursday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70C0"/>
                </a:solidFill>
                <a:ea typeface="宋体" panose="02010600030101010101" pitchFamily="2" charset="-122"/>
              </a:rPr>
              <a:t>July</a:t>
            </a:r>
            <a:r>
              <a:rPr lang="en-US" altLang="zh-CN" sz="1200" dirty="0">
                <a:solidFill>
                  <a:srgbClr val="0070C0"/>
                </a:solidFill>
                <a:cs typeface="Times New Roman" panose="02020603050405020304" pitchFamily="18" charset="0"/>
              </a:rPr>
              <a:t> 13    (</a:t>
            </a:r>
            <a:r>
              <a:rPr lang="en-US" altLang="zh-CN" dirty="0">
                <a:solidFill>
                  <a:srgbClr val="0070C0"/>
                </a:solidFill>
                <a:cs typeface="Times New Roman" panose="02020603050405020304" pitchFamily="18" charset="0"/>
              </a:rPr>
              <a:t>Thursday PM 2</a:t>
            </a:r>
            <a:r>
              <a:rPr lang="en-US" altLang="zh-CN" sz="1200" dirty="0">
                <a:solidFill>
                  <a:srgbClr val="0070C0"/>
                </a:solidFill>
                <a:cs typeface="Times New Roman" panose="02020603050405020304" pitchFamily="18" charset="0"/>
              </a:rPr>
              <a:t>),		</a:t>
            </a:r>
            <a:r>
              <a:rPr lang="en-US" altLang="zh-CN" dirty="0">
                <a:solidFill>
                  <a:srgbClr val="0070C0"/>
                </a:solidFill>
                <a:ea typeface="宋体" panose="02010600030101010101" pitchFamily="2" charset="-122"/>
              </a:rPr>
              <a:t>16:00-18:00</a:t>
            </a:r>
            <a:r>
              <a:rPr lang="en-US" altLang="zh-CN" sz="1200" dirty="0">
                <a:solidFill>
                  <a:srgbClr val="0070C0"/>
                </a:solidFill>
                <a:cs typeface="Times New Roman" panose="02020603050405020304" pitchFamily="18" charset="0"/>
              </a:rPr>
              <a:t> Berlin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(April 2023 – May 2023 CAC calls: </a:t>
            </a:r>
            <a:r>
              <a:rPr lang="en-US" altLang="zh-CN" sz="900" dirty="0">
                <a:solidFill>
                  <a:srgbClr val="0000FF"/>
                </a:solidFill>
                <a:cs typeface="Times New Roman" panose="02020603050405020304" pitchFamily="18" charset="0"/>
              </a:rPr>
              <a:t>April 3, and May 8,</a:t>
            </a:r>
            <a:r>
              <a:rPr lang="zh-CN" altLang="en-US" sz="900" dirty="0">
                <a:solidFill>
                  <a:srgbClr val="0000FF"/>
                </a:solidFill>
                <a:cs typeface="Times New Roman" panose="02020603050405020304" pitchFamily="18" charset="0"/>
              </a:rPr>
              <a:t> </a:t>
            </a:r>
            <a:r>
              <a:rPr lang="en-US" altLang="zh-CN" sz="900" dirty="0">
                <a:solidFill>
                  <a:srgbClr val="0000FF"/>
                </a:solidFill>
                <a:cs typeface="Times New Roman" panose="02020603050405020304" pitchFamily="18" charset="0"/>
              </a:rPr>
              <a:t>14</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962400"/>
          <a:ext cx="5486400" cy="1505585"/>
        </p:xfrm>
        <a:graphic>
          <a:graphicData uri="http://schemas.openxmlformats.org/drawingml/2006/table">
            <a:tbl>
              <a:tblPr firstRow="1" firstCol="1" bandRow="1"/>
              <a:tblGrid>
                <a:gridCol w="609600">
                  <a:extLst>
                    <a:ext uri="{9D8B030D-6E8A-4147-A177-3AD203B41FA5}">
                      <a16:colId xmlns="" xmlns:a16="http://schemas.microsoft.com/office/drawing/2014/main" val="20000"/>
                    </a:ext>
                  </a:extLst>
                </a:gridCol>
                <a:gridCol w="762000">
                  <a:extLst>
                    <a:ext uri="{9D8B030D-6E8A-4147-A177-3AD203B41FA5}">
                      <a16:colId xmlns="" xmlns:a16="http://schemas.microsoft.com/office/drawing/2014/main" val="20001"/>
                    </a:ext>
                  </a:extLst>
                </a:gridCol>
                <a:gridCol w="762000">
                  <a:extLst>
                    <a:ext uri="{9D8B030D-6E8A-4147-A177-3AD203B41FA5}">
                      <a16:colId xmlns="" xmlns:a16="http://schemas.microsoft.com/office/drawing/2014/main" val="20002"/>
                    </a:ext>
                  </a:extLst>
                </a:gridCol>
                <a:gridCol w="914400">
                  <a:extLst>
                    <a:ext uri="{9D8B030D-6E8A-4147-A177-3AD203B41FA5}">
                      <a16:colId xmlns="" xmlns:a16="http://schemas.microsoft.com/office/drawing/2014/main" val="20003"/>
                    </a:ext>
                  </a:extLst>
                </a:gridCol>
                <a:gridCol w="762000">
                  <a:extLst>
                    <a:ext uri="{9D8B030D-6E8A-4147-A177-3AD203B41FA5}">
                      <a16:colId xmlns="" xmlns:a16="http://schemas.microsoft.com/office/drawing/2014/main" val="20004"/>
                    </a:ext>
                  </a:extLst>
                </a:gridCol>
                <a:gridCol w="838200">
                  <a:extLst>
                    <a:ext uri="{9D8B030D-6E8A-4147-A177-3AD203B41FA5}">
                      <a16:colId xmlns="" xmlns:a16="http://schemas.microsoft.com/office/drawing/2014/main" val="20005"/>
                    </a:ext>
                  </a:extLst>
                </a:gridCol>
                <a:gridCol w="838200">
                  <a:extLst>
                    <a:ext uri="{9D8B030D-6E8A-4147-A177-3AD203B41FA5}">
                      <a16:colId xmlns="" xmlns:a16="http://schemas.microsoft.com/office/drawing/2014/main"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Berlin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02:00-04:00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23:00-01:00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04:30-06:30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01:30-03:30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14:30-16:30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07:30-09:30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04:30-06:30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07:00-09:00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10:30-12:30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10313799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May 15    (Monday AM 2),		10:30-12:30 Orlando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May 15    (Monday PM 2), 	 	16:00-18:00 Orlando time</a:t>
            </a:r>
            <a:endParaRPr lang="en-US" altLang="zh-CN"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16    (Tuesday AM 1),		08:00-10:00 Orlando 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17    (Wednesday AM 1),		08:00-10:00 Orlando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May 17    (Wednesday AM 2),		10:30-12:30 Orlando time </a:t>
            </a:r>
          </a:p>
          <a:p>
            <a:pPr marL="400050" lvl="2" indent="0" algn="just">
              <a:spcBef>
                <a:spcPct val="0"/>
              </a:spcBef>
              <a:spcAft>
                <a:spcPts val="0"/>
              </a:spcAft>
              <a:buNone/>
              <a:defRPr/>
            </a:pPr>
            <a:endParaRPr lang="en-US" altLang="zh-CN"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18    (Thursday AM 1),		08:00-10:00 Orlando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cs typeface="Times New Roman" panose="02020603050405020304" pitchFamily="18" charset="0"/>
              </a:rPr>
              <a:t>May 18    (Thursday AM 2),		</a:t>
            </a:r>
            <a:r>
              <a:rPr lang="en-US" altLang="zh-CN" dirty="0">
                <a:solidFill>
                  <a:srgbClr val="00B0F0"/>
                </a:solidFill>
                <a:ea typeface="宋体" panose="02010600030101010101" pitchFamily="2" charset="-122"/>
              </a:rPr>
              <a:t>10:30-12:30</a:t>
            </a:r>
            <a:r>
              <a:rPr lang="en-US" altLang="zh-CN" dirty="0">
                <a:solidFill>
                  <a:srgbClr val="00B0F0"/>
                </a:solidFill>
                <a:cs typeface="Times New Roman" panose="02020603050405020304" pitchFamily="18" charset="0"/>
              </a:rPr>
              <a:t> Orlando time</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a:t>
            </a:r>
            <a:r>
              <a:rPr lang="en-US" altLang="zh-CN" sz="3200" dirty="0" smtClean="0">
                <a:solidFill>
                  <a:srgbClr val="0000FF"/>
                </a:solidFill>
              </a:rPr>
              <a:t>May Interim</a:t>
            </a:r>
            <a:endParaRPr lang="en-US" altLang="zh-CN" sz="3200" dirty="0"/>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Host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Chair (Tony) will </a:t>
            </a:r>
            <a:r>
              <a:rPr lang="en-US" altLang="zh-CN" sz="1400" dirty="0" smtClean="0">
                <a:solidFill>
                  <a:srgbClr val="0000FF"/>
                </a:solidFill>
                <a:latin typeface="Arial" panose="020B0604020202020204" pitchFamily="34" charset="0"/>
                <a:cs typeface="Arial" panose="020B0604020202020204" pitchFamily="34" charset="0"/>
              </a:rPr>
              <a:t>host</a:t>
            </a:r>
            <a:r>
              <a:rPr lang="en-US" altLang="zh-CN" sz="1400" dirty="0" smtClean="0">
                <a:latin typeface="Arial" panose="020B0604020202020204" pitchFamily="34" charset="0"/>
                <a:cs typeface="Arial" panose="020B0604020202020204" pitchFamily="34" charset="0"/>
              </a:rPr>
              <a:t> the meeting online</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One Vice chair will handle </a:t>
            </a:r>
            <a:r>
              <a:rPr lang="en-US" altLang="zh-CN" sz="1400" dirty="0">
                <a:latin typeface="Arial" panose="020B0604020202020204" pitchFamily="34" charset="0"/>
                <a:cs typeface="Arial" panose="020B0604020202020204" pitchFamily="34" charset="0"/>
              </a:rPr>
              <a:t>the </a:t>
            </a:r>
            <a:r>
              <a:rPr lang="en-US" altLang="zh-CN" sz="1400" dirty="0" smtClean="0">
                <a:solidFill>
                  <a:srgbClr val="0000FF"/>
                </a:solidFill>
                <a:latin typeface="Arial" panose="020B0604020202020204" pitchFamily="34" charset="0"/>
                <a:cs typeface="Arial" panose="020B0604020202020204" pitchFamily="34" charset="0"/>
              </a:rPr>
              <a:t>audio/video</a:t>
            </a:r>
            <a:r>
              <a:rPr lang="en-US" altLang="zh-CN" sz="1400" dirty="0" smtClean="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a:t>
            </a:r>
            <a:r>
              <a:rPr lang="en-US" altLang="zh-CN" sz="1400" dirty="0" smtClean="0">
                <a:solidFill>
                  <a:srgbClr val="0000FF"/>
                </a:solidFill>
                <a:latin typeface="Arial" panose="020B0604020202020204" pitchFamily="34" charset="0"/>
                <a:cs typeface="Arial" panose="020B0604020202020204" pitchFamily="34" charset="0"/>
              </a:rPr>
              <a:t>order</a:t>
            </a:r>
            <a:r>
              <a:rPr lang="en-US" altLang="zh-CN" sz="1400" dirty="0" smtClean="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a:t>
            </a:r>
            <a:r>
              <a:rPr lang="en-US" altLang="zh-CN" dirty="0" smtClean="0">
                <a:latin typeface="Arial" panose="020B0604020202020204" pitchFamily="34" charset="0"/>
                <a:cs typeface="Arial" panose="020B0604020202020204" pitchFamily="34" charset="0"/>
              </a:rPr>
              <a:t>things (e.g., audio, confirm the computer and connection to projector), </a:t>
            </a:r>
            <a:r>
              <a:rPr lang="en-US" altLang="zh-CN" dirty="0">
                <a:latin typeface="Arial" panose="020B0604020202020204" pitchFamily="34" charset="0"/>
                <a:cs typeface="Arial" panose="020B0604020202020204" pitchFamily="34" charset="0"/>
              </a:rPr>
              <a:t>before the first session, e.g., Sunday night.</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Secretary (Leif) </a:t>
            </a:r>
            <a:r>
              <a:rPr lang="en-US" altLang="zh-CN" sz="1400" dirty="0">
                <a:latin typeface="Arial" panose="020B0604020202020204" pitchFamily="34" charset="0"/>
                <a:cs typeface="Arial" panose="020B0604020202020204" pitchFamily="34" charset="0"/>
              </a:rPr>
              <a:t>could focus on the </a:t>
            </a:r>
            <a:r>
              <a:rPr lang="en-US" altLang="zh-CN" sz="1400" dirty="0" smtClean="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smtClean="0">
                <a:solidFill>
                  <a:srgbClr val="0000FF"/>
                </a:solidFill>
                <a:latin typeface="Arial" panose="020B0604020202020204" pitchFamily="34" charset="0"/>
                <a:cs typeface="Arial" panose="020B0604020202020204" pitchFamily="34" charset="0"/>
              </a:rPr>
              <a:t>CID</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Participant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Join</a:t>
            </a:r>
            <a:r>
              <a:rPr lang="en-US" altLang="zh-CN" sz="1400" dirty="0" smtClean="0">
                <a:latin typeface="Arial" panose="020B0604020202020204" pitchFamily="34" charset="0"/>
                <a:cs typeface="Arial" panose="020B0604020202020204" pitchFamily="34" charset="0"/>
              </a:rPr>
              <a:t>: All the “</a:t>
            </a:r>
            <a:r>
              <a:rPr lang="en-US" altLang="zh-CN" sz="1400" dirty="0" smtClean="0">
                <a:solidFill>
                  <a:srgbClr val="0000FF"/>
                </a:solidFill>
                <a:latin typeface="Arial" panose="020B0604020202020204" pitchFamily="34" charset="0"/>
                <a:cs typeface="Arial" panose="020B0604020202020204" pitchFamily="34" charset="0"/>
              </a:rPr>
              <a:t>in person</a:t>
            </a:r>
            <a:r>
              <a:rPr lang="en-US" altLang="zh-CN" sz="1400" dirty="0" smtClean="0">
                <a:latin typeface="Arial" panose="020B0604020202020204" pitchFamily="34" charset="0"/>
                <a:cs typeface="Arial" panose="020B0604020202020204" pitchFamily="34" charset="0"/>
              </a:rPr>
              <a:t>” member shall select “</a:t>
            </a:r>
            <a:r>
              <a:rPr lang="en-US" altLang="zh-CN" sz="1400" dirty="0" smtClean="0">
                <a:solidFill>
                  <a:srgbClr val="0000FF"/>
                </a:solidFill>
                <a:latin typeface="Arial" panose="020B0604020202020204" pitchFamily="34" charset="0"/>
                <a:cs typeface="Arial" panose="020B0604020202020204" pitchFamily="34" charset="0"/>
              </a:rPr>
              <a:t>no audio</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option on </a:t>
            </a:r>
            <a:r>
              <a:rPr lang="en-US" altLang="zh-CN" sz="1400" dirty="0" smtClean="0">
                <a:latin typeface="Arial" panose="020B0604020202020204" pitchFamily="34" charset="0"/>
                <a:cs typeface="Arial" panose="020B0604020202020204" pitchFamily="34" charset="0"/>
              </a:rPr>
              <a:t>joining </a:t>
            </a:r>
            <a:r>
              <a:rPr lang="en-US" altLang="zh-CN" sz="1400" dirty="0" err="1" smtClean="0">
                <a:latin typeface="Arial" panose="020B0604020202020204" pitchFamily="34" charset="0"/>
                <a:cs typeface="Arial" panose="020B0604020202020204" pitchFamily="34" charset="0"/>
              </a:rPr>
              <a:t>Webex</a:t>
            </a:r>
            <a:r>
              <a:rPr lang="en-US" altLang="zh-CN" sz="1400" dirty="0" smtClean="0">
                <a:latin typeface="Arial" panose="020B0604020202020204" pitchFamily="34" charset="0"/>
                <a:cs typeface="Arial" panose="020B0604020202020204" pitchFamily="34" charset="0"/>
              </a:rPr>
              <a:t>, in order to </a:t>
            </a:r>
            <a:r>
              <a:rPr lang="en-US" altLang="zh-CN" sz="1400" dirty="0">
                <a:latin typeface="Arial" panose="020B0604020202020204" pitchFamily="34" charset="0"/>
                <a:cs typeface="Arial" panose="020B0604020202020204" pitchFamily="34" charset="0"/>
              </a:rPr>
              <a:t>avoid audio problems (feedback</a:t>
            </a:r>
            <a:r>
              <a:rPr lang="en-US" altLang="zh-CN" sz="1400" dirty="0" smtClean="0">
                <a:latin typeface="Arial" panose="020B0604020202020204" pitchFamily="34" charset="0"/>
                <a:cs typeface="Arial" panose="020B0604020202020204" pitchFamily="34" charset="0"/>
              </a:rPr>
              <a:t>)</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All “</a:t>
            </a:r>
            <a:r>
              <a:rPr lang="en-US" altLang="zh-CN" sz="1400" dirty="0" smtClean="0">
                <a:solidFill>
                  <a:srgbClr val="0000FF"/>
                </a:solidFill>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should be requested </a:t>
            </a:r>
            <a:r>
              <a:rPr lang="en-US" altLang="zh-CN" sz="1400" dirty="0" smtClean="0">
                <a:solidFill>
                  <a:srgbClr val="0000FF"/>
                </a:solidFill>
                <a:latin typeface="Arial" panose="020B0604020202020204" pitchFamily="34" charset="0"/>
                <a:cs typeface="Arial" panose="020B0604020202020204" pitchFamily="34" charset="0"/>
              </a:rPr>
              <a:t>online</a:t>
            </a:r>
            <a:r>
              <a:rPr lang="en-US" altLang="zh-CN" sz="1400" dirty="0" smtClean="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“In </a:t>
            </a:r>
            <a:r>
              <a:rPr lang="en-US" altLang="zh-CN" dirty="0">
                <a:latin typeface="Arial" panose="020B0604020202020204" pitchFamily="34" charset="0"/>
                <a:cs typeface="Arial" panose="020B0604020202020204" pitchFamily="34" charset="0"/>
              </a:rPr>
              <a:t>person” </a:t>
            </a:r>
            <a:r>
              <a:rPr lang="en-US" altLang="zh-CN" dirty="0" smtClean="0">
                <a:latin typeface="Arial" panose="020B0604020202020204" pitchFamily="34" charset="0"/>
                <a:cs typeface="Arial" panose="020B0604020202020204" pitchFamily="34" charset="0"/>
              </a:rPr>
              <a:t>member </a:t>
            </a:r>
            <a:r>
              <a:rPr lang="en-US" altLang="zh-CN" dirty="0">
                <a:latin typeface="Arial" panose="020B0604020202020204" pitchFamily="34" charset="0"/>
                <a:cs typeface="Arial" panose="020B0604020202020204" pitchFamily="34" charset="0"/>
              </a:rPr>
              <a:t>should </a:t>
            </a:r>
            <a:r>
              <a:rPr lang="en-US" altLang="zh-CN" dirty="0" smtClean="0">
                <a:latin typeface="Arial" panose="020B0604020202020204" pitchFamily="34" charset="0"/>
                <a:cs typeface="Arial" panose="020B0604020202020204" pitchFamily="34" charset="0"/>
              </a:rPr>
              <a:t>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smtClean="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Vote</a:t>
            </a:r>
            <a:r>
              <a:rPr lang="en-US" altLang="zh-CN" sz="1400" dirty="0" smtClean="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a:t>
            </a:r>
            <a:r>
              <a:rPr lang="en-US" altLang="zh-CN" sz="1400" dirty="0" smtClean="0">
                <a:solidFill>
                  <a:srgbClr val="0000FF"/>
                </a:solidFill>
                <a:latin typeface="Arial" panose="020B0604020202020204" pitchFamily="34" charset="0"/>
                <a:cs typeface="Arial" panose="020B0604020202020204" pitchFamily="34" charset="0"/>
              </a:rPr>
              <a:t>otes</a:t>
            </a:r>
            <a:r>
              <a:rPr lang="en-US" altLang="zh-CN" sz="1400" dirty="0" smtClean="0">
                <a:latin typeface="Arial" panose="020B0604020202020204" pitchFamily="34" charset="0"/>
                <a:cs typeface="Arial" panose="020B0604020202020204" pitchFamily="34" charset="0"/>
              </a:rPr>
              <a:t> (SP/Motion) will be conducted on </a:t>
            </a:r>
            <a:r>
              <a:rPr lang="en-US" altLang="zh-CN" sz="1400" dirty="0" err="1" smtClean="0">
                <a:solidFill>
                  <a:srgbClr val="0000FF"/>
                </a:solidFill>
                <a:latin typeface="Arial" panose="020B0604020202020204" pitchFamily="34" charset="0"/>
                <a:cs typeface="Arial" panose="020B0604020202020204" pitchFamily="34" charset="0"/>
              </a:rPr>
              <a:t>Webex</a:t>
            </a:r>
            <a:endParaRPr lang="en-US" altLang="zh-CN" sz="1400" dirty="0" smtClean="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Present</a:t>
            </a:r>
            <a:r>
              <a:rPr lang="en-US" altLang="zh-CN" sz="1400" dirty="0" smtClean="0">
                <a:latin typeface="Arial" panose="020B0604020202020204" pitchFamily="34" charset="0"/>
                <a:cs typeface="Arial" panose="020B0604020202020204" pitchFamily="34" charset="0"/>
              </a:rPr>
              <a:t>: Presenter shall go </a:t>
            </a:r>
            <a:r>
              <a:rPr lang="en-US" altLang="zh-CN" sz="1400" dirty="0">
                <a:latin typeface="Arial" panose="020B0604020202020204" pitchFamily="34" charset="0"/>
                <a:cs typeface="Arial" panose="020B0604020202020204" pitchFamily="34" charset="0"/>
              </a:rPr>
              <a:t>to the </a:t>
            </a:r>
            <a:r>
              <a:rPr lang="en-US" altLang="zh-CN" sz="1400" dirty="0" smtClean="0">
                <a:solidFill>
                  <a:srgbClr val="0000FF"/>
                </a:solidFill>
                <a:latin typeface="Arial" panose="020B0604020202020204" pitchFamily="34" charset="0"/>
                <a:cs typeface="Arial" panose="020B0604020202020204" pitchFamily="34" charset="0"/>
              </a:rPr>
              <a:t>platform</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a:t>
            </a:r>
            <a:r>
              <a:rPr lang="en-US" altLang="zh-CN" sz="1400" dirty="0" smtClean="0">
                <a:latin typeface="Arial" panose="020B0604020202020204" pitchFamily="34" charset="0"/>
                <a:cs typeface="Arial" panose="020B0604020202020204" pitchFamily="34" charset="0"/>
              </a:rPr>
              <a:t>platform</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Option 1: Use </a:t>
            </a:r>
            <a:r>
              <a:rPr lang="en-US" altLang="zh-CN" dirty="0">
                <a:latin typeface="Arial" panose="020B0604020202020204" pitchFamily="34" charset="0"/>
                <a:cs typeface="Arial" panose="020B0604020202020204" pitchFamily="34" charset="0"/>
              </a:rPr>
              <a:t>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r>
              <a:rPr lang="en-US" altLang="zh-CN" dirty="0" smtClean="0">
                <a:latin typeface="Arial" panose="020B0604020202020204" pitchFamily="34" charset="0"/>
                <a:cs typeface="Arial" panose="020B0604020202020204" pitchFamily="34" charset="0"/>
              </a:rPr>
              <a:t>)</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a:t>
            </a:r>
            <a:r>
              <a:rPr lang="en-US" altLang="zh-CN" dirty="0" smtClean="0">
                <a:latin typeface="Arial" panose="020B0604020202020204" pitchFamily="34" charset="0"/>
                <a:cs typeface="Arial" panose="020B0604020202020204" pitchFamily="34" charset="0"/>
              </a:rPr>
              <a:t>2: Use the </a:t>
            </a:r>
            <a:r>
              <a:rPr lang="en-US" altLang="zh-CN" dirty="0" smtClean="0">
                <a:solidFill>
                  <a:srgbClr val="0000FF"/>
                </a:solidFill>
                <a:latin typeface="Arial" panose="020B0604020202020204" pitchFamily="34" charset="0"/>
                <a:cs typeface="Arial" panose="020B0604020202020204" pitchFamily="34" charset="0"/>
              </a:rPr>
              <a:t>computer on the platform </a:t>
            </a:r>
            <a:r>
              <a:rPr lang="en-US" altLang="zh-CN" dirty="0" smtClean="0">
                <a:latin typeface="Arial" panose="020B0604020202020204" pitchFamily="34" charset="0"/>
                <a:cs typeface="Arial" panose="020B0604020202020204" pitchFamily="34" charset="0"/>
              </a:rPr>
              <a:t>(Need to let Vice chairs know and download the slides before)</a:t>
            </a:r>
            <a:endParaRPr lang="en-US" altLang="zh-CN"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smtClean="0">
                <a:latin typeface="Arial" panose="020B0604020202020204" pitchFamily="34" charset="0"/>
                <a:cs typeface="Arial" panose="020B0604020202020204" pitchFamily="34" charset="0"/>
              </a:rPr>
              <a:t>Note: For more details</a:t>
            </a:r>
            <a:r>
              <a:rPr lang="en-US" altLang="zh-CN" sz="1600" kern="0" dirty="0">
                <a:latin typeface="Arial" panose="020B0604020202020204" pitchFamily="34" charset="0"/>
                <a:cs typeface="Arial" panose="020B0604020202020204" pitchFamily="34" charset="0"/>
              </a:rPr>
              <a:t>, please refer to tutorial EC-22/118</a:t>
            </a:r>
          </a:p>
        </p:txBody>
      </p:sp>
    </p:spTree>
    <p:extLst>
      <p:ext uri="{BB962C8B-B14F-4D97-AF65-F5344CB8AC3E}">
        <p14:creationId xmlns:p14="http://schemas.microsoft.com/office/powerpoint/2010/main" val="38713827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smtClean="0"/>
              <a:t>D1.0 </a:t>
            </a:r>
            <a:r>
              <a:rPr lang="en-US" altLang="zh-CN" dirty="0"/>
              <a:t>CR </a:t>
            </a:r>
            <a:r>
              <a:rPr lang="en-US" altLang="zh-CN" dirty="0" smtClean="0"/>
              <a:t>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smtClean="0"/>
              <a:t>Comment </a:t>
            </a:r>
            <a:r>
              <a:rPr lang="en-US" sz="2000" dirty="0"/>
              <a:t>resolution for </a:t>
            </a:r>
            <a:r>
              <a:rPr lang="en-US" sz="2000" dirty="0" smtClean="0"/>
              <a:t>D1.0 </a:t>
            </a:r>
            <a:r>
              <a:rPr lang="en-US" sz="2000" dirty="0"/>
              <a:t>(802.11bf </a:t>
            </a:r>
            <a:r>
              <a:rPr lang="en-US" sz="2000" dirty="0" smtClean="0"/>
              <a:t>LB272 comments</a:t>
            </a:r>
            <a:r>
              <a:rPr lang="en-US" sz="2000" dirty="0"/>
              <a:t>)</a:t>
            </a:r>
          </a:p>
          <a:p>
            <a:pPr lvl="1" algn="just">
              <a:spcBef>
                <a:spcPts val="0"/>
              </a:spcBef>
              <a:spcAft>
                <a:spcPts val="600"/>
              </a:spcAft>
              <a:buFont typeface="Arial" panose="020B0604020202020204" pitchFamily="34" charset="0"/>
              <a:buChar char="•"/>
            </a:pPr>
            <a:r>
              <a:rPr lang="en-US" altLang="zh-CN" sz="1600" dirty="0" smtClean="0">
                <a:solidFill>
                  <a:srgbClr val="FF0000"/>
                </a:solidFill>
              </a:rPr>
              <a:t>39.4777</a:t>
            </a:r>
            <a:r>
              <a:rPr lang="en-US" altLang="zh-CN" sz="1600" dirty="0" smtClean="0"/>
              <a:t>% </a:t>
            </a:r>
            <a:r>
              <a:rPr lang="en-US" altLang="zh-CN" sz="1600" dirty="0"/>
              <a:t>of all LB272 comments are now resolved or marked as “ready for motion” </a:t>
            </a:r>
            <a:endParaRPr lang="en-US" altLang="zh-CN" sz="1600" dirty="0" smtClean="0"/>
          </a:p>
          <a:p>
            <a:pPr lvl="1" algn="just">
              <a:spcBef>
                <a:spcPts val="0"/>
              </a:spcBef>
              <a:spcAft>
                <a:spcPts val="600"/>
              </a:spcAft>
              <a:buFont typeface="Arial" panose="020B0604020202020204" pitchFamily="34" charset="0"/>
              <a:buChar char="•"/>
            </a:pPr>
            <a:r>
              <a:rPr lang="en-US" altLang="zh-CN" sz="1600" dirty="0" smtClean="0"/>
              <a:t>(</a:t>
            </a:r>
            <a:r>
              <a:rPr lang="en-US" altLang="zh-CN" sz="1600" dirty="0" smtClean="0">
                <a:solidFill>
                  <a:srgbClr val="FF0000"/>
                </a:solidFill>
              </a:rPr>
              <a:t>514/1302,</a:t>
            </a:r>
            <a:r>
              <a:rPr lang="en-US" altLang="zh-CN" sz="1600" dirty="0" smtClean="0"/>
              <a:t> </a:t>
            </a:r>
            <a:r>
              <a:rPr lang="en-US" altLang="zh-CN" sz="1600" dirty="0"/>
              <a:t>Please refer to the figure)</a:t>
            </a:r>
          </a:p>
          <a:p>
            <a:pPr marL="361950" lvl="1" indent="0" algn="just">
              <a:spcBef>
                <a:spcPts val="0"/>
              </a:spcBef>
              <a:spcAft>
                <a:spcPts val="600"/>
              </a:spcAft>
              <a:buNone/>
            </a:pPr>
            <a:endParaRPr lang="en-US" altLang="zh-CN" sz="1600" dirty="0"/>
          </a:p>
        </p:txBody>
      </p:sp>
      <p:graphicFrame>
        <p:nvGraphicFramePr>
          <p:cNvPr id="7" name="Chart 6">
            <a:extLst>
              <a:ext uri="{FF2B5EF4-FFF2-40B4-BE49-F238E27FC236}">
                <a16:creationId xmlns="" xmlns:a16="http://schemas.microsoft.com/office/drawing/2014/main" id="{C0807CB6-20C1-45B5-8F67-26150D548148}"/>
              </a:ext>
            </a:extLst>
          </p:cNvPr>
          <p:cNvGraphicFramePr/>
          <p:nvPr>
            <p:extLst>
              <p:ext uri="{D42A27DB-BD31-4B8C-83A1-F6EECF244321}">
                <p14:modId xmlns:p14="http://schemas.microsoft.com/office/powerpoint/2010/main" val="2168961067"/>
              </p:ext>
            </p:extLst>
          </p:nvPr>
        </p:nvGraphicFramePr>
        <p:xfrm>
          <a:off x="6705600" y="2895600"/>
          <a:ext cx="5029200" cy="3429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表格 2"/>
          <p:cNvGraphicFramePr>
            <a:graphicFrameLocks noGrp="1"/>
          </p:cNvGraphicFramePr>
          <p:nvPr>
            <p:extLst>
              <p:ext uri="{D42A27DB-BD31-4B8C-83A1-F6EECF244321}">
                <p14:modId xmlns:p14="http://schemas.microsoft.com/office/powerpoint/2010/main" val="4224648769"/>
              </p:ext>
            </p:extLst>
          </p:nvPr>
        </p:nvGraphicFramePr>
        <p:xfrm>
          <a:off x="457200" y="4229100"/>
          <a:ext cx="5410199" cy="2095500"/>
        </p:xfrm>
        <a:graphic>
          <a:graphicData uri="http://schemas.openxmlformats.org/drawingml/2006/table">
            <a:tbl>
              <a:tblPr firstRow="1" firstCol="1" bandRow="1">
                <a:tableStyleId>{616DA210-FB5B-4158-B5E0-FEB733F419BA}</a:tableStyleId>
              </a:tblPr>
              <a:tblGrid>
                <a:gridCol w="795618"/>
                <a:gridCol w="875179"/>
                <a:gridCol w="1267988"/>
                <a:gridCol w="959741"/>
                <a:gridCol w="749674"/>
                <a:gridCol w="761999"/>
              </a:tblGrid>
              <a:tr h="190500">
                <a:tc>
                  <a:txBody>
                    <a:bodyPr/>
                    <a:lstStyle/>
                    <a:p>
                      <a:endParaRPr lang="zh-CN" sz="1100" dirty="0">
                        <a:effectLst/>
                        <a:latin typeface="Times New Roman" panose="02020603050405020304" pitchFamily="18" charset="0"/>
                      </a:endParaRPr>
                    </a:p>
                  </a:txBody>
                  <a:tcPr marL="68580" marR="68580" marT="0" marB="0" anchor="b"/>
                </a:tc>
                <a:tc>
                  <a:txBody>
                    <a:bodyPr/>
                    <a:lstStyle/>
                    <a:p>
                      <a:pPr algn="l">
                        <a:spcAft>
                          <a:spcPts val="0"/>
                        </a:spcAft>
                      </a:pPr>
                      <a:r>
                        <a:rPr lang="en-US" sz="1100">
                          <a:effectLst/>
                        </a:rPr>
                        <a:t>Submitted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dirty="0">
                          <a:solidFill>
                            <a:srgbClr val="000000"/>
                          </a:solidFill>
                          <a:effectLst/>
                          <a:latin typeface="Calibri" panose="020F0502020204030204" pitchFamily="34" charset="0"/>
                          <a:ea typeface="宋体" panose="02010600030101010101" pitchFamily="2" charset="-122"/>
                        </a:rPr>
                        <a:t>Ready for Motion</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dirty="0" err="1">
                          <a:effectLst/>
                        </a:rPr>
                        <a:t>PoC</a:t>
                      </a:r>
                      <a:endParaRPr lang="zh-CN" sz="1100" dirty="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Editorial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dirty="0">
                          <a:effectLst/>
                          <a:latin typeface="Calibri" panose="020F0502020204030204" pitchFamily="34" charset="0"/>
                          <a:ea typeface="宋体" panose="02010600030101010101" pitchFamily="2" charset="-122"/>
                        </a:rPr>
                        <a:t>228</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175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199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Claudio</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OST</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292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81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125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Chaoming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Instance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70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Reporting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Chris</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SBP</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MLME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82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Naren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DMG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32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73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Assaf</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Misc</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Zinan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All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240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274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514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a:effectLst/>
                        <a:latin typeface="Times New Roman" panose="02020603050405020304" pitchFamily="18" charset="0"/>
                      </a:endParaRPr>
                    </a:p>
                  </a:txBody>
                  <a:tcPr marL="68580" marR="68580" marT="0" marB="0" anchor="b"/>
                </a:tc>
              </a:tr>
              <a:tr h="190500">
                <a:tc>
                  <a:txBody>
                    <a:bodyPr/>
                    <a:lstStyle/>
                    <a:p>
                      <a:endParaRPr lang="zh-CN" sz="1100" b="1" dirty="0">
                        <a:effectLst/>
                        <a:latin typeface="Times New Roman" panose="02020603050405020304" pitchFamily="18" charset="0"/>
                      </a:endParaRPr>
                    </a:p>
                  </a:txBody>
                  <a:tcPr marL="68580" marR="68580" marT="0" marB="0" anchor="b"/>
                </a:tc>
                <a:tc>
                  <a:txBody>
                    <a:bodyPr/>
                    <a:lstStyle/>
                    <a:p>
                      <a:endParaRPr lang="zh-CN" sz="1000">
                        <a:effectLst/>
                        <a:latin typeface="Times New Roman" panose="02020603050405020304" pitchFamily="18" charset="0"/>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0.184331797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0.2104455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0.394777</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b="1"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260786049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ext uri="{D42A27DB-BD31-4B8C-83A1-F6EECF244321}">
                <p14:modId xmlns:p14="http://schemas.microsoft.com/office/powerpoint/2010/main" val="3548508270"/>
              </p:ext>
            </p:extLst>
          </p:nvPr>
        </p:nvGraphicFramePr>
        <p:xfrm>
          <a:off x="1917834" y="685800"/>
          <a:ext cx="8356332" cy="5760720"/>
        </p:xfrm>
        <a:graphic>
          <a:graphicData uri="http://schemas.openxmlformats.org/drawingml/2006/table">
            <a:tbl>
              <a:tblPr firstRow="1" firstCol="1" bandRow="1">
                <a:tableStyleId>{616DA210-FB5B-4158-B5E0-FEB733F419BA}</a:tableStyleId>
              </a:tblPr>
              <a:tblGrid>
                <a:gridCol w="1156097"/>
                <a:gridCol w="973554"/>
                <a:gridCol w="1352156"/>
                <a:gridCol w="1044541"/>
                <a:gridCol w="928482"/>
                <a:gridCol w="1419395"/>
                <a:gridCol w="1482107"/>
              </a:tblGrid>
              <a:tr h="140368">
                <a:tc>
                  <a:txBody>
                    <a:bodyPr/>
                    <a:lstStyle/>
                    <a:p>
                      <a:endParaRPr lang="zh-CN" sz="1050" dirty="0">
                        <a:effectLst/>
                        <a:latin typeface="Times New Roman" panose="02020603050405020304" pitchFamily="18" charset="0"/>
                      </a:endParaRPr>
                    </a:p>
                  </a:txBody>
                  <a:tcPr marL="36522" marR="36522" marT="0" marB="0" anchor="b"/>
                </a:tc>
                <a:tc>
                  <a:txBody>
                    <a:bodyPr/>
                    <a:lstStyle/>
                    <a:p>
                      <a:pPr algn="ctr">
                        <a:spcAft>
                          <a:spcPts val="0"/>
                        </a:spcAft>
                      </a:pPr>
                      <a:r>
                        <a:rPr lang="en-US" sz="1050" b="1" dirty="0">
                          <a:solidFill>
                            <a:srgbClr val="000000"/>
                          </a:solidFill>
                          <a:effectLst/>
                          <a:latin typeface="Calibri" panose="020F0502020204030204" pitchFamily="34" charset="0"/>
                          <a:ea typeface="宋体" panose="02010600030101010101" pitchFamily="2" charset="-122"/>
                        </a:rPr>
                        <a:t>Assigned</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dirty="0">
                          <a:solidFill>
                            <a:srgbClr val="0000FF"/>
                          </a:solidFill>
                          <a:effectLst/>
                          <a:latin typeface="Calibri" panose="020F0502020204030204" pitchFamily="34" charset="0"/>
                          <a:ea typeface="宋体" panose="02010600030101010101" pitchFamily="2" charset="-122"/>
                        </a:rPr>
                        <a:t>Before/at May interim</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dirty="0">
                          <a:solidFill>
                            <a:srgbClr val="0000FF"/>
                          </a:solidFill>
                          <a:effectLst/>
                          <a:latin typeface="Calibri" panose="020F0502020204030204" pitchFamily="34" charset="0"/>
                          <a:ea typeface="宋体" panose="02010600030101010101" pitchFamily="2" charset="-122"/>
                        </a:rPr>
                        <a:t>Before/at July plenary</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Alecs</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24</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rgbClr val="000000"/>
                          </a:solidFill>
                          <a:effectLst/>
                          <a:latin typeface="Calibri" panose="020F0502020204030204" pitchFamily="34" charset="0"/>
                          <a:ea typeface="宋体" panose="02010600030101010101" pitchFamily="2" charset="-122"/>
                        </a:rPr>
                        <a:t>Ali</a:t>
                      </a:r>
                      <a:endParaRPr lang="zh-CN" sz="105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8</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err="1">
                          <a:solidFill>
                            <a:schemeClr val="tx1"/>
                          </a:solidFill>
                          <a:effectLst/>
                          <a:latin typeface="Calibri" panose="020F0502020204030204" pitchFamily="34" charset="0"/>
                          <a:ea typeface="宋体" panose="02010600030101010101" pitchFamily="2" charset="-122"/>
                        </a:rPr>
                        <a:t>Anirud</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24</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Assaf</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83</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Atsushi</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a:solidFill>
                            <a:schemeClr val="tx1"/>
                          </a:solidFill>
                          <a:effectLst/>
                          <a:latin typeface="Calibri" panose="020F0502020204030204" pitchFamily="34" charset="0"/>
                          <a:ea typeface="宋体" panose="02010600030101010101" pitchFamily="2" charset="-122"/>
                        </a:rPr>
                        <a:t>7</a:t>
                      </a:r>
                      <a:endParaRPr lang="zh-CN" sz="105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Chaoming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46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Cheng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76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27</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52400">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Chris</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rgbClr val="FF0000"/>
                          </a:solidFill>
                          <a:effectLst/>
                          <a:latin typeface="Calibri" panose="020F0502020204030204" pitchFamily="34" charset="0"/>
                          <a:ea typeface="宋体" panose="02010600030101010101" pitchFamily="2" charset="-122"/>
                        </a:rPr>
                        <a:t>Claudio (E)</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173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206</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rgbClr val="FF0000"/>
                          </a:solidFill>
                          <a:effectLst/>
                          <a:latin typeface="Calibri" panose="020F0502020204030204" pitchFamily="34" charset="0"/>
                          <a:ea typeface="宋体" panose="02010600030101010101" pitchFamily="2" charset="-122"/>
                        </a:rPr>
                        <a:t>20</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rgbClr val="FF0000"/>
                          </a:solidFill>
                          <a:effectLst/>
                          <a:latin typeface="Calibri" panose="020F0502020204030204" pitchFamily="34" charset="0"/>
                          <a:ea typeface="宋体" panose="02010600030101010101" pitchFamily="2" charset="-122"/>
                        </a:rPr>
                        <a:t>Claudio (T)</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3</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14</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Dibakar</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54</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Dongguk</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21</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 </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47</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Junghoon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35</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Josh</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5</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Mahmoud</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39</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42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solidFill>
                            <a:schemeClr val="tx1"/>
                          </a:solidFill>
                          <a:effectLst/>
                          <a:latin typeface="Calibri" panose="020F0502020204030204" pitchFamily="34" charset="0"/>
                          <a:ea typeface="宋体" panose="02010600030101010101" pitchFamily="2" charset="-122"/>
                        </a:rPr>
                        <a:t>Mengshi</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16</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16</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52400">
                <a:tc>
                  <a:txBody>
                    <a:bodyPr/>
                    <a:lstStyle/>
                    <a:p>
                      <a:pPr>
                        <a:spcAft>
                          <a:spcPts val="0"/>
                        </a:spcAft>
                      </a:pPr>
                      <a:r>
                        <a:rPr lang="en-US" sz="1050" dirty="0">
                          <a:solidFill>
                            <a:srgbClr val="FF0000"/>
                          </a:solidFill>
                          <a:effectLst/>
                          <a:latin typeface="Calibri" panose="020F0502020204030204" pitchFamily="34" charset="0"/>
                          <a:ea typeface="宋体" panose="02010600030101010101" pitchFamily="2" charset="-122"/>
                        </a:rPr>
                        <a:t>Naren</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100</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25</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Ning </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Osama</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8</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26</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Pei </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47</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Perry</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30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Rojan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Rui Du</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20</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Rui Yang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17</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smtClean="0">
                          <a:effectLst/>
                          <a:latin typeface="Calibri" panose="020F0502020204030204" pitchFamily="34" charset="0"/>
                          <a:ea typeface="宋体" panose="02010600030101010101" pitchFamily="2" charset="-122"/>
                        </a:rPr>
                        <a:t>Steph</a:t>
                      </a:r>
                      <a:r>
                        <a:rPr lang="en-US" altLang="zh-CN" sz="1050" dirty="0" smtClean="0">
                          <a:effectLst/>
                          <a:latin typeface="Calibri" panose="020F0502020204030204" pitchFamily="34" charset="0"/>
                          <a:ea typeface="宋体" panose="02010600030101010101" pitchFamily="2" charset="-122"/>
                        </a:rPr>
                        <a:t>an</a:t>
                      </a:r>
                      <a:r>
                        <a:rPr lang="en-US" sz="1050" dirty="0" smtClean="0">
                          <a:effectLst/>
                          <a:latin typeface="Calibri" panose="020F0502020204030204" pitchFamily="34" charset="0"/>
                          <a:ea typeface="宋体" panose="02010600030101010101" pitchFamily="2" charset="-122"/>
                        </a:rPr>
                        <a:t> </a:t>
                      </a:r>
                      <a:r>
                        <a:rPr lang="en-US" sz="1050" dirty="0">
                          <a:effectLst/>
                          <a:latin typeface="Calibri" panose="020F0502020204030204" pitchFamily="34" charset="0"/>
                          <a:ea typeface="宋体" panose="02010600030101010101" pitchFamily="2" charset="-122"/>
                        </a:rPr>
                        <a:t>S.</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marL="0" algn="ctr" defTabSz="914400" rtl="0" eaLnBrk="1" latinLnBrk="0" hangingPunct="1">
                        <a:spcAft>
                          <a:spcPts val="0"/>
                        </a:spcAft>
                      </a:pPr>
                      <a:r>
                        <a:rPr lang="en-US" altLang="zh-CN" sz="1050" kern="1200" dirty="0" smtClean="0">
                          <a:solidFill>
                            <a:schemeClr val="tx1"/>
                          </a:solidFill>
                          <a:effectLst/>
                          <a:latin typeface="Calibri" panose="020F0502020204030204" pitchFamily="34" charset="0"/>
                          <a:ea typeface="宋体" panose="02010600030101010101" pitchFamily="2" charset="-122"/>
                          <a:cs typeface="+mn-cs"/>
                        </a:rPr>
                        <a:t>10</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c>
                  <a:txBody>
                    <a:bodyPr/>
                    <a:lstStyle/>
                    <a:p>
                      <a:pPr marL="0" algn="ctr" defTabSz="914400" rtl="0" eaLnBrk="1" latinLnBrk="0" hangingPunct="1">
                        <a:spcAft>
                          <a:spcPts val="0"/>
                        </a:spcAft>
                      </a:pPr>
                      <a:r>
                        <a:rPr lang="en-US" altLang="zh-CN" sz="1050" kern="1200" dirty="0" smtClean="0">
                          <a:solidFill>
                            <a:schemeClr val="tx1"/>
                          </a:solidFill>
                          <a:effectLst/>
                          <a:latin typeface="Calibri" panose="020F0502020204030204" pitchFamily="34" charset="0"/>
                          <a:ea typeface="宋体" panose="02010600030101010101" pitchFamily="2" charset="-122"/>
                          <a:cs typeface="+mn-cs"/>
                        </a:rPr>
                        <a:t>14</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Xiandong</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Yan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8</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Yiyan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Zhanjing</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5</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solidFill>
                            <a:srgbClr val="FF0000"/>
                          </a:solidFill>
                          <a:effectLst/>
                          <a:latin typeface="Calibri" panose="020F0502020204030204" pitchFamily="34" charset="0"/>
                          <a:ea typeface="宋体" panose="02010600030101010101" pitchFamily="2" charset="-122"/>
                        </a:rPr>
                        <a:t>Zhuqing</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Zinan</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15</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1050" dirty="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solidFill>
                          <a:schemeClr val="tx1"/>
                        </a:solidFill>
                        <a:effectLst/>
                        <a:latin typeface="Times New Roman" panose="02020603050405020304" pitchFamily="18" charset="0"/>
                      </a:endParaRPr>
                    </a:p>
                  </a:txBody>
                  <a:tcPr marL="68580" marR="68580" marT="0" marB="0" anchor="b"/>
                </a:tc>
                <a:tc>
                  <a:txBody>
                    <a:bodyPr/>
                    <a:lstStyle/>
                    <a:p>
                      <a:endParaRPr lang="zh-CN" sz="900" dirty="0">
                        <a:solidFill>
                          <a:schemeClr val="tx1"/>
                        </a:solidFill>
                        <a:effectLst/>
                        <a:latin typeface="Times New Roman" panose="02020603050405020304" pitchFamily="18" charset="0"/>
                      </a:endParaRPr>
                    </a:p>
                  </a:txBody>
                  <a:tcPr marL="68580" marR="68580" marT="0" marB="0" anchor="b"/>
                </a:tc>
              </a:tr>
              <a:tr h="140368">
                <a:tc>
                  <a:txBody>
                    <a:bodyPr/>
                    <a:lstStyle/>
                    <a:p>
                      <a:pPr>
                        <a:spcAft>
                          <a:spcPts val="0"/>
                        </a:spcAft>
                      </a:pPr>
                      <a:r>
                        <a:rPr lang="en-US" sz="1050" b="1">
                          <a:effectLst/>
                          <a:latin typeface="Calibri" panose="020F0502020204030204" pitchFamily="34" charset="0"/>
                          <a:ea typeface="宋体" panose="02010600030101010101" pitchFamily="2" charset="-122"/>
                        </a:rPr>
                        <a:t>All</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1302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274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strike="noStrike" dirty="0" smtClean="0">
                          <a:solidFill>
                            <a:srgbClr val="0000FF"/>
                          </a:solidFill>
                          <a:effectLst/>
                          <a:latin typeface="Calibri" panose="020F0502020204030204" pitchFamily="34" charset="0"/>
                          <a:ea typeface="宋体" panose="02010600030101010101" pitchFamily="2" charset="-122"/>
                        </a:rPr>
                        <a:t>967</a:t>
                      </a:r>
                      <a:endParaRPr lang="zh-CN" sz="1050" strike="sngStrike"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0000FF"/>
                          </a:solidFill>
                          <a:effectLst/>
                          <a:latin typeface="Calibri" panose="020F0502020204030204" pitchFamily="34" charset="0"/>
                          <a:ea typeface="宋体" panose="02010600030101010101" pitchFamily="2" charset="-122"/>
                        </a:rPr>
                        <a:t>335</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105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0.184331797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0.2104455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dirty="0">
                          <a:solidFill>
                            <a:srgbClr val="FF0000"/>
                          </a:solidFill>
                          <a:effectLst/>
                          <a:latin typeface="Calibri" panose="020F0502020204030204" pitchFamily="34" charset="0"/>
                          <a:ea typeface="宋体" panose="02010600030101010101" pitchFamily="2" charset="-122"/>
                        </a:rPr>
                        <a:t>0.3947773</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28618343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F0"/>
                </a:solidFill>
                <a:ea typeface="宋体" panose="02010600030101010101" pitchFamily="2" charset="-122"/>
              </a:rPr>
              <a:t>May 15    (Monday AM 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93387831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1004, 1005, 1028, 1079, 1080, 1332, 1430, 1446, 1860, 1912, 1995, 2331, </a:t>
            </a:r>
          </a:p>
          <a:p>
            <a:pPr lvl="1" algn="just">
              <a:buFont typeface="Arial" panose="020B0604020202020204" pitchFamily="34" charset="0"/>
              <a:buChar char="–"/>
              <a:defRPr/>
            </a:pPr>
            <a:r>
              <a:rPr lang="en-US" altLang="zh-CN" sz="1600" dirty="0"/>
              <a:t>as specified in doc.: 11-23/0525r0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2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23/0525r0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6139899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1951 and </a:t>
            </a:r>
            <a:r>
              <a:rPr lang="en-US" altLang="zh-CN" sz="1600" dirty="0" smtClean="0"/>
              <a:t>1979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11-23/0526r2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11-23/0526r2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37376807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1163, 1164, 1166, 1167, 1168, 1503, 1672, 1745, 1746, 1747, 1922, 1923, 2004, 2208, </a:t>
            </a:r>
            <a:r>
              <a:rPr lang="en-US" altLang="zh-CN" sz="1600" dirty="0" smtClean="0"/>
              <a:t>2212</a:t>
            </a:r>
          </a:p>
          <a:p>
            <a:pPr lvl="1" algn="just">
              <a:buFont typeface="Arial" panose="020B0604020202020204" pitchFamily="34" charset="0"/>
              <a:buChar char="–"/>
              <a:defRPr/>
            </a:pPr>
            <a:r>
              <a:rPr lang="en-US" altLang="zh-CN" sz="1600" dirty="0" smtClean="0"/>
              <a:t>as </a:t>
            </a:r>
            <a:r>
              <a:rPr lang="en-US" altLang="zh-CN" sz="1600" dirty="0"/>
              <a:t>specified in doc.: 11-23/0527r3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11-23/0527r3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54536964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1286  2151 2254 2288 2297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23/0555r7</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23/0555r7</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0304099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 CID 1023, 1024, 1032, 1327, 1328, 1329, 1339, 1676, 1821, 1822, 1853, 1884, 1899, 2259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23/0538r2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23/0538r2</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4867475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1283, 2102, 2278, </a:t>
            </a:r>
            <a:r>
              <a:rPr lang="en-US" altLang="zh-CN" sz="1600" dirty="0" smtClean="0"/>
              <a:t>1701</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11-23/0528r1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11-23/0528r1</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2292457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dirty="0" smtClean="0"/>
              <a:t>1647</a:t>
            </a:r>
            <a:r>
              <a:rPr lang="en-US" altLang="zh-CN" sz="1600" dirty="0"/>
              <a:t>, 2172, 2271, 2143, 1161, 1162, 2047, and 1785.</a:t>
            </a:r>
          </a:p>
          <a:p>
            <a:pPr lvl="1" algn="just">
              <a:buFont typeface="Arial" panose="020B0604020202020204" pitchFamily="34" charset="0"/>
              <a:buChar char="–"/>
              <a:defRPr/>
            </a:pPr>
            <a:r>
              <a:rPr lang="en-US" altLang="zh-CN" sz="1600" dirty="0" smtClean="0"/>
              <a:t>as </a:t>
            </a:r>
            <a:r>
              <a:rPr lang="en-US" altLang="zh-CN" sz="1600" dirty="0"/>
              <a:t>specified in document 23/0478r3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Rui Du</a:t>
            </a:r>
            <a:r>
              <a:rPr lang="en-US" altLang="zh-CN" sz="1800" b="1" kern="0" dirty="0"/>
              <a:t>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23/0478r3</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69679011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800" dirty="0" smtClean="0"/>
              <a:t>23/0625r1 </a:t>
            </a:r>
            <a:r>
              <a:rPr lang="en-US" altLang="zh-CN" sz="1800" dirty="0"/>
              <a:t>PDT on new Clause 6</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23/0625r1 </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sz="1050" b="1" kern="0" dirty="0"/>
          </a:p>
        </p:txBody>
      </p:sp>
    </p:spTree>
    <p:extLst>
      <p:ext uri="{BB962C8B-B14F-4D97-AF65-F5344CB8AC3E}">
        <p14:creationId xmlns:p14="http://schemas.microsoft.com/office/powerpoint/2010/main" val="353630051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smtClean="0"/>
              <a:t>1009</a:t>
            </a:r>
            <a:r>
              <a:rPr lang="en-US" altLang="zh-CN" sz="1600" dirty="0"/>
              <a:t>, 1534, 1996, 2239, 1101, 1282, 1496, 1560, 1103, 1548, 1549, 2109, 1105, 1106, 1428, 1429,1550, 1551, </a:t>
            </a:r>
            <a:r>
              <a:rPr lang="en-US" altLang="zh-CN" sz="1600" dirty="0" smtClean="0"/>
              <a:t>1863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23/0474r2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Ray Yang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23/0474r2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73057005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1045, 1436, 1437, 1505, 2168, 1358, 2059, 2216, 1492, 1047, 2173 </a:t>
            </a:r>
            <a:endParaRPr lang="pt-BR" altLang="zh-CN" sz="1600" dirty="0" smtClean="0"/>
          </a:p>
          <a:p>
            <a:pPr lvl="1" algn="just">
              <a:buFont typeface="Arial" panose="020B0604020202020204" pitchFamily="34" charset="0"/>
              <a:buChar char="–"/>
              <a:defRPr/>
            </a:pPr>
            <a:r>
              <a:rPr lang="en-US" altLang="zh-CN" sz="1600" dirty="0" smtClean="0"/>
              <a:t>as specified </a:t>
            </a:r>
            <a:r>
              <a:rPr lang="en-US" altLang="zh-CN" sz="1600" dirty="0"/>
              <a:t>in 23/0460r0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Narengerile 	</a:t>
            </a:r>
            <a:r>
              <a:rPr lang="en-US" altLang="zh-CN" sz="1800" b="1" dirty="0"/>
              <a:t>	</a:t>
            </a:r>
            <a:r>
              <a:rPr lang="en-US" altLang="zh-CN" sz="1800" b="1" kern="0" dirty="0"/>
              <a:t>Second: Alecsander Eitan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23/0460r0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12985474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1092, 1093, 1094, 1095, 1096, 2021, 1991, 1992, 2118, 1532, 1020, 1173, 1803, 1449, 1495, 1502, 1756, 1998, 1994, 1311, 2253, 1731, 1585, 2145</a:t>
            </a:r>
          </a:p>
          <a:p>
            <a:pPr lvl="1" algn="just">
              <a:buFont typeface="Arial" panose="020B0604020202020204" pitchFamily="34" charset="0"/>
              <a:buChar char="–"/>
              <a:defRPr/>
            </a:pPr>
            <a:r>
              <a:rPr lang="en-US" altLang="zh-CN" sz="1600" dirty="0"/>
              <a:t>as specified </a:t>
            </a:r>
            <a:r>
              <a:rPr lang="en-US" altLang="zh-CN" sz="1600" dirty="0" smtClean="0"/>
              <a:t>in </a:t>
            </a:r>
            <a:r>
              <a:rPr lang="en-US" altLang="zh-CN" sz="1600" dirty="0"/>
              <a:t>11-23/0607r0 ‘Proposed resolutions for editorial comments on D1.0 - Part 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a:t>
            </a:r>
            <a:r>
              <a:rPr lang="en-US" altLang="zh-CN" sz="1800" b="1" kern="0" dirty="0" smtClean="0"/>
              <a:t>Silva</a:t>
            </a:r>
            <a:r>
              <a:rPr lang="en-US" altLang="zh-CN" sz="1800" b="1" kern="0" dirty="0"/>
              <a:t>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11-23/0607r0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70848852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1054, 1851, 2106, 2174, 2175, 2177, 1367, 1368, 2214, 2093, 2180, 2091, 1411, 1371, 1372, 1373, 1682, 1378, 1374 (19 CIDs) </a:t>
            </a:r>
            <a:endParaRPr lang="pt-BR" altLang="zh-CN" sz="1600" dirty="0" smtClean="0"/>
          </a:p>
          <a:p>
            <a:pPr lvl="1" algn="just">
              <a:buFont typeface="Arial" panose="020B0604020202020204" pitchFamily="34" charset="0"/>
              <a:buChar char="–"/>
              <a:defRPr/>
            </a:pPr>
            <a:r>
              <a:rPr lang="pt-BR" altLang="zh-CN" sz="1600" dirty="0" smtClean="0"/>
              <a:t>as </a:t>
            </a:r>
            <a:r>
              <a:rPr lang="en-US" altLang="zh-CN" sz="1600" dirty="0"/>
              <a:t>specified </a:t>
            </a:r>
            <a:r>
              <a:rPr lang="pt-BR" altLang="zh-CN" sz="1600" dirty="0" smtClean="0"/>
              <a:t>in 11-23/0563r3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a:t>
            </a:r>
            <a:r>
              <a:rPr lang="en-US" altLang="zh-CN" sz="1800" b="1" kern="0" dirty="0" smtClean="0"/>
              <a:t>Kasher</a:t>
            </a:r>
            <a:r>
              <a:rPr lang="en-US" altLang="zh-CN" sz="1800" b="1" kern="0" dirty="0"/>
              <a:t>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smtClean="0"/>
              <a:t>11-23/0563r</a:t>
            </a:r>
            <a:r>
              <a:rPr lang="en-US" altLang="zh-CN" dirty="0" smtClean="0"/>
              <a:t>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75204266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1015 1381 1482 1567 1762 2003 2204 1043 1148 1149 1150 1151 1152 1565 1566 1894 1572 1741 1742 1743 1919 1960 1961 2041 2042 </a:t>
            </a:r>
            <a:r>
              <a:rPr lang="pt-BR" altLang="zh-CN" sz="1600" dirty="0" smtClean="0"/>
              <a:t>2291</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11-23/0641r3 ‘Resolutions for Instance Comments in LB272 - Part 1: Non-TB sensing measurement’</a:t>
            </a:r>
            <a:endParaRPr lang="pt-BR"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11-23/0641r3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5821891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1735 </a:t>
            </a:r>
            <a:r>
              <a:rPr lang="pt-BR" altLang="zh-CN" sz="1600" dirty="0" smtClean="0"/>
              <a:t>1739</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11-23/0648r1 ‘Resolutions for CID1735&amp;1739 in LB272 </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err="1" smtClean="0"/>
              <a:t>Xiandong</a:t>
            </a:r>
            <a:r>
              <a:rPr lang="en-US" altLang="zh-CN" sz="1800" dirty="0"/>
              <a:t> </a:t>
            </a:r>
            <a:r>
              <a:rPr lang="en-US" altLang="zh-CN" sz="1800" dirty="0" smtClean="0"/>
              <a:t>Dong</a:t>
            </a:r>
            <a:r>
              <a:rPr lang="en-US" altLang="zh-CN" sz="1800" b="1" kern="0" dirty="0"/>
              <a:t>	</a:t>
            </a:r>
            <a:r>
              <a:rPr lang="en-US" altLang="zh-CN" sz="1800" b="1" dirty="0"/>
              <a:t>	</a:t>
            </a:r>
            <a:r>
              <a:rPr lang="en-US" altLang="zh-CN" sz="1800" b="1" kern="0" dirty="0"/>
              <a:t>Second: </a:t>
            </a:r>
            <a:r>
              <a:rPr lang="en-US" altLang="zh-CN" sz="1800" kern="0" dirty="0" err="1"/>
              <a:t>Ning</a:t>
            </a:r>
            <a:r>
              <a:rPr lang="en-US" altLang="zh-CN" sz="1800"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11-23/0648r1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0738249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1477, 2053</a:t>
            </a:r>
            <a:endParaRPr lang="pt-BR" altLang="zh-CN" sz="1600" dirty="0" smtClean="0"/>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11-23/0633r2 ‘LB272 CRs for CID 1477and 2053</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a:t>Rui </a:t>
            </a:r>
            <a:r>
              <a:rPr lang="en-US" altLang="zh-CN" sz="1800" dirty="0" smtClean="0"/>
              <a:t>Yang</a:t>
            </a:r>
            <a:r>
              <a:rPr lang="en-US" altLang="zh-CN" sz="1800" b="1" kern="0" dirty="0"/>
              <a:t>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11-23/0633r2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58497834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1165, 1343, 1497, 1499, 1500, 1679, 1968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23/0674r0  “Comment Resolution in LB272 for OST CID (Part 2</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a:t>Claudio da Silva</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23/0674r0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2588638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a:t>
            </a:r>
            <a:r>
              <a:rPr lang="en-US" altLang="zh-CN" dirty="0">
                <a:solidFill>
                  <a:srgbClr val="0000FF"/>
                </a:solidFill>
              </a:rPr>
              <a:t>May</a:t>
            </a:r>
            <a:r>
              <a:rPr lang="en-US" altLang="zh-CN" dirty="0"/>
              <a:t> IEEE 802 wireless </a:t>
            </a:r>
            <a:r>
              <a:rPr lang="en-US" altLang="zh-CN" dirty="0">
                <a:solidFill>
                  <a:srgbClr val="0000FF"/>
                </a:solidFill>
              </a:rPr>
              <a:t>interim</a:t>
            </a:r>
            <a:r>
              <a:rPr lang="en-US" altLang="zh-CN" dirty="0"/>
              <a:t> 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altLang="zh-CN" dirty="0"/>
              <a:t>This meeting is part of the </a:t>
            </a:r>
            <a:r>
              <a:rPr lang="en-US" altLang="zh-CN" dirty="0">
                <a:solidFill>
                  <a:srgbClr val="0000FF"/>
                </a:solidFill>
              </a:rPr>
              <a:t>May</a:t>
            </a:r>
            <a:r>
              <a:rPr lang="en-US" altLang="zh-CN" dirty="0"/>
              <a:t> IEEE 802 wireless </a:t>
            </a:r>
            <a:r>
              <a:rPr lang="en-US" altLang="zh-CN" dirty="0">
                <a:solidFill>
                  <a:srgbClr val="0000FF"/>
                </a:solidFill>
              </a:rPr>
              <a:t>interim</a:t>
            </a:r>
            <a:r>
              <a:rPr lang="en-US" altLang="zh-CN" dirty="0"/>
              <a:t> session</a:t>
            </a:r>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You must pay the registration fee whether attending in-person or remotely</a:t>
            </a:r>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If you have not already done so, you can register here: </a:t>
            </a:r>
            <a:r>
              <a:rPr lang="en-US" altLang="zh-CN" dirty="0">
                <a:hlinkClick r:id="rId2"/>
              </a:rPr>
              <a:t>https://web.cvent.com/event/c8c74da9-42ef-4650-bbf6-d33d40c6bedc/summary</a:t>
            </a:r>
            <a:endParaRPr lang="en-US" altLang="zh-CN" dirty="0"/>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If you do not intend to register for this session you must leave this meeting and, if you have logged attendance on IMAT, email the 802.11 chair or vice chairs to have your attendance cancelled</a:t>
            </a:r>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a:t>Some name (affiliation)</a:t>
            </a:r>
            <a:endParaRPr lang="en-GB" dirty="0"/>
          </a:p>
        </p:txBody>
      </p:sp>
    </p:spTree>
    <p:extLst>
      <p:ext uri="{BB962C8B-B14F-4D97-AF65-F5344CB8AC3E}">
        <p14:creationId xmlns:p14="http://schemas.microsoft.com/office/powerpoint/2010/main" val="82727912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1758</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11-23/0683r0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Chaoming Luo</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11-23/0683r0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6004871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1323, 1326, 1369, 1370, 1375, 1388, 2057, 2058 and 1410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11-23/0647r0</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a:t>
            </a:r>
            <a:r>
              <a:rPr lang="en-US" altLang="zh-CN" sz="1800" b="1" kern="0" dirty="0" smtClean="0"/>
              <a:t>Eitan</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11-23/0647r0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02361114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1210, 1415, 1416, 1417, 1418, 1419, </a:t>
            </a:r>
            <a:r>
              <a:rPr lang="en-US" altLang="zh-CN" sz="1600" dirty="0" smtClean="0"/>
              <a:t>1879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11-23/0529r1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11-23/0529r1</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33536021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1322 and 2178</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11-23/0684r2</a:t>
            </a:r>
            <a:endParaRPr lang="en-US" altLang="zh-CN" sz="1600" dirty="0" smtClean="0">
              <a:solidFill>
                <a:srgbClr val="FF0000"/>
              </a:solidFill>
            </a:endParaRP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11-23/0684r2</a:t>
            </a:r>
            <a:endParaRPr lang="en-US" altLang="zh-CN" dirty="0">
              <a:solidFill>
                <a:srgbClr val="FF0000"/>
              </a:solidFill>
            </a:endParaRP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08433009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1030 1121 1122 1123 1127 1128 2096 1130 1348 1349 1450 1504 1601 1721 1722 1724 1726 1727 1760 1761 2251 1999 2025 1773 1895 1896 1897 2026 2199 1898 2024 2027 </a:t>
            </a:r>
            <a:r>
              <a:rPr lang="pt-BR" altLang="zh-CN" sz="1600" dirty="0" smtClean="0"/>
              <a:t>2152 </a:t>
            </a:r>
            <a:r>
              <a:rPr lang="pt-BR" altLang="zh-CN" sz="1600" dirty="0"/>
              <a:t>2153 </a:t>
            </a:r>
            <a:r>
              <a:rPr lang="pt-BR" altLang="zh-CN" sz="1600" dirty="0" smtClean="0"/>
              <a:t>2252</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11-23/0642r4 </a:t>
            </a:r>
            <a:r>
              <a:rPr lang="en-US" altLang="zh-CN" sz="1600" dirty="0"/>
              <a:t>‘Resolutions for Instance Comments in LB272 - Part  2: TB sensing measurement instance</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11-23/0642r4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84309240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a:t>1108, 1431, 1533, 1713, 1811, 1119, 1599, 1120, 2111, 1535, 1536, 1537, 1538, </a:t>
            </a:r>
            <a:r>
              <a:rPr lang="en-US" altLang="zh-CN" sz="1600" dirty="0" smtClean="0"/>
              <a:t>1715</a:t>
            </a:r>
          </a:p>
          <a:p>
            <a:pPr lvl="1" algn="just">
              <a:buFont typeface="Arial" panose="020B0604020202020204" pitchFamily="34" charset="0"/>
              <a:buChar char="–"/>
              <a:defRPr/>
            </a:pPr>
            <a:r>
              <a:rPr lang="en-US" altLang="zh-CN" sz="1600" dirty="0" smtClean="0"/>
              <a:t>as </a:t>
            </a:r>
            <a:r>
              <a:rPr lang="en-US" altLang="zh-CN" sz="1600" dirty="0"/>
              <a:t>specified in 11-23/0624r1</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11-23/0624r1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21528475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50"/>
                </a:solidFill>
                <a:cs typeface="Times New Roman" panose="02020603050405020304" pitchFamily="18" charset="0"/>
              </a:rPr>
              <a:t>May 17    (Wednesday AM </a:t>
            </a:r>
            <a:r>
              <a:rPr lang="en-US" altLang="zh-CN" sz="4000" dirty="0" smtClean="0">
                <a:solidFill>
                  <a:srgbClr val="00B050"/>
                </a:solidFill>
                <a:cs typeface="Times New Roman" panose="02020603050405020304" pitchFamily="18" charset="0"/>
              </a:rPr>
              <a:t>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35504036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1210, 1415, 1416, 1417, 1418, 1419, 1879,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11-23/0529r1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Pei Zhou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11-23/0529r1 </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92168843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1296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11-23/0612r1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Pei Zhou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11-23/0612r1 </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400685378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1909, 2147, 1070, 1344, 2148, 2062, 1072, 1073, 1809 and 1858,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presented in document </a:t>
            </a:r>
            <a:r>
              <a:rPr lang="en-US" altLang="zh-CN" sz="1600" dirty="0" smtClean="0"/>
              <a:t>11-23/0438r3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11-23/0438r3</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16147621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1042, 1380, 1434, 1438, 1439, 1671, 1736, 1740, 1956, 1957, 2002, 2221, 2289, 2290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11-23/0675r1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11-23/0675r1</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275641747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1025, 1786, 1846, 1791, 1943, 1790, 1331, 1974, 1006, 1792, 1787, 1845, 1812, 1523, 1480, 1126, 1081</a:t>
            </a:r>
          </a:p>
          <a:p>
            <a:pPr lvl="1" algn="just">
              <a:buFont typeface="Arial" panose="020B0604020202020204" pitchFamily="34" charset="0"/>
              <a:buChar char="–"/>
              <a:defRPr/>
            </a:pPr>
            <a:r>
              <a:rPr lang="en-US" altLang="zh-CN" sz="1600" dirty="0"/>
              <a:t>as specified in doc.: </a:t>
            </a:r>
            <a:r>
              <a:rPr lang="en-US" altLang="zh-CN" sz="1600" dirty="0" smtClean="0"/>
              <a:t>11-23/0726r1 </a:t>
            </a:r>
            <a:r>
              <a:rPr lang="en-US" altLang="zh-CN" sz="1600" dirty="0"/>
              <a:t>‘Proposed resolutions for editorial comments on D1.0 - Part 4’</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a:t>
            </a:r>
            <a:r>
              <a:rPr lang="en-US" altLang="zh-CN" sz="1800" b="1" kern="0" dirty="0" smtClean="0"/>
              <a:t>Silva</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11-23/0726r1 </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406521636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1251 1287 1657 1288 1289 1424 1597 1608 1656 1681 1699 1748 1749 1750 1751 1752 1804 1924 1925 1926 2160 2249 2250</a:t>
            </a:r>
          </a:p>
          <a:p>
            <a:pPr lvl="1" algn="just">
              <a:buFont typeface="Arial" panose="020B0604020202020204" pitchFamily="34" charset="0"/>
              <a:buChar char="–"/>
              <a:defRPr/>
            </a:pPr>
            <a:r>
              <a:rPr lang="en-US" altLang="zh-CN" sz="1600" dirty="0"/>
              <a:t>in 11-23/0748r2 “Resolutions for SBP Comments in LB272 - Part 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11-23/0748r2 </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1483230659"/>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1377, 1841, 1842, 2255, 2092, 2183, 2184, 2215, </a:t>
            </a:r>
            <a:r>
              <a:rPr lang="en-US" altLang="zh-CN" sz="1600" strike="sngStrike" dirty="0">
                <a:solidFill>
                  <a:srgbClr val="FF0000"/>
                </a:solidFill>
              </a:rPr>
              <a:t>1054</a:t>
            </a:r>
            <a:r>
              <a:rPr lang="en-US" altLang="zh-CN" sz="1600" dirty="0"/>
              <a:t>, 2006, 1849, 1456, 1457, 1850, 1458, 1459, 1927, 2213, 1046, 1232, 1383, 1384, 1385, 1386, 1387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11-23-0751r1 </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11-23-0751r1 </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1065437843"/>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F0"/>
                </a:solidFill>
                <a:cs typeface="Times New Roman" panose="02020603050405020304" pitchFamily="18" charset="0"/>
              </a:rPr>
              <a:t>May 18    (Thursday AM 2</a:t>
            </a:r>
            <a:r>
              <a:rPr lang="en-US" altLang="zh-CN" sz="4000" dirty="0" smtClean="0">
                <a:solidFill>
                  <a:srgbClr val="00B0F0"/>
                </a:solidFill>
                <a:cs typeface="Times New Roman" panose="02020603050405020304" pitchFamily="18" charset="0"/>
              </a:rPr>
              <a:t>)</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12985911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SP: July Ad-hoc 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smtClean="0"/>
              <a:t>If we have an </a:t>
            </a:r>
            <a:r>
              <a:rPr lang="en-US" altLang="zh-CN" sz="1800" b="1" kern="0" dirty="0" smtClean="0">
                <a:solidFill>
                  <a:srgbClr val="0000FF"/>
                </a:solidFill>
              </a:rPr>
              <a:t>3 </a:t>
            </a:r>
            <a:r>
              <a:rPr lang="en-US" altLang="zh-CN" sz="1800" b="1" kern="0" dirty="0" smtClean="0"/>
              <a:t>days ad-hoc </a:t>
            </a:r>
            <a:r>
              <a:rPr lang="en-US" altLang="zh-CN" sz="1800" b="1" kern="0" dirty="0"/>
              <a:t>meeting </a:t>
            </a:r>
            <a:r>
              <a:rPr lang="en-US" altLang="zh-CN" sz="1800" b="1" kern="0" dirty="0" smtClean="0"/>
              <a:t>during </a:t>
            </a:r>
            <a:r>
              <a:rPr lang="en-US" altLang="zh-CN" sz="1800" b="1" kern="0" dirty="0" smtClean="0">
                <a:solidFill>
                  <a:srgbClr val="0000FF"/>
                </a:solidFill>
              </a:rPr>
              <a:t>July 6, 7, 8</a:t>
            </a:r>
            <a:r>
              <a:rPr lang="en-US" altLang="zh-CN" sz="1800" b="1" kern="0" dirty="0" smtClean="0"/>
              <a:t>, 2023, </a:t>
            </a:r>
            <a:r>
              <a:rPr lang="en-US" altLang="zh-CN" sz="1800" b="1" kern="0" dirty="0" smtClean="0">
                <a:solidFill>
                  <a:srgbClr val="0000FF"/>
                </a:solidFill>
              </a:rPr>
              <a:t>in the </a:t>
            </a:r>
            <a:r>
              <a:rPr lang="en-US" altLang="zh-CN" sz="1800" b="1" kern="0" dirty="0">
                <a:solidFill>
                  <a:srgbClr val="0000FF"/>
                </a:solidFill>
              </a:rPr>
              <a:t>Ericsson </a:t>
            </a:r>
            <a:r>
              <a:rPr lang="en-US" altLang="zh-CN" sz="1800" b="1" kern="0" dirty="0" smtClean="0">
                <a:solidFill>
                  <a:srgbClr val="0000FF"/>
                </a:solidFill>
              </a:rPr>
              <a:t>Office, </a:t>
            </a:r>
            <a:r>
              <a:rPr lang="en-US" altLang="zh-CN" sz="1800" b="1" kern="0" dirty="0">
                <a:solidFill>
                  <a:srgbClr val="0000FF"/>
                </a:solidFill>
              </a:rPr>
              <a:t>Lund, </a:t>
            </a:r>
            <a:r>
              <a:rPr lang="en-US" altLang="zh-CN" sz="1800" b="1" kern="0" dirty="0" smtClean="0">
                <a:solidFill>
                  <a:srgbClr val="0000FF"/>
                </a:solidFill>
              </a:rPr>
              <a:t>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a:t>
            </a:r>
            <a:r>
              <a:rPr lang="en-US" altLang="zh-CN" sz="1800" b="1" kern="0" dirty="0" smtClean="0"/>
              <a:t>submissions, please choose:</a:t>
            </a:r>
          </a:p>
          <a:p>
            <a:pPr lvl="1" algn="just">
              <a:buFont typeface="Arial" panose="020B0604020202020204" pitchFamily="34" charset="0"/>
              <a:buChar char="–"/>
              <a:defRPr/>
            </a:pPr>
            <a:r>
              <a:rPr lang="en-US" altLang="zh-CN" dirty="0">
                <a:latin typeface="Times New Roman" panose="02020603050405020304" pitchFamily="18" charset="0"/>
                <a:cs typeface="+mn-cs"/>
              </a:rPr>
              <a:t>Attend in </a:t>
            </a:r>
            <a:r>
              <a:rPr lang="en-US" altLang="zh-CN" dirty="0" smtClean="0">
                <a:latin typeface="Times New Roman" panose="02020603050405020304" pitchFamily="18" charset="0"/>
                <a:cs typeface="+mn-cs"/>
              </a:rPr>
              <a:t>person  -- </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Attend online  -- </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Do </a:t>
            </a:r>
            <a:r>
              <a:rPr lang="en-US" altLang="zh-CN" dirty="0">
                <a:latin typeface="Times New Roman" panose="02020603050405020304" pitchFamily="18" charset="0"/>
                <a:cs typeface="+mn-cs"/>
              </a:rPr>
              <a:t>not support Ad-hoc </a:t>
            </a:r>
            <a:r>
              <a:rPr lang="en-US" altLang="zh-CN" dirty="0" smtClean="0">
                <a:latin typeface="Times New Roman" panose="02020603050405020304" pitchFamily="18" charset="0"/>
                <a:cs typeface="+mn-cs"/>
              </a:rPr>
              <a:t>meeting  -- </a:t>
            </a:r>
            <a:endParaRPr lang="en-US" altLang="zh-CN" dirty="0">
              <a:latin typeface="Times New Roman" panose="02020603050405020304" pitchFamily="18" charset="0"/>
              <a:cs typeface="+mn-cs"/>
            </a:endParaRPr>
          </a:p>
          <a:p>
            <a:pPr lvl="1" algn="just">
              <a:buFont typeface="Arial" panose="020B0604020202020204" pitchFamily="34" charset="0"/>
              <a:buChar char="–"/>
              <a:defRPr/>
            </a:pPr>
            <a:r>
              <a:rPr lang="en-US" altLang="zh-CN" dirty="0" smtClean="0">
                <a:latin typeface="Times New Roman" panose="02020603050405020304" pitchFamily="18" charset="0"/>
                <a:cs typeface="+mn-cs"/>
              </a:rPr>
              <a:t>Abstain  -- </a:t>
            </a: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smtClean="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smtClean="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dirty="0" smtClean="0"/>
          </a:p>
          <a:p>
            <a:pPr lvl="1" algn="just">
              <a:buFont typeface="Arial" panose="020B0604020202020204" pitchFamily="34" charset="0"/>
              <a:buChar char="–"/>
              <a:defRPr/>
            </a:pPr>
            <a:r>
              <a:rPr lang="en-US" altLang="zh-CN" sz="1400" dirty="0" smtClean="0"/>
              <a:t>Note: the SP was run on </a:t>
            </a:r>
            <a:r>
              <a:rPr lang="en-US" altLang="zh-CN" sz="1400" dirty="0" smtClean="0">
                <a:solidFill>
                  <a:srgbClr val="FF0000"/>
                </a:solidFill>
              </a:rPr>
              <a:t>May 18 (</a:t>
            </a:r>
            <a:r>
              <a:rPr lang="en-US" altLang="zh-CN" sz="1400" dirty="0">
                <a:solidFill>
                  <a:srgbClr val="FF0000"/>
                </a:solidFill>
              </a:rPr>
              <a:t>Thursday AM </a:t>
            </a:r>
            <a:r>
              <a:rPr lang="en-US" altLang="zh-CN" sz="1400" dirty="0" smtClean="0">
                <a:solidFill>
                  <a:srgbClr val="FF0000"/>
                </a:solidFill>
              </a:rPr>
              <a:t>2)</a:t>
            </a:r>
            <a:r>
              <a:rPr lang="en-US" altLang="zh-CN" sz="1400" dirty="0" smtClean="0"/>
              <a:t>?</a:t>
            </a:r>
            <a:endParaRPr lang="en-US" altLang="en-US" sz="1400" dirty="0">
              <a:solidFill>
                <a:schemeClr val="tx2"/>
              </a:solidFill>
            </a:endParaRPr>
          </a:p>
          <a:p>
            <a:pPr lvl="1" algn="just">
              <a:buFont typeface="Arial" panose="020B0604020202020204" pitchFamily="34" charset="0"/>
              <a:buChar char="–"/>
              <a:defRPr/>
            </a:pPr>
            <a:endParaRPr lang="en-US" altLang="zh-CN" sz="1050" b="1" kern="0" dirty="0"/>
          </a:p>
        </p:txBody>
      </p:sp>
    </p:spTree>
    <p:extLst>
      <p:ext uri="{BB962C8B-B14F-4D97-AF65-F5344CB8AC3E}">
        <p14:creationId xmlns:p14="http://schemas.microsoft.com/office/powerpoint/2010/main" val="385004626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Motion: </a:t>
            </a:r>
            <a:r>
              <a:rPr lang="en-US" altLang="zh-CN" sz="3200" dirty="0"/>
              <a:t>July Ad-hoc </a:t>
            </a:r>
            <a:r>
              <a:rPr lang="en-US" altLang="zh-CN" sz="3200" dirty="0" smtClean="0"/>
              <a:t>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a </a:t>
            </a:r>
            <a:r>
              <a:rPr lang="en-US" altLang="zh-CN" sz="1800" b="1" kern="0" dirty="0" err="1" smtClean="0"/>
              <a:t>TGbf</a:t>
            </a:r>
            <a:r>
              <a:rPr lang="en-US" altLang="zh-CN" sz="1800" b="1" kern="0" dirty="0" smtClean="0"/>
              <a:t> </a:t>
            </a:r>
            <a:r>
              <a:rPr lang="en-US" altLang="zh-CN" sz="1800" b="1" kern="0" dirty="0"/>
              <a:t>ad-hoc meeting on </a:t>
            </a:r>
            <a:r>
              <a:rPr lang="en-US" altLang="zh-CN" sz="1800" b="1" kern="0" dirty="0">
                <a:solidFill>
                  <a:srgbClr val="0000FF"/>
                </a:solidFill>
              </a:rPr>
              <a:t>July 6, 7, 8</a:t>
            </a:r>
            <a:r>
              <a:rPr lang="en-US" altLang="zh-CN" sz="1800" b="1" kern="0" dirty="0"/>
              <a:t>, 2023, </a:t>
            </a:r>
            <a:r>
              <a:rPr lang="en-US" altLang="zh-CN" sz="1800" b="1" kern="0" dirty="0">
                <a:solidFill>
                  <a:srgbClr val="0000FF"/>
                </a:solidFill>
              </a:rPr>
              <a:t>in the Ericsson Office, Lund, 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submissions.</a:t>
            </a: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Result:</a:t>
            </a: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dirty="0" smtClean="0"/>
              <a:t>Mix-mode </a:t>
            </a:r>
            <a:r>
              <a:rPr lang="en-US" altLang="zh-CN" dirty="0"/>
              <a:t>meeting</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729347730"/>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Ad-hoc meeting (July)</a:t>
            </a:r>
            <a:endParaRPr lang="en-US" altLang="en-US" sz="3200" dirty="0">
              <a:solidFill>
                <a:schemeClr val="tx2"/>
              </a:solidFill>
            </a:endParaRPr>
          </a:p>
        </p:txBody>
      </p:sp>
      <p:sp>
        <p:nvSpPr>
          <p:cNvPr id="9" name="Rectangle 3"/>
          <p:cNvSpPr txBox="1">
            <a:spLocks noChangeArrowheads="1"/>
          </p:cNvSpPr>
          <p:nvPr/>
        </p:nvSpPr>
        <p:spPr bwMode="auto">
          <a:xfrm>
            <a:off x="457200" y="1069759"/>
            <a:ext cx="11658600" cy="5254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Location</a:t>
            </a:r>
            <a:endParaRPr lang="en-US" altLang="zh-CN" sz="2400" b="1" dirty="0" smtClean="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smtClean="0"/>
              <a:t>Ericsson Office: Lund, Sweden</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Meeting room: 18 seats </a:t>
            </a:r>
            <a:r>
              <a:rPr lang="en-US" altLang="zh-CN" strike="sngStrike" dirty="0" smtClean="0">
                <a:solidFill>
                  <a:schemeClr val="bg1">
                    <a:lumMod val="50000"/>
                  </a:schemeClr>
                </a:solidFill>
              </a:rPr>
              <a:t>, or 45 seats</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Traffic: Flying in to Copenhagen airport, then 40 minutes by train to Lund</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Hotel: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dirty="0"/>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a:t>C</a:t>
            </a:r>
            <a:r>
              <a:rPr lang="en-US" altLang="zh-CN" sz="2400" dirty="0" smtClean="0"/>
              <a:t>ost</a:t>
            </a:r>
            <a:endParaRPr lang="en-US" altLang="zh-CN" sz="2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a:t>Ericsson (Leif</a:t>
            </a:r>
            <a:r>
              <a:rPr lang="en-US" altLang="zh-CN" sz="1800" dirty="0" smtClean="0"/>
              <a:t>) will cover</a:t>
            </a:r>
            <a:endParaRPr lang="en-US" altLang="zh-CN" sz="1800" dirty="0"/>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2000" dirty="0">
              <a:cs typeface="Times New Roman" panose="02020603050405020304" pitchFamily="18" charset="0"/>
            </a:endParaRPr>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Date</a:t>
            </a:r>
            <a:endParaRPr lang="en-US" altLang="zh-CN" sz="2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strike="sngStrike" dirty="0">
                <a:solidFill>
                  <a:schemeClr val="bg1">
                    <a:lumMod val="50000"/>
                  </a:schemeClr>
                </a:solidFill>
              </a:rPr>
              <a:t>2 days? Thursday-Friday? -- July 6, 7</a:t>
            </a:r>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a:t>3 </a:t>
            </a:r>
            <a:r>
              <a:rPr lang="en-US" altLang="zh-CN" sz="1800" dirty="0" smtClean="0"/>
              <a:t>days </a:t>
            </a:r>
            <a:r>
              <a:rPr lang="en-US" altLang="zh-CN" sz="1800" dirty="0"/>
              <a:t>(</a:t>
            </a:r>
            <a:r>
              <a:rPr lang="en-US" altLang="zh-CN" sz="1800" dirty="0" smtClean="0"/>
              <a:t>Thursday- Saturday -- </a:t>
            </a:r>
            <a:r>
              <a:rPr lang="en-US" altLang="zh-CN" sz="1800" dirty="0"/>
              <a:t>July 6, 7, </a:t>
            </a:r>
            <a:r>
              <a:rPr lang="en-US" altLang="zh-CN" sz="1800" dirty="0" smtClean="0"/>
              <a:t>8)</a:t>
            </a:r>
            <a:endParaRPr lang="en-US" altLang="zh-CN" sz="1800" dirty="0"/>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dirty="0" smtClean="0"/>
          </a:p>
          <a:p>
            <a:pPr marL="361950" lvl="1" indent="-361950" algn="just">
              <a:spcBef>
                <a:spcPct val="0"/>
              </a:spcBef>
              <a:spcAft>
                <a:spcPts val="300"/>
              </a:spcAft>
              <a:buClr>
                <a:srgbClr val="000000"/>
              </a:buClr>
              <a:buFont typeface="Arial" panose="020B0604020202020204" pitchFamily="34" charset="0"/>
              <a:buChar char="•"/>
              <a:defRPr/>
            </a:pPr>
            <a:r>
              <a:rPr lang="en-US" altLang="zh-CN" dirty="0" smtClean="0"/>
              <a:t>Note:</a:t>
            </a:r>
            <a:endParaRPr lang="en-US" altLang="zh-CN"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smtClean="0"/>
              <a:t>Mix-mode meeting</a:t>
            </a:r>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smtClean="0"/>
              <a:t>If decided to add an Ad-hoc </a:t>
            </a:r>
            <a:r>
              <a:rPr lang="en-US" altLang="zh-CN" sz="1400" dirty="0"/>
              <a:t>meeting, you will need location, date, time and </a:t>
            </a:r>
            <a:r>
              <a:rPr lang="en-US" altLang="zh-CN" sz="1400" dirty="0">
                <a:solidFill>
                  <a:srgbClr val="0000FF"/>
                </a:solidFill>
              </a:rPr>
              <a:t>run a motion in the </a:t>
            </a:r>
            <a:r>
              <a:rPr lang="en-US" altLang="zh-CN" sz="1400" dirty="0" smtClean="0">
                <a:solidFill>
                  <a:srgbClr val="0000FF"/>
                </a:solidFill>
              </a:rPr>
              <a:t>May meeting</a:t>
            </a:r>
            <a:r>
              <a:rPr lang="en-US" altLang="zh-CN" sz="1400" dirty="0"/>
              <a:t>. </a:t>
            </a:r>
            <a:r>
              <a:rPr lang="en-US" altLang="zh-CN" sz="1400" dirty="0" smtClean="0"/>
              <a:t>(Reference: </a:t>
            </a:r>
            <a:r>
              <a:rPr lang="en-US" altLang="zh-CN" sz="1400" dirty="0" err="1" smtClean="0"/>
              <a:t>TGme</a:t>
            </a:r>
            <a:r>
              <a:rPr lang="en-US" altLang="zh-CN" sz="1400" dirty="0" smtClean="0"/>
              <a:t> 11-22/1627</a:t>
            </a:r>
            <a:r>
              <a:rPr lang="en-US" altLang="zh-CN" sz="1400" dirty="0"/>
              <a:t>, slide </a:t>
            </a:r>
            <a:r>
              <a:rPr lang="en-US" altLang="zh-CN" sz="1400" dirty="0" smtClean="0"/>
              <a:t>7).</a:t>
            </a:r>
            <a:endParaRPr lang="en-US" altLang="zh-CN" sz="1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a:t>Also, the meeting needs to be </a:t>
            </a:r>
            <a:r>
              <a:rPr lang="en-US" altLang="zh-CN" sz="1400" dirty="0">
                <a:solidFill>
                  <a:srgbClr val="0000FF"/>
                </a:solidFill>
              </a:rPr>
              <a:t>announced 30 days in advance </a:t>
            </a:r>
            <a:r>
              <a:rPr lang="en-US" altLang="zh-CN" sz="1400" dirty="0"/>
              <a:t>on the 802.11 reflector</a:t>
            </a:r>
            <a:r>
              <a:rPr lang="en-US" altLang="zh-CN" sz="1400" dirty="0" smtClean="0"/>
              <a:t>.</a:t>
            </a:r>
            <a:endParaRPr lang="en-US" altLang="zh-CN" sz="1600" dirty="0"/>
          </a:p>
        </p:txBody>
      </p:sp>
    </p:spTree>
    <p:extLst>
      <p:ext uri="{BB962C8B-B14F-4D97-AF65-F5344CB8AC3E}">
        <p14:creationId xmlns:p14="http://schemas.microsoft.com/office/powerpoint/2010/main" val="28329554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SP: July Ad-hoc 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smtClean="0"/>
              <a:t>If we have an </a:t>
            </a:r>
            <a:r>
              <a:rPr lang="en-US" altLang="zh-CN" sz="1800" b="1" kern="0" dirty="0" smtClean="0">
                <a:solidFill>
                  <a:srgbClr val="0000FF"/>
                </a:solidFill>
              </a:rPr>
              <a:t>2 or 3 </a:t>
            </a:r>
            <a:r>
              <a:rPr lang="en-US" altLang="zh-CN" sz="1800" b="1" kern="0" dirty="0" smtClean="0"/>
              <a:t>days ad-hoc </a:t>
            </a:r>
            <a:r>
              <a:rPr lang="en-US" altLang="zh-CN" sz="1800" b="1" kern="0" dirty="0"/>
              <a:t>meeting </a:t>
            </a:r>
            <a:r>
              <a:rPr lang="en-US" altLang="zh-CN" sz="1800" b="1" kern="0" dirty="0" smtClean="0"/>
              <a:t>during </a:t>
            </a:r>
            <a:r>
              <a:rPr lang="en-US" altLang="zh-CN" sz="1800" b="1" kern="0" dirty="0" smtClean="0">
                <a:solidFill>
                  <a:srgbClr val="0000FF"/>
                </a:solidFill>
              </a:rPr>
              <a:t>July 6, 7</a:t>
            </a:r>
            <a:r>
              <a:rPr lang="zh-CN" altLang="en-US" sz="1800" b="1" kern="0" dirty="0">
                <a:solidFill>
                  <a:srgbClr val="0000FF"/>
                </a:solidFill>
              </a:rPr>
              <a:t> </a:t>
            </a:r>
            <a:r>
              <a:rPr lang="en-US" altLang="zh-CN" sz="1800" b="1" kern="0" dirty="0" smtClean="0">
                <a:solidFill>
                  <a:srgbClr val="0000FF"/>
                </a:solidFill>
              </a:rPr>
              <a:t>(8)</a:t>
            </a:r>
            <a:r>
              <a:rPr lang="en-US" altLang="zh-CN" sz="1800" b="1" kern="0" dirty="0" smtClean="0"/>
              <a:t>, 2023, </a:t>
            </a:r>
            <a:r>
              <a:rPr lang="en-US" altLang="zh-CN" sz="1800" b="1" kern="0" dirty="0" smtClean="0">
                <a:solidFill>
                  <a:srgbClr val="0000FF"/>
                </a:solidFill>
              </a:rPr>
              <a:t>in the </a:t>
            </a:r>
            <a:r>
              <a:rPr lang="en-US" altLang="zh-CN" sz="1800" b="1" kern="0" dirty="0">
                <a:solidFill>
                  <a:srgbClr val="0000FF"/>
                </a:solidFill>
              </a:rPr>
              <a:t>Ericsson </a:t>
            </a:r>
            <a:r>
              <a:rPr lang="en-US" altLang="zh-CN" sz="1800" b="1" kern="0" dirty="0" smtClean="0">
                <a:solidFill>
                  <a:srgbClr val="0000FF"/>
                </a:solidFill>
              </a:rPr>
              <a:t>Office, </a:t>
            </a:r>
            <a:r>
              <a:rPr lang="en-US" altLang="zh-CN" sz="1800" b="1" kern="0" dirty="0">
                <a:solidFill>
                  <a:srgbClr val="0000FF"/>
                </a:solidFill>
              </a:rPr>
              <a:t>Lund, </a:t>
            </a:r>
            <a:r>
              <a:rPr lang="en-US" altLang="zh-CN" sz="1800" b="1" kern="0" dirty="0" smtClean="0">
                <a:solidFill>
                  <a:srgbClr val="0000FF"/>
                </a:solidFill>
              </a:rPr>
              <a:t>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a:t>
            </a:r>
            <a:r>
              <a:rPr lang="en-US" altLang="zh-CN" sz="1800" b="1" kern="0" dirty="0" smtClean="0"/>
              <a:t>submissions, please choose:</a:t>
            </a:r>
          </a:p>
          <a:p>
            <a:pPr lvl="1" algn="just">
              <a:buFont typeface="Arial" panose="020B0604020202020204" pitchFamily="34" charset="0"/>
              <a:buChar char="–"/>
              <a:defRPr/>
            </a:pPr>
            <a:r>
              <a:rPr lang="en-US" altLang="zh-CN" dirty="0">
                <a:latin typeface="Times New Roman" panose="02020603050405020304" pitchFamily="18" charset="0"/>
                <a:cs typeface="+mn-cs"/>
              </a:rPr>
              <a:t>Attend in </a:t>
            </a:r>
            <a:r>
              <a:rPr lang="en-US" altLang="zh-CN" dirty="0" smtClean="0">
                <a:latin typeface="Times New Roman" panose="02020603050405020304" pitchFamily="18" charset="0"/>
                <a:cs typeface="+mn-cs"/>
              </a:rPr>
              <a:t>person  -- 8</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Attend online  -- 11</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Do </a:t>
            </a:r>
            <a:r>
              <a:rPr lang="en-US" altLang="zh-CN" dirty="0">
                <a:latin typeface="Times New Roman" panose="02020603050405020304" pitchFamily="18" charset="0"/>
                <a:cs typeface="+mn-cs"/>
              </a:rPr>
              <a:t>not support Ad-hoc </a:t>
            </a:r>
            <a:r>
              <a:rPr lang="en-US" altLang="zh-CN" dirty="0" smtClean="0">
                <a:latin typeface="Times New Roman" panose="02020603050405020304" pitchFamily="18" charset="0"/>
                <a:cs typeface="+mn-cs"/>
              </a:rPr>
              <a:t>meeting  -- 2</a:t>
            </a:r>
            <a:endParaRPr lang="en-US" altLang="zh-CN" dirty="0">
              <a:latin typeface="Times New Roman" panose="02020603050405020304" pitchFamily="18" charset="0"/>
              <a:cs typeface="+mn-cs"/>
            </a:endParaRPr>
          </a:p>
          <a:p>
            <a:pPr lvl="1" algn="just">
              <a:buFont typeface="Arial" panose="020B0604020202020204" pitchFamily="34" charset="0"/>
              <a:buChar char="–"/>
              <a:defRPr/>
            </a:pPr>
            <a:r>
              <a:rPr lang="en-US" altLang="zh-CN" dirty="0" smtClean="0">
                <a:latin typeface="Times New Roman" panose="02020603050405020304" pitchFamily="18" charset="0"/>
                <a:cs typeface="+mn-cs"/>
              </a:rPr>
              <a:t>Abstain  -- 4</a:t>
            </a: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smtClean="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smtClean="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dirty="0" smtClean="0"/>
          </a:p>
          <a:p>
            <a:pPr lvl="1" algn="just">
              <a:buFont typeface="Arial" panose="020B0604020202020204" pitchFamily="34" charset="0"/>
              <a:buChar char="–"/>
              <a:defRPr/>
            </a:pPr>
            <a:r>
              <a:rPr lang="en-US" altLang="zh-CN" sz="1400" dirty="0" smtClean="0"/>
              <a:t>Note: the SP was run on April 13</a:t>
            </a:r>
            <a:endParaRPr lang="en-US" altLang="en-US" sz="1400" dirty="0">
              <a:solidFill>
                <a:schemeClr val="tx2"/>
              </a:solidFill>
            </a:endParaRPr>
          </a:p>
          <a:p>
            <a:pPr lvl="1" algn="just">
              <a:buFont typeface="Arial" panose="020B0604020202020204" pitchFamily="34" charset="0"/>
              <a:buChar char="–"/>
              <a:defRPr/>
            </a:pPr>
            <a:endParaRPr lang="en-US" altLang="zh-CN" sz="1050" b="1" kern="0" dirty="0"/>
          </a:p>
        </p:txBody>
      </p:sp>
    </p:spTree>
    <p:extLst>
      <p:ext uri="{BB962C8B-B14F-4D97-AF65-F5344CB8AC3E}">
        <p14:creationId xmlns:p14="http://schemas.microsoft.com/office/powerpoint/2010/main" val="2318753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137517</TotalTime>
  <Words>6245</Words>
  <Application>Microsoft Office PowerPoint</Application>
  <PresentationFormat>宽屏</PresentationFormat>
  <Paragraphs>1722</Paragraphs>
  <Slides>70</Slides>
  <Notes>69</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70</vt:i4>
      </vt:variant>
    </vt:vector>
  </HeadingPairs>
  <TitlesOfParts>
    <vt:vector size="81"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May Interim 2023</vt:lpstr>
      <vt:lpstr>IEEE 802.11 Task Group bf WLAN Sensing </vt:lpstr>
      <vt:lpstr>PowerPoint 演示文稿</vt:lpstr>
      <vt:lpstr>PowerPoint 演示文稿</vt:lpstr>
      <vt:lpstr>Registration for the May IEEE 802 wireless interim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D1.0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5795</cp:revision>
  <cp:lastPrinted>2014-11-04T15:04:57Z</cp:lastPrinted>
  <dcterms:created xsi:type="dcterms:W3CDTF">2007-04-17T18:10:23Z</dcterms:created>
  <dcterms:modified xsi:type="dcterms:W3CDTF">2023-05-17T09:52:29Z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(3)cFkPalshdE0Sier/duhz9F3SGzXRJ/NsdfxINKsuREs4BaNV2efwFf4OEdSM6E67YFCWEpDt
Z7oUqnJOAN7nW5fstpgxa5U0uFESKtOx8TYjzwJfrYYrWokeSCFiXRsJleQ10bbt2TSampUU
i//I+TqAkIi4JVf7mlXvgTc71D9UwyIvA7GXXo0en+0Q0NOpzGhZA3Pywx1rF3y3NXGzOE+e
vn8jvt4OZpzGJEGMPJ</vt:lpwstr>
  </property>
  <property fmtid="{D5CDD505-2E9C-101B-9397-08002B2CF9AE}" pid="27" name="_2015_ms_pID_7253431">
    <vt:lpwstr>r4qgn6NxwreK4zFwvdq3Q7tB0YCZzlVaL6OntnRY3QEtmj2R1fCikh
OLhF57iOiK/XtiPsusdEKLZZ7FPvwGMEUzjwtT7Ffp66VLNn9OS2uy8w7feQ+wRNqzO4ad4H
5losJkdw5zMN6YQgKsTp/A30KAYbz/DD/d6p8+qRCBpM7UgS+MJav5LXKIfbQoWIoszCHSU6
zgDEofO002F3cZGinYjXvrTsEIpg71AGUWyd</vt:lpwstr>
  </property>
  <property fmtid="{D5CDD505-2E9C-101B-9397-08002B2CF9AE}" pid="28" name="_2015_ms_pID_7253432">
    <vt:lpwstr>oU2KXf49Hh3qEINoURX31ng=</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