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5"/>
  </p:notesMasterIdLst>
  <p:handoutMasterIdLst>
    <p:handoutMasterId r:id="rId66"/>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012" r:id="rId19"/>
    <p:sldId id="1077" r:id="rId20"/>
    <p:sldId id="1078" r:id="rId21"/>
    <p:sldId id="1079" r:id="rId22"/>
    <p:sldId id="1080" r:id="rId23"/>
    <p:sldId id="1066" r:id="rId24"/>
    <p:sldId id="933" r:id="rId25"/>
    <p:sldId id="877" r:id="rId26"/>
    <p:sldId id="1081" r:id="rId27"/>
    <p:sldId id="897" r:id="rId28"/>
    <p:sldId id="1082" r:id="rId29"/>
    <p:sldId id="1083" r:id="rId30"/>
    <p:sldId id="905" r:id="rId31"/>
    <p:sldId id="1084" r:id="rId32"/>
    <p:sldId id="1085" r:id="rId33"/>
    <p:sldId id="1110" r:id="rId34"/>
    <p:sldId id="1113" r:id="rId35"/>
    <p:sldId id="1114" r:id="rId36"/>
    <p:sldId id="1115" r:id="rId37"/>
    <p:sldId id="1116" r:id="rId38"/>
    <p:sldId id="1117" r:id="rId39"/>
    <p:sldId id="1118" r:id="rId40"/>
    <p:sldId id="1119" r:id="rId41"/>
    <p:sldId id="1120" r:id="rId42"/>
    <p:sldId id="1121" r:id="rId43"/>
    <p:sldId id="1122" r:id="rId44"/>
    <p:sldId id="1123" r:id="rId45"/>
    <p:sldId id="1124" r:id="rId46"/>
    <p:sldId id="1125" r:id="rId47"/>
    <p:sldId id="1126" r:id="rId48"/>
    <p:sldId id="1127" r:id="rId49"/>
    <p:sldId id="1128" r:id="rId50"/>
    <p:sldId id="1129" r:id="rId51"/>
    <p:sldId id="1130" r:id="rId52"/>
    <p:sldId id="1131" r:id="rId53"/>
    <p:sldId id="1132" r:id="rId54"/>
    <p:sldId id="1133" r:id="rId55"/>
    <p:sldId id="1134" r:id="rId56"/>
    <p:sldId id="1111" r:id="rId57"/>
    <p:sldId id="1112" r:id="rId58"/>
    <p:sldId id="842" r:id="rId59"/>
    <p:sldId id="1024" r:id="rId60"/>
    <p:sldId id="1086" r:id="rId61"/>
    <p:sldId id="1087" r:id="rId62"/>
    <p:sldId id="1088" r:id="rId63"/>
    <p:sldId id="1089" r:id="rId6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83" autoAdjust="0"/>
    <p:restoredTop sz="88564" autoAdjust="0"/>
  </p:normalViewPr>
  <p:slideViewPr>
    <p:cSldViewPr>
      <p:cViewPr varScale="1">
        <p:scale>
          <a:sx n="87" d="100"/>
          <a:sy n="87" d="100"/>
        </p:scale>
        <p:origin x="250" y="5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245</c:v>
                </c:pt>
                <c:pt idx="1">
                  <c:v>8</c:v>
                </c:pt>
                <c:pt idx="2">
                  <c:v>261</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060567376"/>
        <c:axId val="1060569008"/>
      </c:barChart>
      <c:catAx>
        <c:axId val="106056737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060569008"/>
        <c:crosses val="autoZero"/>
        <c:auto val="1"/>
        <c:lblAlgn val="ctr"/>
        <c:lblOffset val="100"/>
        <c:noMultiLvlLbl val="0"/>
      </c:catAx>
      <c:valAx>
        <c:axId val="106056900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06056737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345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55403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3871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7351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07453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0382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14558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89178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50469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03702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4749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11171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5309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262081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48458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804617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827123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4044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201170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9062181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444625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644200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184071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7804163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323632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695089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704194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64790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312323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339309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5355818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690576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10630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960228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619031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867613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149683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19643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0393833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802.11-23/0580r3</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3/11-23-0485-00-00bf-ieee-802-11bf-march-2023-plenary-meeting-minutes.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3/11-23-0536-15-00bf-teleconference-minutes-march-may-2023.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May Interim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2023-05-12</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15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zh-CN" sz="1400" dirty="0">
                <a:solidFill>
                  <a:srgbClr val="0000FF"/>
                </a:solidFill>
              </a:rPr>
              <a:t>March Plenary</a:t>
            </a:r>
            <a:r>
              <a:rPr lang="en-US" altLang="en-US" sz="1400" dirty="0">
                <a:solidFill>
                  <a:srgbClr val="0000FF"/>
                </a:solidFill>
              </a:rPr>
              <a:t> </a:t>
            </a:r>
          </a:p>
          <a:p>
            <a:pPr algn="just"/>
            <a:r>
              <a:rPr lang="en-US" altLang="zh-CN" sz="1400" dirty="0" smtClean="0"/>
              <a:t>Motion (</a:t>
            </a:r>
            <a:r>
              <a:rPr lang="en-US" altLang="zh-CN" sz="1400" dirty="0" smtClean="0">
                <a:solidFill>
                  <a:srgbClr val="0000FF"/>
                </a:solidFill>
              </a:rPr>
              <a:t>283-304</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845437652"/>
              </p:ext>
            </p:extLst>
          </p:nvPr>
        </p:nvGraphicFramePr>
        <p:xfrm>
          <a:off x="3429000" y="1600200"/>
          <a:ext cx="8305801" cy="527498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23/0529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Resolutions for MS Termination MLME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5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23/0612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Resolution for CID 1296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5mins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23/0438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Threshold-based Reporting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D1.0 -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LB272 -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cxnSp>
        <p:nvCxnSpPr>
          <p:cNvPr id="3" name="直接箭头连接符 2"/>
          <p:cNvCxnSpPr/>
          <p:nvPr/>
        </p:nvCxnSpPr>
        <p:spPr bwMode="auto">
          <a:xfrm>
            <a:off x="2384180" y="2286000"/>
            <a:ext cx="1044820" cy="0"/>
          </a:xfrm>
          <a:prstGeom prst="straightConnector1">
            <a:avLst/>
          </a:prstGeom>
          <a:solidFill>
            <a:schemeClr val="accent1"/>
          </a:solidFill>
          <a:ln w="41275" cap="flat" cmpd="sng" algn="ctr">
            <a:solidFill>
              <a:srgbClr val="FF0000"/>
            </a:solidFill>
            <a:prstDash val="solid"/>
            <a:round/>
            <a:headEnd type="none" w="sm" len="sm"/>
            <a:tailEnd type="triangle"/>
          </a:ln>
          <a:effectLst/>
        </p:spPr>
      </p:cxnSp>
      <p:sp>
        <p:nvSpPr>
          <p:cNvPr id="5" name="文本框 4"/>
          <p:cNvSpPr txBox="1"/>
          <p:nvPr/>
        </p:nvSpPr>
        <p:spPr>
          <a:xfrm>
            <a:off x="2332225" y="2047678"/>
            <a:ext cx="1096775" cy="276999"/>
          </a:xfrm>
          <a:prstGeom prst="rect">
            <a:avLst/>
          </a:prstGeom>
          <a:noFill/>
        </p:spPr>
        <p:txBody>
          <a:bodyPr wrap="none" rtlCol="0">
            <a:spAutoFit/>
          </a:bodyPr>
          <a:lstStyle/>
          <a:p>
            <a:r>
              <a:rPr lang="en-US" altLang="zh-CN" dirty="0" smtClean="0"/>
              <a:t>Before Motion</a:t>
            </a:r>
            <a:endParaRPr lang="zh-CN" altLang="en-US" dirty="0"/>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a:t>
            </a:r>
            <a:r>
              <a:rPr lang="en-US" altLang="en-US" sz="3200" dirty="0">
                <a:solidFill>
                  <a:srgbClr val="0000FF"/>
                </a:solidFill>
                <a:cs typeface="Times New Roman" panose="02020603050405020304" pitchFamily="18" charset="0"/>
              </a:rPr>
              <a:t>15    </a:t>
            </a:r>
            <a:r>
              <a:rPr lang="en-US" altLang="en-US" sz="3200" dirty="0" smtClean="0">
                <a:solidFill>
                  <a:srgbClr val="0000FF"/>
                </a:solidFill>
                <a:cs typeface="Times New Roman" panose="02020603050405020304" pitchFamily="18" charset="0"/>
              </a:rPr>
              <a:t>(PM </a:t>
            </a:r>
            <a:r>
              <a:rPr lang="en-US" altLang="en-US" sz="3200" dirty="0">
                <a:solidFill>
                  <a:srgbClr val="0000FF"/>
                </a:solidFill>
                <a:cs typeface="Times New Roman" panose="02020603050405020304" pitchFamily="18" charset="0"/>
              </a:rPr>
              <a:t>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March Plenary</a:t>
            </a:r>
            <a:r>
              <a:rPr lang="en-US" altLang="en-US" sz="1600" dirty="0">
                <a:solidFill>
                  <a:srgbClr val="0000FF"/>
                </a:solidFill>
              </a:rPr>
              <a:t> </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680298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16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March Plenary</a:t>
            </a:r>
            <a:r>
              <a:rPr lang="en-US" altLang="en-US" sz="1600" dirty="0">
                <a:solidFill>
                  <a:srgbClr val="0000FF"/>
                </a:solidFill>
              </a:rPr>
              <a:t> </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776977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March Plenary</a:t>
            </a:r>
            <a:r>
              <a:rPr lang="en-US" altLang="en-US" sz="1600" dirty="0">
                <a:solidFill>
                  <a:srgbClr val="0000FF"/>
                </a:solidFill>
              </a:rPr>
              <a:t> </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8160307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March Plenary</a:t>
            </a:r>
            <a:r>
              <a:rPr lang="en-US" altLang="en-US" sz="1600" dirty="0">
                <a:solidFill>
                  <a:srgbClr val="0000FF"/>
                </a:solidFill>
              </a:rPr>
              <a:t> </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9853683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18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March Plenary</a:t>
            </a:r>
            <a:r>
              <a:rPr lang="en-US" altLang="en-US" sz="1600" dirty="0">
                <a:solidFill>
                  <a:srgbClr val="0000FF"/>
                </a:solidFill>
              </a:rPr>
              <a:t> </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3016582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18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smtClean="0">
                <a:solidFill>
                  <a:srgbClr val="0000FF"/>
                </a:solidFill>
              </a:rPr>
              <a:t>March Plenary</a:t>
            </a:r>
            <a:r>
              <a:rPr lang="en-US" altLang="en-US" sz="1600" dirty="0" smtClean="0">
                <a:solidFill>
                  <a:srgbClr val="0000FF"/>
                </a:solidFill>
              </a:rPr>
              <a:t> </a:t>
            </a:r>
          </a:p>
          <a:p>
            <a:pPr algn="just"/>
            <a:r>
              <a:rPr lang="en-US" altLang="zh-CN" sz="1600" dirty="0">
                <a:solidFill>
                  <a:srgbClr val="0000FF"/>
                </a:solidFill>
              </a:rPr>
              <a:t>Motion: July Ad-hoc meeting</a:t>
            </a:r>
            <a:endParaRPr lang="en-US" altLang="en-US" sz="1600" dirty="0">
              <a:solidFill>
                <a:srgbClr val="0000FF"/>
              </a:solidFill>
            </a:endParaRPr>
          </a:p>
          <a:p>
            <a:pPr algn="just"/>
            <a:r>
              <a:rPr lang="en-US" altLang="zh-CN" sz="1600" dirty="0" smtClean="0"/>
              <a:t>Motion (</a:t>
            </a:r>
            <a:r>
              <a:rPr lang="en-US" altLang="zh-CN" sz="1600" dirty="0" smtClean="0">
                <a:solidFill>
                  <a:srgbClr val="0000FF"/>
                </a:solidFill>
              </a:rPr>
              <a:t>XXX-XXX</a:t>
            </a:r>
            <a:r>
              <a:rPr lang="en-US" altLang="zh-CN" sz="1600" dirty="0" smtClean="0"/>
              <a:t>)</a:t>
            </a:r>
            <a:endParaRPr lang="en-US" altLang="en-US" sz="1600" dirty="0" smtClean="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lvl="1" algn="just">
              <a:buFont typeface="Arial" panose="020B0604020202020204" pitchFamily="34" charset="0"/>
              <a:buChar char="•"/>
            </a:pPr>
            <a:r>
              <a:rPr lang="en-US" altLang="zh-CN" sz="1600" dirty="0" smtClean="0"/>
              <a:t>March Plenary: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mentor.ieee.org/802.11/dcn/23/11-23-0485-00-00bf-ieee-802-11bf-march-2023-plenary-meeting-minutes.docx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March - May: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mentor.ieee.org/802.11/dcn/23/11-23-0536-15-00bf-teleconference-minutes-march-may-2023.docx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Wilhelmsson 	Second</a:t>
            </a:r>
            <a:r>
              <a:rPr lang="en-US" altLang="zh-CN" sz="2000" dirty="0" smtClean="0"/>
              <a:t>:</a:t>
            </a:r>
          </a:p>
          <a:p>
            <a:pPr algn="just"/>
            <a:endParaRPr lang="en-US" altLang="zh-CN" sz="2000" dirty="0" smtClean="0"/>
          </a:p>
          <a:p>
            <a:pPr algn="just"/>
            <a:r>
              <a:rPr lang="en-US" altLang="zh-CN" sz="2000" dirty="0" smtClean="0"/>
              <a:t>Result: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during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764346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42852271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8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July 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11    (Tuesday PM 2),</a:t>
            </a:r>
            <a:r>
              <a:rPr lang="en-US" altLang="zh-CN" sz="1200" dirty="0">
                <a:solidFill>
                  <a:srgbClr val="0070C0"/>
                </a:solidFill>
                <a:cs typeface="Times New Roman" panose="02020603050405020304" pitchFamily="18" charset="0"/>
              </a:rPr>
              <a:t>		</a:t>
            </a:r>
            <a:r>
              <a:rPr lang="en-US" altLang="zh-CN" dirty="0">
                <a:solidFill>
                  <a:srgbClr val="0070C0"/>
                </a:solidFill>
                <a:cs typeface="Times New Roman" panose="02020603050405020304" pitchFamily="18" charset="0"/>
              </a:rPr>
              <a:t>16:00-18:00 Berlin </a:t>
            </a:r>
            <a:r>
              <a:rPr lang="en-US" altLang="zh-CN" sz="1200" dirty="0">
                <a:solidFill>
                  <a:srgbClr val="0070C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ea typeface="宋体" panose="02010600030101010101" pitchFamily="2" charset="-122"/>
              </a:rPr>
              <a:t> </a:t>
            </a:r>
            <a:r>
              <a:rPr lang="en-US" altLang="zh-CN" dirty="0">
                <a:solidFill>
                  <a:srgbClr val="0070C0"/>
                </a:solidFill>
                <a:ea typeface="宋体" panose="02010600030101010101" pitchFamily="2" charset="-122"/>
              </a:rPr>
              <a:t>12    (Wednesday PM 2),</a:t>
            </a:r>
            <a:r>
              <a:rPr lang="en-US" altLang="zh-CN" sz="1200" dirty="0">
                <a:solidFill>
                  <a:srgbClr val="0070C0"/>
                </a:solidFill>
                <a:ea typeface="宋体" panose="02010600030101010101" pitchFamily="2" charset="-122"/>
              </a:rPr>
              <a:t>		16:00-18:00 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3, and May 8,</a:t>
            </a:r>
            <a:r>
              <a:rPr lang="zh-CN" altLang="en-US" sz="900" dirty="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624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031379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May 15    (Monday PM 2), 	 	16:00-18:00 Orlando time</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16    (Tuesday AM 1),		08:00-10:00 Orlando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17    (Wednesday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17    (Wednesday AM 2),		10:30-12:30 Orlando time </a:t>
            </a:r>
          </a:p>
          <a:p>
            <a:pPr marL="400050" lvl="2" indent="0" algn="just">
              <a:spcBef>
                <a:spcPct val="0"/>
              </a:spcBef>
              <a:spcAft>
                <a:spcPts val="0"/>
              </a:spcAft>
              <a:buNone/>
              <a:defRPr/>
            </a:pPr>
            <a:endParaRPr lang="en-US" altLang="zh-CN"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18    (Thursday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May 18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Orlando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March 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39.4777</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514/1302,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2168961067"/>
              </p:ext>
            </p:extLst>
          </p:nvPr>
        </p:nvGraphicFramePr>
        <p:xfrm>
          <a:off x="6705600" y="2895600"/>
          <a:ext cx="502920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4224648769"/>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175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274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514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0.184331797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0.2104455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0.394777</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6078604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548508270"/>
              </p:ext>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a:solidFill>
                            <a:schemeClr val="tx1"/>
                          </a:solidFill>
                          <a:effectLst/>
                          <a:latin typeface="Calibri" panose="020F0502020204030204" pitchFamily="34" charset="0"/>
                          <a:ea typeface="宋体" panose="02010600030101010101" pitchFamily="2" charset="-122"/>
                        </a:rPr>
                        <a:t>7</a:t>
                      </a:r>
                      <a:endParaRPr lang="zh-CN" sz="105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(E)</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rgbClr val="FF0000"/>
                          </a:solidFill>
                          <a:effectLst/>
                          <a:latin typeface="Calibri" panose="020F0502020204030204" pitchFamily="34" charset="0"/>
                          <a:ea typeface="宋体" panose="02010600030101010101" pitchFamily="2" charset="-122"/>
                        </a:rPr>
                        <a:t>20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(T)</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14</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39</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Naren</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100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25</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Pei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17</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Xiandong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Zhanjing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rgbClr val="FF0000"/>
                          </a:solidFill>
                          <a:effectLst/>
                          <a:latin typeface="Calibri" panose="020F0502020204030204" pitchFamily="34" charset="0"/>
                          <a:ea typeface="宋体" panose="02010600030101010101" pitchFamily="2" charset="-122"/>
                        </a:rPr>
                        <a:t>Zhuqing</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15</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967</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335</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0.184331797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0.2104455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0.3947773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8618343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338783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613989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3737680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453696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smtClean="0"/>
              <a:t> Dong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30409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a:t>
            </a:r>
            <a:r>
              <a:rPr lang="en-US" altLang="zh-CN" sz="1600" dirty="0" smtClean="0">
                <a:solidFill>
                  <a:srgbClr val="FF0000"/>
                </a:solidFill>
              </a:rPr>
              <a:t>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Zinan Lin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23/0538</a:t>
            </a:r>
            <a:r>
              <a:rPr lang="en-US" altLang="zh-CN" dirty="0" smtClean="0">
                <a:solidFill>
                  <a:srgbClr val="FF0000"/>
                </a:solidFill>
              </a:rPr>
              <a:t>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86747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229245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9679011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353630051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05700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12985474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0848852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520426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821891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0738249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8497834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588638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https://web.cvent.com/event/c8c74da9-42ef-4650-bbf6-d33d40c6bedc/summary</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004871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2361114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a:t>
            </a:r>
            <a:r>
              <a:rPr lang="en-US" altLang="zh-CN" sz="1600" dirty="0" smtClean="0">
                <a:solidFill>
                  <a:srgbClr val="FF0000"/>
                </a:solidFill>
              </a:rPr>
              <a:t>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11-23/0529</a:t>
            </a:r>
            <a:r>
              <a:rPr lang="en-US" altLang="zh-CN" dirty="0" smtClean="0">
                <a:solidFill>
                  <a:srgbClr val="FF0000"/>
                </a:solidFill>
              </a:rPr>
              <a:t>r1</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3536021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8433009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84309240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1528475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1</a:t>
            </a:r>
            <a:r>
              <a:rPr lang="en-US" altLang="zh-CN" sz="4000" dirty="0" smtClean="0">
                <a:solidFill>
                  <a:srgbClr val="00B05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5504036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12985911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283295543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2 or 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a:t>
            </a:r>
            <a:r>
              <a:rPr lang="zh-CN" altLang="en-US" sz="1800" b="1" kern="0" dirty="0">
                <a:solidFill>
                  <a:srgbClr val="0000FF"/>
                </a:solidFill>
              </a:rPr>
              <a:t> </a:t>
            </a:r>
            <a:r>
              <a:rPr lang="en-US" altLang="zh-CN" sz="1800" b="1" kern="0" dirty="0" smtClean="0">
                <a:solidFill>
                  <a:srgbClr val="0000FF"/>
                </a:solidFill>
              </a:rPr>
              <a:t>(8)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-- 8</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-- 11</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April 13</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23187538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 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t>
            </a:r>
            <a:r>
              <a:rPr lang="en-US" altLang="zh-CN" sz="1400" dirty="0" smtClean="0">
                <a:solidFill>
                  <a:srgbClr val="FF0000"/>
                </a:solidFill>
              </a:rPr>
              <a:t>May 18 (</a:t>
            </a:r>
            <a:r>
              <a:rPr lang="en-US" altLang="zh-CN" sz="1400" dirty="0">
                <a:solidFill>
                  <a:srgbClr val="FF0000"/>
                </a:solidFill>
              </a:rPr>
              <a:t>Thursday AM </a:t>
            </a:r>
            <a:r>
              <a:rPr lang="en-US" altLang="zh-CN" sz="1400" dirty="0" smtClean="0">
                <a:solidFill>
                  <a:srgbClr val="FF0000"/>
                </a:solidFill>
              </a:rPr>
              <a:t>2)</a:t>
            </a:r>
            <a:r>
              <a:rPr lang="en-US" altLang="zh-CN" sz="1400" dirty="0" smtClean="0"/>
              <a:t>?</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385004626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293477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137042</TotalTime>
  <Words>4957</Words>
  <Application>Microsoft Office PowerPoint</Application>
  <PresentationFormat>宽屏</PresentationFormat>
  <Paragraphs>1434</Paragraphs>
  <Slides>63</Slides>
  <Notes>62</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63</vt:i4>
      </vt:variant>
    </vt:vector>
  </HeadingPairs>
  <TitlesOfParts>
    <vt:vector size="74"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May Interim 2023</vt:lpstr>
      <vt:lpstr>IEEE 802.11 Task Group bf WLAN Sensing </vt:lpstr>
      <vt:lpstr>PowerPoint 演示文稿</vt:lpstr>
      <vt:lpstr>PowerPoint 演示文稿</vt:lpstr>
      <vt:lpstr>Registration for the May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5715</cp:revision>
  <cp:lastPrinted>2014-11-04T15:04:57Z</cp:lastPrinted>
  <dcterms:created xsi:type="dcterms:W3CDTF">2007-04-17T18:10:23Z</dcterms:created>
  <dcterms:modified xsi:type="dcterms:W3CDTF">2023-05-15T13:26:07Z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(3)Xr7nPJlPAqHk7gC9dhVzPrAGWOAjiPQA+Umg712IU8tA6yJbMpkB7Qc8wCwmgn9eiPGaNem4
DD1BIFyxMKRV3L9pRtD0HBjHYypdxCvyK4/zyrygxhy0SB5+vP3nO7mYYWP7GVUif18n0Q5k
FLDBNyM98SY1oB1idmHpFdxrg7OgGcSIg0avecUX0SqpmkNE0F/pkrhzOMWqJnHoyplGRtk0
vEjRIMlNBdYQCgDLGb</vt:lpwstr>
  </property>
  <property fmtid="{D5CDD505-2E9C-101B-9397-08002B2CF9AE}" pid="27" name="_2015_ms_pID_7253431">
    <vt:lpwstr>DOlb+MOduVThvUrNLiuj+O5Wf0EIOqynbUlA48aGfkzeT6IZKA40mD
W0zC15Irw7oIYAbR58bBU78YqyV5CU+pwo3IkgTaf+5mJtTRg0m37LDkHRbs2SURHdd3+f6t
953LYK6gWyj5/SJs49g/kRvU8sKAftCATFW0wZxZab0PE0OCtH6Zs91DuSKqUZkxItn/a2NO
RatG0/UHWVHrF3DNJ4XQ0OoedNSjwJe19Ox8</vt:lpwstr>
  </property>
  <property fmtid="{D5CDD505-2E9C-101B-9397-08002B2CF9AE}" pid="28" name="_2015_ms_pID_7253432">
    <vt:lpwstr>uCPjcO56GHVbyjVgwj9f5m4=</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