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comments/comment1.xml" ContentType="application/vnd.openxmlformats-officedocument.presentationml.comments+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3"/>
  </p:notesMasterIdLst>
  <p:handoutMasterIdLst>
    <p:handoutMasterId r:id="rId64"/>
  </p:handoutMasterIdLst>
  <p:sldIdLst>
    <p:sldId id="269" r:id="rId2"/>
    <p:sldId id="813" r:id="rId3"/>
    <p:sldId id="424" r:id="rId4"/>
    <p:sldId id="423" r:id="rId5"/>
    <p:sldId id="1011" r:id="rId6"/>
    <p:sldId id="757" r:id="rId7"/>
    <p:sldId id="754" r:id="rId8"/>
    <p:sldId id="755" r:id="rId9"/>
    <p:sldId id="458" r:id="rId10"/>
    <p:sldId id="489" r:id="rId11"/>
    <p:sldId id="814" r:id="rId12"/>
    <p:sldId id="815" r:id="rId13"/>
    <p:sldId id="749" r:id="rId14"/>
    <p:sldId id="767" r:id="rId15"/>
    <p:sldId id="768" r:id="rId16"/>
    <p:sldId id="746" r:id="rId17"/>
    <p:sldId id="874" r:id="rId18"/>
    <p:sldId id="1012" r:id="rId19"/>
    <p:sldId id="1077" r:id="rId20"/>
    <p:sldId id="1078" r:id="rId21"/>
    <p:sldId id="1079" r:id="rId22"/>
    <p:sldId id="1080" r:id="rId23"/>
    <p:sldId id="1066" r:id="rId24"/>
    <p:sldId id="933" r:id="rId25"/>
    <p:sldId id="877" r:id="rId26"/>
    <p:sldId id="1081" r:id="rId27"/>
    <p:sldId id="897" r:id="rId28"/>
    <p:sldId id="1082" r:id="rId29"/>
    <p:sldId id="1083" r:id="rId30"/>
    <p:sldId id="905" r:id="rId31"/>
    <p:sldId id="1084" r:id="rId32"/>
    <p:sldId id="1085" r:id="rId33"/>
    <p:sldId id="1110" r:id="rId34"/>
    <p:sldId id="1090" r:id="rId35"/>
    <p:sldId id="1091" r:id="rId36"/>
    <p:sldId id="1092" r:id="rId37"/>
    <p:sldId id="1093" r:id="rId38"/>
    <p:sldId id="1094" r:id="rId39"/>
    <p:sldId id="1095" r:id="rId40"/>
    <p:sldId id="1096" r:id="rId41"/>
    <p:sldId id="1097" r:id="rId42"/>
    <p:sldId id="1098" r:id="rId43"/>
    <p:sldId id="1099" r:id="rId44"/>
    <p:sldId id="1100" r:id="rId45"/>
    <p:sldId id="1101" r:id="rId46"/>
    <p:sldId id="1102" r:id="rId47"/>
    <p:sldId id="1103" r:id="rId48"/>
    <p:sldId id="1104" r:id="rId49"/>
    <p:sldId id="1105" r:id="rId50"/>
    <p:sldId id="1106" r:id="rId51"/>
    <p:sldId id="1107" r:id="rId52"/>
    <p:sldId id="1108" r:id="rId53"/>
    <p:sldId id="1109" r:id="rId54"/>
    <p:sldId id="1111" r:id="rId55"/>
    <p:sldId id="1112" r:id="rId56"/>
    <p:sldId id="842" r:id="rId57"/>
    <p:sldId id="1024" r:id="rId58"/>
    <p:sldId id="1086" r:id="rId59"/>
    <p:sldId id="1087" r:id="rId60"/>
    <p:sldId id="1088" r:id="rId61"/>
    <p:sldId id="1089" r:id="rId6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383" autoAdjust="0"/>
    <p:restoredTop sz="88564" autoAdjust="0"/>
  </p:normalViewPr>
  <p:slideViewPr>
    <p:cSldViewPr>
      <p:cViewPr varScale="1">
        <p:scale>
          <a:sx n="99" d="100"/>
          <a:sy n="99" d="100"/>
        </p:scale>
        <p:origin x="696" y="8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notesMaster" Target="notesMasters/notesMaster1.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handoutMaster" Target="handoutMasters/handout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a:t>
            </a:r>
            <a:r>
              <a:rPr lang="en-US" dirty="0" smtClean="0"/>
              <a:t>D1.0 </a:t>
            </a:r>
            <a:r>
              <a:rPr lang="en-US" dirty="0"/>
              <a:t>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815</c:v>
                </c:pt>
                <c:pt idx="1">
                  <c:v>28</c:v>
                </c:pt>
                <c:pt idx="2">
                  <c:v>459</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245</c:v>
                </c:pt>
                <c:pt idx="1">
                  <c:v>8</c:v>
                </c:pt>
                <c:pt idx="2">
                  <c:v>261</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1414353792"/>
        <c:axId val="-1414356512"/>
      </c:barChart>
      <c:catAx>
        <c:axId val="-141435379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414356512"/>
        <c:crosses val="autoZero"/>
        <c:auto val="1"/>
        <c:lblAlgn val="ctr"/>
        <c:lblOffset val="100"/>
        <c:noMultiLvlLbl val="0"/>
      </c:catAx>
      <c:valAx>
        <c:axId val="-1414356512"/>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414353792"/>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2-02-24T10:02:46.291" idx="3">
    <p:pos x="3539" y="2176"/>
    <p:text>confirm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634058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93459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1554039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3871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173511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7074535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23457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9414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00FF00"/>
                </a:highlight>
              </a:rPr>
              <a:t>Approved by unanimous consent</a:t>
            </a:r>
            <a:endParaRPr lang="zh-CN" altLang="en-US" sz="1200" dirty="0" smtClean="0"/>
          </a:p>
          <a:p>
            <a:pPr>
              <a:defRPr/>
            </a:pPr>
            <a:endParaRPr lang="zh-CN" altLang="en-US" dirty="0"/>
          </a:p>
        </p:txBody>
      </p:sp>
    </p:spTree>
    <p:extLst>
      <p:ext uri="{BB962C8B-B14F-4D97-AF65-F5344CB8AC3E}">
        <p14:creationId xmlns:p14="http://schemas.microsoft.com/office/powerpoint/2010/main" val="19848048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03821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6145586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891784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31</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504697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703702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347491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2592130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40837523"/>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3887574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283375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94501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9026245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428506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891159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4722535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5584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4314157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62488565"/>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566543"/>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5293625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577325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8832487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85516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129682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24514144"/>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4959763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319602282"/>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88619031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8676136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7149683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219643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20393833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802.11-23/0580r1</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May 2023</a:t>
            </a:r>
            <a:endParaRPr lang="en-US" altLang="en-US" sz="1800" b="1" dirty="0" smtClean="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3/11-23-0485-00-00bf-ieee-802-11bf-march-2023-plenary-meeting-minutes.docx"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comments" Target="../comments/comment1.xml"/><Relationship Id="rId4" Type="http://schemas.openxmlformats.org/officeDocument/2006/relationships/hyperlink" Target="https://mentor.ieee.org/802.11/dcn/23/11-23-0536-14-00bf-teleconference-minutes-march-may-2023.docx" TargetMode="Externa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c8c74da9-42ef-4650-bbf6-d33d40c6bedc/summary" TargetMode="Externa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May Interim </a:t>
            </a:r>
            <a:r>
              <a:rPr lang="en-US" altLang="en-US" sz="3600" dirty="0" smtClean="0"/>
              <a:t>2023</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2023-05-12</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15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smtClean="0"/>
              <a:t>TGbf</a:t>
            </a:r>
            <a:r>
              <a:rPr lang="en-US" altLang="zh-CN" sz="1400" dirty="0" smtClean="0"/>
              <a:t> </a:t>
            </a:r>
            <a:r>
              <a:rPr lang="en-US" altLang="zh-CN" sz="1400" dirty="0"/>
              <a:t>Timeline</a:t>
            </a:r>
          </a:p>
          <a:p>
            <a:pPr algn="just"/>
            <a:r>
              <a:rPr lang="en-US" altLang="en-US" sz="1400" dirty="0"/>
              <a:t>Call for contribution</a:t>
            </a:r>
          </a:p>
          <a:p>
            <a:pPr algn="just"/>
            <a:r>
              <a:rPr lang="en-US" altLang="en-US" sz="1400" dirty="0"/>
              <a:t>Teleconference </a:t>
            </a:r>
            <a:r>
              <a:rPr lang="en-US" altLang="en-US" sz="1400" dirty="0" smtClean="0"/>
              <a:t>Times</a:t>
            </a:r>
          </a:p>
          <a:p>
            <a:pPr algn="just"/>
            <a:r>
              <a:rPr lang="en-US" altLang="en-US" sz="1400" dirty="0" smtClean="0"/>
              <a:t>Presentation </a:t>
            </a:r>
            <a:r>
              <a:rPr lang="en-US" altLang="en-US" sz="1400" dirty="0"/>
              <a:t>of submissions</a:t>
            </a:r>
          </a:p>
          <a:p>
            <a:pPr algn="just"/>
            <a:r>
              <a:rPr lang="en-US" altLang="en-US" sz="1400" dirty="0">
                <a:solidFill>
                  <a:srgbClr val="0000FF"/>
                </a:solidFill>
              </a:rPr>
              <a:t>Guidance for Mix mode </a:t>
            </a:r>
            <a:r>
              <a:rPr lang="en-US" altLang="zh-CN" sz="1400" dirty="0">
                <a:solidFill>
                  <a:srgbClr val="0000FF"/>
                </a:solidFill>
              </a:rPr>
              <a:t>March Plenary</a:t>
            </a:r>
            <a:r>
              <a:rPr lang="en-US" altLang="en-US" sz="1400" dirty="0">
                <a:solidFill>
                  <a:srgbClr val="0000FF"/>
                </a:solidFill>
              </a:rPr>
              <a:t> </a:t>
            </a:r>
          </a:p>
          <a:p>
            <a:pPr algn="just"/>
            <a:r>
              <a:rPr lang="en-US" altLang="zh-CN" sz="1400" dirty="0" smtClean="0"/>
              <a:t>Motion (</a:t>
            </a:r>
            <a:r>
              <a:rPr lang="en-US" altLang="zh-CN" sz="1400" dirty="0" smtClean="0">
                <a:solidFill>
                  <a:srgbClr val="0000FF"/>
                </a:solidFill>
              </a:rPr>
              <a:t>XXX-XXX</a:t>
            </a:r>
            <a:r>
              <a:rPr lang="en-US" altLang="zh-CN" sz="1400" dirty="0" smtClean="0"/>
              <a:t>)</a:t>
            </a:r>
            <a:endParaRPr lang="en-US" altLang="en-US" sz="1400" dirty="0"/>
          </a:p>
          <a:p>
            <a:pPr algn="just"/>
            <a:endParaRPr lang="en-US" altLang="en-US" sz="1400" dirty="0" smtClean="0"/>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Recess</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graphicFrame>
        <p:nvGraphicFramePr>
          <p:cNvPr id="10" name="表格 10"/>
          <p:cNvGraphicFramePr>
            <a:graphicFrameLocks noGrp="1"/>
          </p:cNvGraphicFramePr>
          <p:nvPr>
            <p:extLst>
              <p:ext uri="{D42A27DB-BD31-4B8C-83A1-F6EECF244321}">
                <p14:modId xmlns:p14="http://schemas.microsoft.com/office/powerpoint/2010/main" val="4116629150"/>
              </p:ext>
            </p:extLst>
          </p:nvPr>
        </p:nvGraphicFramePr>
        <p:xfrm>
          <a:off x="3429000" y="1600200"/>
          <a:ext cx="8305801" cy="4618936"/>
        </p:xfrm>
        <a:graphic>
          <a:graphicData uri="http://schemas.openxmlformats.org/drawingml/2006/table">
            <a:tbl>
              <a:tblPr firstRow="1" bandRow="1">
                <a:tableStyleId>{C4B1156A-380E-4F78-BDF5-A606A8083BF9}</a:tableStyleId>
              </a:tblPr>
              <a:tblGrid>
                <a:gridCol w="738738">
                  <a:extLst>
                    <a:ext uri="{9D8B030D-6E8A-4147-A177-3AD203B41FA5}">
                      <a16:colId xmlns="" xmlns:a16="http://schemas.microsoft.com/office/drawing/2014/main" val="20000"/>
                    </a:ext>
                  </a:extLst>
                </a:gridCol>
                <a:gridCol w="2009945">
                  <a:extLst>
                    <a:ext uri="{9D8B030D-6E8A-4147-A177-3AD203B41FA5}">
                      <a16:colId xmlns="" xmlns:a16="http://schemas.microsoft.com/office/drawing/2014/main" val="20001"/>
                    </a:ext>
                  </a:extLst>
                </a:gridCol>
                <a:gridCol w="4123023">
                  <a:extLst>
                    <a:ext uri="{9D8B030D-6E8A-4147-A177-3AD203B41FA5}">
                      <a16:colId xmlns="" xmlns:a16="http://schemas.microsoft.com/office/drawing/2014/main" val="20002"/>
                    </a:ext>
                  </a:extLst>
                </a:gridCol>
                <a:gridCol w="1434095">
                  <a:extLst>
                    <a:ext uri="{9D8B030D-6E8A-4147-A177-3AD203B41FA5}">
                      <a16:colId xmlns=""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smtClean="0"/>
                        <a:t>(</a:t>
                      </a:r>
                      <a:r>
                        <a:rPr lang="en-US" altLang="zh-CN" sz="1200" dirty="0" smtClean="0">
                          <a:solidFill>
                            <a:srgbClr val="FF0000"/>
                          </a:solidFill>
                        </a:rPr>
                        <a:t>CR</a:t>
                      </a:r>
                      <a:r>
                        <a:rPr lang="en-US" altLang="zh-CN" sz="1200" dirty="0" smtClean="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23/0529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Resolutions for MS Termination MLME</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5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23/0538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Sensing Terminologies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23/0612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Pei Zhou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Resolution for CID 1296</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endParaRPr lang="en-US" altLang="zh-CN" sz="1200" kern="1200" dirty="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23/0438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Rui Du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LB272 comments measurement setup comments resolution part 1</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Threshold-based Reporting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23/0719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Anirudha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in LB272 for OST CID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editorial comments on D1.0 - Part 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resolutions for technical comments on D1.0 -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SBP Comments in LB272 -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en-US" altLang="zh-CN" sz="1200" kern="1200" dirty="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LB272-DMG-CIDs-v4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23/0626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CR for SBP CID -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23/0656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LB 272 CR for Sensing Trigger frame part 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Dibakar Das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parameters related CIDs</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23/0762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Zhanjing</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Bao</a:t>
                      </a:r>
                      <a:r>
                        <a:rPr lang="en-US" altLang="zh-CN" sz="1200" kern="1200" dirty="0" smtClean="0">
                          <a:solidFill>
                            <a:schemeClr val="tx1"/>
                          </a:solidFill>
                          <a:latin typeface="+mn-lt"/>
                          <a:ea typeface="+mn-ea"/>
                          <a:cs typeface="+mn-cs"/>
                        </a:rPr>
                        <a:t> (TCL)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Comment Resolution for SBP procedure</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23/0814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Discussion and Proposed Modifications to Annex C</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23/0483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Josh Redmore (</a:t>
                      </a:r>
                      <a:r>
                        <a:rPr lang="en-US" altLang="zh-CN" sz="1200" kern="1200" dirty="0" err="1" smtClean="0">
                          <a:solidFill>
                            <a:schemeClr val="tx1"/>
                          </a:solidFill>
                          <a:latin typeface="+mn-lt"/>
                          <a:ea typeface="+mn-ea"/>
                          <a:cs typeface="+mn-cs"/>
                        </a:rPr>
                        <a:t>CableLabs</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LB272 CID resolution for 1971 - 1972 - 1983 - 2230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23/0749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resolutions-for-SBP-comments-in-LB272-part-2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cxnSp>
        <p:nvCxnSpPr>
          <p:cNvPr id="3" name="直接箭头连接符 2"/>
          <p:cNvCxnSpPr/>
          <p:nvPr/>
        </p:nvCxnSpPr>
        <p:spPr bwMode="auto">
          <a:xfrm>
            <a:off x="2384180" y="2286000"/>
            <a:ext cx="1044820" cy="0"/>
          </a:xfrm>
          <a:prstGeom prst="straightConnector1">
            <a:avLst/>
          </a:prstGeom>
          <a:solidFill>
            <a:schemeClr val="accent1"/>
          </a:solidFill>
          <a:ln w="41275" cap="flat" cmpd="sng" algn="ctr">
            <a:solidFill>
              <a:srgbClr val="FF0000"/>
            </a:solidFill>
            <a:prstDash val="solid"/>
            <a:round/>
            <a:headEnd type="none" w="sm" len="sm"/>
            <a:tailEnd type="triangle"/>
          </a:ln>
          <a:effectLst/>
        </p:spPr>
      </p:cxnSp>
      <p:sp>
        <p:nvSpPr>
          <p:cNvPr id="5" name="文本框 4"/>
          <p:cNvSpPr txBox="1"/>
          <p:nvPr/>
        </p:nvSpPr>
        <p:spPr>
          <a:xfrm>
            <a:off x="2332225" y="2047678"/>
            <a:ext cx="1096775" cy="276999"/>
          </a:xfrm>
          <a:prstGeom prst="rect">
            <a:avLst/>
          </a:prstGeom>
          <a:noFill/>
        </p:spPr>
        <p:txBody>
          <a:bodyPr wrap="none" rtlCol="0">
            <a:spAutoFit/>
          </a:bodyPr>
          <a:lstStyle/>
          <a:p>
            <a:r>
              <a:rPr lang="en-US" altLang="zh-CN" dirty="0" smtClean="0"/>
              <a:t>Before Motion</a:t>
            </a:r>
            <a:endParaRPr lang="zh-CN" altLang="en-US" dirty="0"/>
          </a:p>
        </p:txBody>
      </p:sp>
    </p:spTree>
    <p:extLst>
      <p:ext uri="{BB962C8B-B14F-4D97-AF65-F5344CB8AC3E}">
        <p14:creationId xmlns:p14="http://schemas.microsoft.com/office/powerpoint/2010/main" val="37028011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a:t>
            </a:r>
            <a:r>
              <a:rPr lang="en-US" altLang="en-US" sz="3200" dirty="0">
                <a:solidFill>
                  <a:srgbClr val="0000FF"/>
                </a:solidFill>
                <a:cs typeface="Times New Roman" panose="02020603050405020304" pitchFamily="18" charset="0"/>
              </a:rPr>
              <a:t>15    </a:t>
            </a:r>
            <a:r>
              <a:rPr lang="en-US" altLang="en-US" sz="3200" dirty="0" smtClean="0">
                <a:solidFill>
                  <a:srgbClr val="0000FF"/>
                </a:solidFill>
                <a:cs typeface="Times New Roman" panose="02020603050405020304" pitchFamily="18" charset="0"/>
              </a:rPr>
              <a:t>(PM </a:t>
            </a:r>
            <a:r>
              <a:rPr lang="en-US" altLang="en-US" sz="3200" dirty="0">
                <a:solidFill>
                  <a:srgbClr val="0000FF"/>
                </a:solidFill>
                <a:cs typeface="Times New Roman" panose="02020603050405020304" pitchFamily="18" charset="0"/>
              </a:rPr>
              <a:t>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March Plenary</a:t>
            </a:r>
            <a:r>
              <a:rPr lang="en-US" altLang="en-US" sz="1600" dirty="0">
                <a:solidFill>
                  <a:srgbClr val="0000FF"/>
                </a:solidFill>
              </a:rPr>
              <a:t> </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68029810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16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March Plenary</a:t>
            </a:r>
            <a:r>
              <a:rPr lang="en-US" altLang="en-US" sz="1600" dirty="0">
                <a:solidFill>
                  <a:srgbClr val="0000FF"/>
                </a:solidFill>
              </a:rPr>
              <a:t> </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7769771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17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March Plenary</a:t>
            </a:r>
            <a:r>
              <a:rPr lang="en-US" altLang="en-US" sz="1600" dirty="0">
                <a:solidFill>
                  <a:srgbClr val="0000FF"/>
                </a:solidFill>
              </a:rPr>
              <a:t> </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8160307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17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March Plenary</a:t>
            </a:r>
            <a:r>
              <a:rPr lang="en-US" altLang="en-US" sz="1600" dirty="0">
                <a:solidFill>
                  <a:srgbClr val="0000FF"/>
                </a:solidFill>
              </a:rPr>
              <a:t> </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9853683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a:t>
            </a:r>
            <a:r>
              <a:rPr lang="en-US" altLang="en-US" sz="3200" dirty="0" smtClean="0">
                <a:solidFill>
                  <a:schemeClr val="tx2"/>
                </a:solidFill>
              </a:rPr>
              <a:t>on </a:t>
            </a:r>
            <a:r>
              <a:rPr lang="en-US" altLang="en-US" sz="3200" dirty="0" smtClean="0">
                <a:solidFill>
                  <a:srgbClr val="0000FF"/>
                </a:solidFill>
                <a:cs typeface="Times New Roman" panose="02020603050405020304" pitchFamily="18" charset="0"/>
              </a:rPr>
              <a:t>May 18    (AM 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a:solidFill>
                  <a:srgbClr val="0000FF"/>
                </a:solidFill>
              </a:rPr>
              <a:t>March Plenary</a:t>
            </a:r>
            <a:r>
              <a:rPr lang="en-US" altLang="en-US" sz="1600" dirty="0">
                <a:solidFill>
                  <a:srgbClr val="0000FF"/>
                </a:solidFill>
              </a:rPr>
              <a:t> </a:t>
            </a: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Recess</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3016582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May 18    (AM 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smtClean="0"/>
              <a:t>Teleconference 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a:t>
            </a:r>
            <a:r>
              <a:rPr lang="en-US" altLang="zh-CN" sz="1600" dirty="0" smtClean="0">
                <a:solidFill>
                  <a:srgbClr val="0000FF"/>
                </a:solidFill>
              </a:rPr>
              <a:t>March Plenary</a:t>
            </a:r>
            <a:r>
              <a:rPr lang="en-US" altLang="en-US" sz="1600" dirty="0" smtClean="0">
                <a:solidFill>
                  <a:srgbClr val="0000FF"/>
                </a:solidFill>
              </a:rPr>
              <a:t> </a:t>
            </a:r>
          </a:p>
          <a:p>
            <a:pPr algn="just"/>
            <a:r>
              <a:rPr lang="en-US" altLang="zh-CN" sz="1600" dirty="0">
                <a:solidFill>
                  <a:srgbClr val="0000FF"/>
                </a:solidFill>
              </a:rPr>
              <a:t>Motion: July Ad-hoc meeting</a:t>
            </a:r>
            <a:endParaRPr lang="en-US" altLang="en-US" sz="1600" dirty="0">
              <a:solidFill>
                <a:srgbClr val="0000FF"/>
              </a:solidFill>
            </a:endParaRPr>
          </a:p>
          <a:p>
            <a:pPr algn="just"/>
            <a:r>
              <a:rPr lang="en-US" altLang="zh-CN" sz="1600" dirty="0" smtClean="0"/>
              <a:t>Motion (</a:t>
            </a:r>
            <a:r>
              <a:rPr lang="en-US" altLang="zh-CN" sz="1600" dirty="0" smtClean="0">
                <a:solidFill>
                  <a:srgbClr val="0000FF"/>
                </a:solidFill>
              </a:rPr>
              <a:t>XXX-XXX</a:t>
            </a:r>
            <a:r>
              <a:rPr lang="en-US" altLang="zh-CN" sz="1600" dirty="0" smtClean="0"/>
              <a:t>)</a:t>
            </a:r>
            <a:endParaRPr lang="en-US" altLang="en-US" sz="1600" dirty="0" smtClean="0"/>
          </a:p>
          <a:p>
            <a:pPr algn="just"/>
            <a:endParaRPr lang="en-US" altLang="en-US" sz="1600" dirty="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endParaRPr lang="en-US" altLang="en-US" sz="1600" b="1" dirty="0"/>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sp>
        <p:nvSpPr>
          <p:cNvPr id="6" name="Rectangle 2"/>
          <p:cNvSpPr txBox="1">
            <a:spLocks noChangeArrowheads="1"/>
          </p:cNvSpPr>
          <p:nvPr/>
        </p:nvSpPr>
        <p:spPr bwMode="auto">
          <a:xfrm>
            <a:off x="3429000" y="1371600"/>
            <a:ext cx="914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rgbClr val="0000FF"/>
                </a:solidFill>
              </a:rPr>
              <a:t>Table 1</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203526196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Table 3 (</a:t>
            </a:r>
            <a:r>
              <a:rPr lang="en-US" altLang="zh-CN" sz="3200" dirty="0" smtClean="0"/>
              <a:t>Stop discussion</a:t>
            </a:r>
            <a:r>
              <a:rPr lang="en-US" altLang="en-US" sz="3200" dirty="0" smtClean="0">
                <a:solidFill>
                  <a:schemeClr val="tx2"/>
                </a:solidFill>
              </a:rPr>
              <a:t>) </a:t>
            </a:r>
            <a:endParaRPr lang="en-US" altLang="en-US" sz="3200" dirty="0">
              <a:solidFill>
                <a:srgbClr val="0000FF"/>
              </a:solidFill>
              <a:cs typeface="Times New Roman" panose="02020603050405020304" pitchFamily="18" charset="0"/>
            </a:endParaRP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9646396"/>
              </p:ext>
            </p:extLst>
          </p:nvPr>
        </p:nvGraphicFramePr>
        <p:xfrm>
          <a:off x="3429000" y="4572000"/>
          <a:ext cx="8305801" cy="155738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
        <p:nvSpPr>
          <p:cNvPr id="7" name="Rectangle 2"/>
          <p:cNvSpPr txBox="1">
            <a:spLocks noChangeArrowheads="1"/>
          </p:cNvSpPr>
          <p:nvPr/>
        </p:nvSpPr>
        <p:spPr bwMode="auto">
          <a:xfrm>
            <a:off x="3419475" y="4343400"/>
            <a:ext cx="914400" cy="200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ct val="0"/>
              </a:spcBef>
              <a:buFontTx/>
              <a:buNone/>
            </a:pPr>
            <a:r>
              <a:rPr lang="en-US" altLang="en-US" sz="1400" dirty="0" smtClean="0">
                <a:solidFill>
                  <a:schemeClr val="tx2"/>
                </a:solidFill>
              </a:rPr>
              <a:t>Table 3</a:t>
            </a:r>
            <a:endParaRPr lang="en-US" altLang="en-US" sz="1400" dirty="0">
              <a:solidFill>
                <a:srgbClr val="0000FF"/>
              </a:solidFill>
              <a:cs typeface="Times New Roman" panose="02020603050405020304" pitchFamily="18" charset="0"/>
            </a:endParaRPr>
          </a:p>
        </p:txBody>
      </p:sp>
    </p:spTree>
    <p:extLst>
      <p:ext uri="{BB962C8B-B14F-4D97-AF65-F5344CB8AC3E}">
        <p14:creationId xmlns:p14="http://schemas.microsoft.com/office/powerpoint/2010/main" val="379507239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2022 </a:t>
            </a:r>
            <a:r>
              <a:rPr lang="en-US" altLang="zh-CN" sz="2000" dirty="0"/>
              <a:t>meeting to today:</a:t>
            </a:r>
          </a:p>
          <a:p>
            <a:pPr lvl="1" algn="just">
              <a:buFont typeface="Arial" panose="020B0604020202020204" pitchFamily="34" charset="0"/>
              <a:buChar char="•"/>
            </a:pPr>
            <a:r>
              <a:rPr lang="en-US" altLang="zh-CN" sz="1600" dirty="0" smtClean="0"/>
              <a:t>March Plenary: </a:t>
            </a:r>
          </a:p>
          <a:p>
            <a:pPr marL="457200" lvl="1" indent="0" algn="just">
              <a:buNone/>
            </a:pPr>
            <a:r>
              <a:rPr lang="en-US" altLang="zh-CN" sz="1600" dirty="0"/>
              <a:t>	</a:t>
            </a:r>
            <a:r>
              <a:rPr lang="en-US" altLang="zh-CN" sz="1600" dirty="0">
                <a:hlinkClick r:id="rId3"/>
              </a:rPr>
              <a:t>https://</a:t>
            </a:r>
            <a:r>
              <a:rPr lang="en-US" altLang="zh-CN" sz="1600" dirty="0" smtClean="0">
                <a:hlinkClick r:id="rId3"/>
              </a:rPr>
              <a:t>mentor.ieee.org/802.11/dcn/23/11-23-0485-00-00bf-ieee-802-11bf-march-2023-plenary-meeting-minutes.docx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March - May: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mentor.ieee.org/802.11/dcn/23/11-23-0536-14-00bf-teleconference-minutes-march-may-2023.docx</a:t>
            </a: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marL="457200" lvl="1" indent="0" algn="just">
              <a:buNone/>
            </a:pPr>
            <a:endParaRPr lang="en-US" altLang="zh-CN" sz="1600" dirty="0" smtClean="0"/>
          </a:p>
          <a:p>
            <a:pPr algn="just"/>
            <a:r>
              <a:rPr lang="en-US" altLang="zh-CN" sz="2000" dirty="0" smtClean="0"/>
              <a:t>Move</a:t>
            </a:r>
            <a:r>
              <a:rPr lang="en-US" altLang="zh-CN" sz="2000" dirty="0"/>
              <a:t>: Leif Wilhelmsson 	Second</a:t>
            </a:r>
            <a:r>
              <a:rPr lang="en-US" altLang="zh-CN" sz="2000" dirty="0" smtClean="0"/>
              <a:t>:</a:t>
            </a:r>
          </a:p>
          <a:p>
            <a:pPr algn="just"/>
            <a:endParaRPr lang="en-US" altLang="zh-CN" sz="2000" dirty="0" smtClean="0"/>
          </a:p>
          <a:p>
            <a:pPr algn="just"/>
            <a:r>
              <a:rPr lang="en-US" altLang="zh-CN" sz="2000" dirty="0" smtClean="0"/>
              <a:t>Result: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638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212725" lvl="1" indent="-212725" algn="just" defTabSz="685800" eaLnBrk="1" fontAlgn="auto" hangingPunct="1">
              <a:spcBef>
                <a:spcPts val="200"/>
              </a:spcBef>
              <a:spcAft>
                <a:spcPts val="600"/>
              </a:spcAft>
              <a:buFont typeface="微软雅黑" panose="020B0503020204020204" pitchFamily="34" charset="-122"/>
              <a:buChar char="–"/>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p>
          <a:p>
            <a:pPr marL="0" lvl="1" indent="0" algn="just" defTabSz="685800" eaLnBrk="1" fontAlgn="auto" hangingPunct="1">
              <a:spcBef>
                <a:spcPts val="200"/>
              </a:spcBef>
              <a:spcAft>
                <a:spcPts val="600"/>
              </a:spcAft>
              <a:buNone/>
              <a:defRPr/>
            </a:pPr>
            <a:r>
              <a:rPr lang="en-US" altLang="zh-CN" sz="1400" i="1" kern="0" dirty="0">
                <a:solidFill>
                  <a:schemeClr val="bg1">
                    <a:lumMod val="50000"/>
                  </a:schemeClr>
                </a:solidFill>
              </a:rPr>
              <a:t>				</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a:t>
            </a:r>
          </a:p>
          <a:p>
            <a:pPr marL="0" lvl="1" indent="0" algn="just" defTabSz="685800" eaLnBrk="1" fontAlgn="auto" hangingPunct="1">
              <a:spcBef>
                <a:spcPts val="200"/>
              </a:spcBef>
              <a:spcAft>
                <a:spcPts val="600"/>
              </a:spcAft>
              <a:buNone/>
              <a:defRPr/>
            </a:pPr>
            <a:r>
              <a:rPr lang="en-US" altLang="zh-CN" sz="1400" i="1" kern="0" dirty="0">
                <a:solidFill>
                  <a:srgbClr val="FF0000"/>
                </a:solidFill>
              </a:rPr>
              <a:t>				</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212725" lvl="1" indent="-212725"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March 2023</a:t>
            </a:r>
            <a:r>
              <a:rPr lang="en-US" altLang="zh-CN" sz="1400" i="1" dirty="0">
                <a:solidFill>
                  <a:srgbClr val="FF000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FF0000"/>
                </a:solidFill>
                <a:ea typeface="宋体" panose="02010600030101010101" pitchFamily="2" charset="-122"/>
              </a:rPr>
              <a:t> July 2023</a:t>
            </a:r>
            <a:endParaRPr lang="en-US" altLang="zh-CN" sz="1400" i="1" kern="0" dirty="0">
              <a:solidFill>
                <a:srgbClr val="FF0000"/>
              </a:solidFill>
            </a:endParaRPr>
          </a:p>
          <a:p>
            <a:pPr marL="161925" lvl="1" indent="-233363" algn="just" defTabSz="685800" eaLnBrk="1" fontAlgn="auto" hangingPunct="1">
              <a:spcBef>
                <a:spcPts val="200"/>
              </a:spcBef>
              <a:spcAft>
                <a:spcPts val="600"/>
              </a:spcAft>
              <a:defRPr/>
            </a:pPr>
            <a:r>
              <a:rPr lang="en-US" altLang="zh-CN" sz="1400" kern="0" dirty="0"/>
              <a:t>Recirculation LB (D3.0)		</a:t>
            </a:r>
            <a:r>
              <a:rPr lang="en-US" altLang="zh-CN" sz="1400" i="1" kern="0" dirty="0"/>
              <a:t>May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Nov 2023</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Recirculation LB (D4.0)	 	</a:t>
            </a:r>
            <a:r>
              <a:rPr lang="en-US" altLang="zh-CN" sz="1400" i="1" kern="0" dirty="0"/>
              <a:t>July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2024</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Initial SA Ballot (D4.0)	 	Sep 2023</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2024</a:t>
            </a:r>
            <a:endParaRPr lang="en-US" altLang="zh-CN" sz="1400" kern="0" dirty="0"/>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kern="0" dirty="0"/>
              <a:t>July 2024 </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Jan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Sep 2024</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March 2025</a:t>
            </a:r>
            <a:endParaRPr lang="en-US" altLang="zh-CN" sz="1400" kern="0" dirty="0"/>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a:t>
            </a:r>
            <a:r>
              <a:rPr lang="en-US" altLang="zh-CN" kern="0" dirty="0" smtClean="0">
                <a:solidFill>
                  <a:srgbClr val="000000"/>
                </a:solidFill>
              </a:rPr>
              <a:t>resolution for D1.0)</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lgn="just">
              <a:buFont typeface="Times New Roman" pitchFamily="16" charset="0"/>
              <a:buChar char="•"/>
            </a:pPr>
            <a:r>
              <a:rPr lang="en-US" altLang="zh-CN" sz="1600" kern="0" dirty="0">
                <a:solidFill>
                  <a:schemeClr val="bg1">
                    <a:lumMod val="50000"/>
                  </a:schemeClr>
                </a:solidFill>
                <a:latin typeface="Times New Roman"/>
              </a:rPr>
              <a:t>January 20, 2023</a:t>
            </a:r>
          </a:p>
          <a:p>
            <a:pPr lvl="1" algn="just">
              <a:buFont typeface="Times New Roman" pitchFamily="16" charset="0"/>
              <a:buChar char="•"/>
            </a:pPr>
            <a:r>
              <a:rPr lang="en-US" altLang="zh-CN" sz="1200" kern="0" dirty="0">
                <a:solidFill>
                  <a:schemeClr val="bg1">
                    <a:lumMod val="50000"/>
                  </a:schemeClr>
                </a:solidFill>
                <a:latin typeface="Times New Roman"/>
              </a:rPr>
              <a:t>802.11 Working group Motion passes</a:t>
            </a:r>
            <a:r>
              <a:rPr lang="zh-CN" altLang="en-US" sz="1200" kern="0" dirty="0">
                <a:solidFill>
                  <a:schemeClr val="bg1">
                    <a:lumMod val="50000"/>
                  </a:schemeClr>
                </a:solidFill>
                <a:latin typeface="Times New Roman"/>
              </a:rPr>
              <a:t>：</a:t>
            </a:r>
            <a:r>
              <a:rPr lang="en-US" altLang="zh-CN" sz="1200" kern="0" dirty="0">
                <a:solidFill>
                  <a:schemeClr val="bg1">
                    <a:lumMod val="50000"/>
                  </a:schemeClr>
                </a:solidFill>
                <a:latin typeface="Times New Roman"/>
              </a:rPr>
              <a:t>802.11bf (WLAN Sensing) Draft 1.0 and Initial Letter Ballot</a:t>
            </a:r>
          </a:p>
          <a:p>
            <a:pPr algn="just">
              <a:buFont typeface="Times New Roman" pitchFamily="16" charset="0"/>
              <a:buChar char="•"/>
            </a:pPr>
            <a:endParaRPr lang="en-US" altLang="zh-CN" sz="1600" kern="0" dirty="0">
              <a:solidFill>
                <a:srgbClr val="000000"/>
              </a:solidFill>
              <a:latin typeface="Times New Roman"/>
            </a:endParaRPr>
          </a:p>
          <a:p>
            <a:pPr algn="just">
              <a:buFont typeface="Times New Roman" pitchFamily="16" charset="0"/>
              <a:buChar char="•"/>
            </a:pPr>
            <a:r>
              <a:rPr lang="en-US" altLang="zh-CN" sz="1600" kern="0" dirty="0">
                <a:solidFill>
                  <a:schemeClr val="bg2"/>
                </a:solidFill>
                <a:latin typeface="Times New Roman"/>
              </a:rPr>
              <a:t>Tuesday January 31, 2023 at 23:59 Eastern Time USA (11:59 PM)</a:t>
            </a:r>
          </a:p>
          <a:p>
            <a:pPr lvl="1" algn="just">
              <a:buFont typeface="Times New Roman" pitchFamily="16" charset="0"/>
              <a:buChar char="•"/>
            </a:pPr>
            <a:r>
              <a:rPr lang="en-US" altLang="zh-CN" sz="1200" dirty="0">
                <a:solidFill>
                  <a:schemeClr val="bg2"/>
                </a:solidFill>
              </a:rPr>
              <a:t>Initial LB start for D1.0</a:t>
            </a:r>
          </a:p>
          <a:p>
            <a:pPr lvl="1" algn="just">
              <a:buFont typeface="Times New Roman" pitchFamily="16" charset="0"/>
              <a:buChar char="•"/>
            </a:pPr>
            <a:endParaRPr lang="en-US" altLang="zh-CN" sz="1200" kern="0" dirty="0">
              <a:solidFill>
                <a:schemeClr val="bg2"/>
              </a:solidFill>
              <a:latin typeface="Times New Roman"/>
            </a:endParaRPr>
          </a:p>
          <a:p>
            <a:pPr algn="just">
              <a:buFont typeface="Times New Roman" pitchFamily="16" charset="0"/>
              <a:buChar char="•"/>
            </a:pPr>
            <a:r>
              <a:rPr lang="en-US" altLang="zh-CN" sz="1600" kern="0" dirty="0">
                <a:solidFill>
                  <a:schemeClr val="bg2"/>
                </a:solidFill>
                <a:latin typeface="Times New Roman"/>
              </a:rPr>
              <a:t>Thursday March 2, 2023 at 23:59 Eastern Time USA (11:59 PM)</a:t>
            </a:r>
          </a:p>
          <a:p>
            <a:pPr lvl="1" algn="just">
              <a:buFont typeface="Times New Roman" pitchFamily="16" charset="0"/>
              <a:buChar char="•"/>
            </a:pPr>
            <a:r>
              <a:rPr lang="en-US" altLang="zh-CN" sz="1200" dirty="0">
                <a:solidFill>
                  <a:schemeClr val="bg2"/>
                </a:solidFill>
              </a:rPr>
              <a:t>Initial LB end for D1.0</a:t>
            </a:r>
          </a:p>
          <a:p>
            <a:pPr lvl="1" algn="just">
              <a:buFont typeface="Times New Roman" pitchFamily="16" charset="0"/>
              <a:buChar char="•"/>
            </a:pPr>
            <a:r>
              <a:rPr lang="en-US" altLang="zh-CN" sz="1200" dirty="0">
                <a:solidFill>
                  <a:schemeClr val="bg2"/>
                </a:solidFill>
              </a:rPr>
              <a:t>Assign the comments</a:t>
            </a:r>
            <a:endParaRPr lang="en-US" altLang="zh-CN" sz="1200" kern="0" dirty="0">
              <a:solidFill>
                <a:schemeClr val="bg2"/>
              </a:solidFill>
              <a:latin typeface="Times New Roman"/>
            </a:endParaRPr>
          </a:p>
          <a:p>
            <a:pPr lvl="0" algn="just">
              <a:buFont typeface="Times New Roman" pitchFamily="16" charset="0"/>
              <a:buChar char="•"/>
            </a:pPr>
            <a:endParaRPr lang="en-US" altLang="zh-CN" sz="1600" kern="0" dirty="0" smtClean="0">
              <a:solidFill>
                <a:srgbClr val="000000"/>
              </a:solidFill>
              <a:latin typeface="Times New Roman"/>
            </a:endParaRPr>
          </a:p>
          <a:p>
            <a:pPr lvl="0" algn="just">
              <a:buFont typeface="Times New Roman" pitchFamily="16" charset="0"/>
              <a:buChar char="•"/>
            </a:pPr>
            <a:endParaRPr lang="en-US" altLang="zh-CN" sz="1600" kern="0" dirty="0">
              <a:solidFill>
                <a:srgbClr val="000000"/>
              </a:solidFill>
              <a:latin typeface="Times New Roman"/>
            </a:endParaRPr>
          </a:p>
          <a:p>
            <a:pPr lvl="0" algn="just">
              <a:buFont typeface="Times New Roman" pitchFamily="16" charset="0"/>
              <a:buChar char="•"/>
            </a:pPr>
            <a:r>
              <a:rPr lang="en-US" altLang="zh-CN" sz="1600" kern="0" dirty="0" smtClean="0">
                <a:solidFill>
                  <a:srgbClr val="000000"/>
                </a:solidFill>
                <a:latin typeface="Times New Roman"/>
              </a:rPr>
              <a:t>Consider Ad Hoc meeting before July Plenary (decide during May Interim)</a:t>
            </a:r>
          </a:p>
          <a:p>
            <a:pPr lvl="1" algn="just">
              <a:buFont typeface="Times New Roman" pitchFamily="16" charset="0"/>
              <a:buChar char="•"/>
            </a:pPr>
            <a:endParaRPr lang="en-US" altLang="zh-CN" sz="1600" b="1"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48681"/>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276434636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smtClean="0"/>
              <a:t>Technology </a:t>
            </a:r>
            <a:r>
              <a:rPr lang="en-US" altLang="zh-CN" sz="2400" dirty="0"/>
              <a:t>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comment resolution </a:t>
            </a:r>
            <a:endParaRPr lang="en-US" altLang="zh-CN" sz="2400" dirty="0">
              <a:solidFill>
                <a:srgbClr val="FF0000"/>
              </a:solidFill>
            </a:endParaRP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r>
              <a:rPr lang="en-US" altLang="zh-CN" sz="1600" b="1" dirty="0">
                <a:cs typeface="Times New Roman" panose="02020603050405020304" pitchFamily="18" charset="0"/>
              </a:rPr>
              <a:t>:</a:t>
            </a:r>
            <a:endParaRPr lang="en-US" altLang="zh-CN" sz="12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20	(Monday),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a:t>
            </a:r>
            <a:r>
              <a:rPr lang="en-US" altLang="zh-CN" sz="1100" strike="sngStrike" dirty="0" smtClean="0">
                <a:solidFill>
                  <a:schemeClr val="bg2"/>
                </a:solidFill>
                <a:cs typeface="Times New Roman" panose="02020603050405020304" pitchFamily="18" charset="0"/>
              </a:rPr>
              <a:t>ET</a:t>
            </a:r>
            <a:r>
              <a:rPr lang="en-US" altLang="zh-CN" sz="1100" dirty="0" smtClean="0">
                <a:solidFill>
                  <a:schemeClr val="bg2"/>
                </a:solidFill>
                <a:cs typeface="Times New Roman" panose="02020603050405020304" pitchFamily="18" charset="0"/>
              </a:rPr>
              <a:t> – Too close to March plenary</a:t>
            </a:r>
            <a:endParaRPr lang="en-US" altLang="zh-CN" sz="1100" dirty="0">
              <a:solidFill>
                <a:schemeClr val="bg2"/>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March 	21	(Tuesday),	10</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March 	23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March	27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rgbClr val="00B050"/>
                </a:solidFill>
                <a:cs typeface="Times New Roman" panose="02020603050405020304" pitchFamily="18" charset="0"/>
              </a:rPr>
              <a:t>March 	28	(Tuesday),	10</a:t>
            </a:r>
            <a:r>
              <a:rPr lang="zh-CN" altLang="en-US" sz="1100" strike="sngStrike" dirty="0">
                <a:solidFill>
                  <a:srgbClr val="00B050"/>
                </a:solidFill>
                <a:cs typeface="Times New Roman" panose="02020603050405020304" pitchFamily="18" charset="0"/>
              </a:rPr>
              <a:t>：</a:t>
            </a:r>
            <a:r>
              <a:rPr lang="en-US" altLang="zh-CN" sz="1100" strike="sngStrike"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March 	30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a:solidFill>
                  <a:srgbClr val="FF0000"/>
                </a:solidFill>
                <a:cs typeface="Times New Roman" panose="02020603050405020304" pitchFamily="18" charset="0"/>
              </a:rPr>
              <a:t>--</a:t>
            </a:r>
            <a:r>
              <a:rPr lang="en-US" altLang="zh-CN" sz="1100" dirty="0" smtClean="0">
                <a:solidFill>
                  <a:srgbClr val="FF0000"/>
                </a:solidFill>
                <a:cs typeface="Times New Roman" panose="02020603050405020304" pitchFamily="18" charset="0"/>
              </a:rPr>
              <a:t>CAC</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10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smtClean="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11	(Tuesday),	10</a:t>
            </a:r>
            <a:r>
              <a:rPr lang="zh-CN" altLang="en-US" sz="1100" dirty="0" smtClean="0">
                <a:solidFill>
                  <a:srgbClr val="00B050"/>
                </a:solidFill>
                <a:cs typeface="Times New Roman" panose="02020603050405020304" pitchFamily="18" charset="0"/>
              </a:rPr>
              <a:t>：</a:t>
            </a:r>
            <a:r>
              <a:rPr lang="en-US" altLang="zh-CN" sz="1100" dirty="0" smtClean="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April </a:t>
            </a:r>
            <a:r>
              <a:rPr lang="en-US" altLang="zh-CN" sz="1100" dirty="0">
                <a:solidFill>
                  <a:srgbClr val="00B0F0"/>
                </a:solidFill>
                <a:cs typeface="Times New Roman" panose="02020603050405020304" pitchFamily="18" charset="0"/>
              </a:rPr>
              <a:t>	13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17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18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April 	20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April 	24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April </a:t>
            </a:r>
            <a:r>
              <a:rPr lang="en-US" altLang="zh-CN" sz="1100" dirty="0">
                <a:solidFill>
                  <a:srgbClr val="00B050"/>
                </a:solidFill>
                <a:cs typeface="Times New Roman" panose="02020603050405020304" pitchFamily="18" charset="0"/>
              </a:rPr>
              <a:t>	25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April 	27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 </a:t>
            </a:r>
            <a:r>
              <a:rPr lang="en-US" altLang="zh-CN" sz="1100" dirty="0" smtClean="0">
                <a:solidFill>
                  <a:srgbClr val="00B050"/>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4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8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a:t>
            </a:r>
            <a:r>
              <a:rPr lang="en-US" altLang="zh-CN" sz="1100" dirty="0" smtClean="0">
                <a:solidFill>
                  <a:srgbClr val="00B050"/>
                </a:solidFill>
                <a:cs typeface="Times New Roman" panose="02020603050405020304" pitchFamily="18" charset="0"/>
              </a:rPr>
              <a:t>ET</a:t>
            </a:r>
            <a:r>
              <a:rPr lang="en-US" altLang="zh-CN" sz="1100" dirty="0">
                <a:solidFill>
                  <a:srgbClr val="FF0000"/>
                </a:solidFill>
                <a:cs typeface="Times New Roman" panose="02020603050405020304" pitchFamily="18" charset="0"/>
              </a:rPr>
              <a:t>--CAC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May </a:t>
            </a:r>
            <a:r>
              <a:rPr lang="en-US" altLang="zh-CN" sz="1100" dirty="0">
                <a:solidFill>
                  <a:srgbClr val="00B050"/>
                </a:solidFill>
                <a:cs typeface="Times New Roman" panose="02020603050405020304" pitchFamily="18" charset="0"/>
              </a:rPr>
              <a:t>	9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11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6975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cs typeface="Times New Roman" panose="02020603050405020304" pitchFamily="18" charset="0"/>
              </a:rPr>
              <a:t>Confirmed</a:t>
            </a:r>
            <a:r>
              <a:rPr lang="en-US" altLang="zh-CN" sz="1600" b="1" dirty="0">
                <a:solidFill>
                  <a:srgbClr val="FF0000"/>
                </a:solidFill>
                <a:cs typeface="Times New Roman" panose="02020603050405020304" pitchFamily="18" charset="0"/>
              </a:rPr>
              <a:t>: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May Interim 2023 (May 14-19)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70C0"/>
                </a:solidFill>
                <a:cs typeface="Times New Roman" panose="02020603050405020304" pitchFamily="18" charset="0"/>
              </a:rPr>
              <a:t>May </a:t>
            </a:r>
            <a:r>
              <a:rPr lang="en-US" altLang="zh-CN" sz="1200" dirty="0">
                <a:solidFill>
                  <a:srgbClr val="0070C0"/>
                </a:solidFill>
                <a:cs typeface="Times New Roman" panose="02020603050405020304" pitchFamily="18" charset="0"/>
              </a:rPr>
              <a:t>15    (</a:t>
            </a:r>
            <a:r>
              <a:rPr lang="en-US" altLang="zh-CN" dirty="0">
                <a:solidFill>
                  <a:srgbClr val="0070C0"/>
                </a:solidFill>
                <a:cs typeface="Times New Roman" panose="02020603050405020304" pitchFamily="18" charset="0"/>
              </a:rPr>
              <a:t>Monday PM 2</a:t>
            </a:r>
            <a:r>
              <a:rPr lang="en-US" altLang="zh-CN" sz="1200" dirty="0" smtClean="0">
                <a:solidFill>
                  <a:srgbClr val="0070C0"/>
                </a:solidFill>
                <a:cs typeface="Times New Roman" panose="02020603050405020304" pitchFamily="18" charset="0"/>
              </a:rPr>
              <a:t>), </a:t>
            </a:r>
            <a:r>
              <a:rPr lang="en-US" altLang="zh-CN" sz="1200" dirty="0">
                <a:solidFill>
                  <a:srgbClr val="0070C0"/>
                </a:solidFill>
                <a:cs typeface="Times New Roman" panose="02020603050405020304" pitchFamily="18" charset="0"/>
              </a:rPr>
              <a:t>	 </a:t>
            </a:r>
            <a:r>
              <a:rPr lang="en-US" altLang="zh-CN" sz="1200" dirty="0" smtClean="0">
                <a:solidFill>
                  <a:srgbClr val="0070C0"/>
                </a:solidFill>
                <a:cs typeface="Times New Roman" panose="02020603050405020304" pitchFamily="18" charset="0"/>
              </a:rPr>
              <a:t>	16:00-18:00 </a:t>
            </a:r>
            <a:r>
              <a:rPr lang="en-US" altLang="zh-CN" sz="1200" dirty="0">
                <a:solidFill>
                  <a:srgbClr val="0070C0"/>
                </a:solidFill>
                <a:cs typeface="Times New Roman" panose="02020603050405020304" pitchFamily="18" charset="0"/>
              </a:rPr>
              <a:t>Orlando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16    (Tuesday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dirty="0">
                <a:solidFill>
                  <a:srgbClr val="00B050"/>
                </a:solidFill>
                <a:cs typeface="Times New Roman" panose="02020603050405020304" pitchFamily="18" charset="0"/>
              </a:rPr>
              <a:t>Orlando </a:t>
            </a:r>
            <a:r>
              <a:rPr lang="en-US" altLang="zh-CN" sz="1200" dirty="0">
                <a:solidFill>
                  <a:srgbClr val="00B05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17    (Wednesday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ea typeface="宋体" panose="02010600030101010101" pitchFamily="2" charset="-122"/>
              </a:rPr>
              <a:t>May </a:t>
            </a:r>
            <a:r>
              <a:rPr lang="en-US" altLang="zh-CN" dirty="0">
                <a:solidFill>
                  <a:srgbClr val="00B0F0"/>
                </a:solidFill>
                <a:ea typeface="宋体" panose="02010600030101010101" pitchFamily="2" charset="-122"/>
              </a:rPr>
              <a:t>17    (Wednesday AM 2),</a:t>
            </a:r>
            <a:r>
              <a:rPr lang="en-US" altLang="zh-CN" sz="1200" dirty="0">
                <a:solidFill>
                  <a:srgbClr val="00B0F0"/>
                </a:solidFill>
                <a:ea typeface="宋体" panose="02010600030101010101" pitchFamily="2" charset="-122"/>
              </a:rPr>
              <a:t>		</a:t>
            </a:r>
            <a:r>
              <a:rPr lang="en-US" altLang="zh-CN" sz="1200" dirty="0" smtClean="0">
                <a:solidFill>
                  <a:srgbClr val="00B0F0"/>
                </a:solidFill>
                <a:ea typeface="宋体" panose="02010600030101010101" pitchFamily="2" charset="-122"/>
              </a:rPr>
              <a:t>10:30-12:30 </a:t>
            </a:r>
            <a:r>
              <a:rPr lang="en-US" altLang="zh-CN" sz="1200" dirty="0">
                <a:solidFill>
                  <a:srgbClr val="00B0F0"/>
                </a:solidFill>
                <a:ea typeface="宋体" panose="02010600030101010101" pitchFamily="2" charset="-122"/>
              </a:rPr>
              <a:t>Orlando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May </a:t>
            </a:r>
            <a:r>
              <a:rPr lang="en-US" altLang="zh-CN" dirty="0">
                <a:solidFill>
                  <a:srgbClr val="00B050"/>
                </a:solidFill>
                <a:cs typeface="Times New Roman" panose="02020603050405020304" pitchFamily="18" charset="0"/>
              </a:rPr>
              <a:t>18    (Thursday AM 1),</a:t>
            </a:r>
            <a:r>
              <a:rPr lang="en-US" altLang="zh-CN" sz="1200"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r>
              <a:rPr lang="en-US" altLang="zh-CN" sz="1200" dirty="0">
                <a:solidFill>
                  <a:srgbClr val="00B0F0"/>
                </a:solidFill>
                <a:cs typeface="Times New Roman" panose="02020603050405020304" pitchFamily="18" charset="0"/>
              </a:rPr>
              <a:t>May 18    (</a:t>
            </a:r>
            <a:r>
              <a:rPr lang="en-US" altLang="zh-CN" dirty="0">
                <a:solidFill>
                  <a:srgbClr val="00B0F0"/>
                </a:solidFill>
                <a:cs typeface="Times New Roman" panose="02020603050405020304" pitchFamily="18" charset="0"/>
              </a:rPr>
              <a:t>Thursday AM 2</a:t>
            </a:r>
            <a:r>
              <a:rPr lang="en-US" altLang="zh-CN" sz="1200" dirty="0">
                <a:solidFill>
                  <a:srgbClr val="00B0F0"/>
                </a:solidFill>
                <a:cs typeface="Times New Roman" panose="02020603050405020304" pitchFamily="18" charset="0"/>
              </a:rPr>
              <a:t>),		</a:t>
            </a:r>
            <a:r>
              <a:rPr lang="en-US" altLang="zh-CN" dirty="0" smtClean="0">
                <a:solidFill>
                  <a:srgbClr val="00B0F0"/>
                </a:solidFill>
                <a:ea typeface="宋体" panose="02010600030101010101" pitchFamily="2" charset="-122"/>
              </a:rPr>
              <a:t>10:30-12:30</a:t>
            </a:r>
            <a:r>
              <a:rPr lang="en-US" altLang="zh-CN" sz="1200" dirty="0" smtClean="0">
                <a:solidFill>
                  <a:srgbClr val="00B0F0"/>
                </a:solidFill>
                <a:cs typeface="Times New Roman" panose="02020603050405020304" pitchFamily="18" charset="0"/>
              </a:rPr>
              <a:t> </a:t>
            </a:r>
            <a:r>
              <a:rPr lang="en-US" altLang="zh-CN" sz="1200" dirty="0">
                <a:solidFill>
                  <a:srgbClr val="00B0F0"/>
                </a:solidFill>
                <a:cs typeface="Times New Roman" panose="02020603050405020304" pitchFamily="18" charset="0"/>
              </a:rPr>
              <a:t>Orlando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a:t>
            </a:r>
            <a:r>
              <a:rPr lang="en-US" altLang="zh-CN" sz="900" dirty="0" smtClean="0">
                <a:solidFill>
                  <a:srgbClr val="0000FF"/>
                </a:solidFill>
                <a:cs typeface="Times New Roman" panose="02020603050405020304" pitchFamily="18" charset="0"/>
              </a:rPr>
              <a:t>3, </a:t>
            </a:r>
            <a:r>
              <a:rPr lang="en-US" altLang="zh-CN" sz="900" dirty="0">
                <a:solidFill>
                  <a:srgbClr val="0000FF"/>
                </a:solidFill>
                <a:cs typeface="Times New Roman" panose="02020603050405020304" pitchFamily="18" charset="0"/>
              </a:rPr>
              <a:t>and May </a:t>
            </a:r>
            <a:r>
              <a:rPr lang="en-US" altLang="zh-CN" sz="900" dirty="0" smtClean="0">
                <a:solidFill>
                  <a:srgbClr val="0000FF"/>
                </a:solidFill>
                <a:cs typeface="Times New Roman" panose="02020603050405020304" pitchFamily="18" charset="0"/>
              </a:rPr>
              <a:t>8,</a:t>
            </a:r>
            <a:r>
              <a:rPr lang="zh-CN" altLang="en-US" sz="900" dirty="0" smtClean="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04615"/>
          <a:ext cx="5486400" cy="1505585"/>
        </p:xfrm>
        <a:graphic>
          <a:graphicData uri="http://schemas.openxmlformats.org/drawingml/2006/table">
            <a:tbl>
              <a:tblPr firstRow="1" firstCol="1" bandRow="1"/>
              <a:tblGrid>
                <a:gridCol w="609600">
                  <a:extLst>
                    <a:ext uri="{9D8B030D-6E8A-4147-A177-3AD203B41FA5}">
                      <a16:colId xmlns:a16="http://schemas.microsoft.com/office/drawing/2014/main" xmlns="" val="20000"/>
                    </a:ext>
                  </a:extLst>
                </a:gridCol>
                <a:gridCol w="762000">
                  <a:extLst>
                    <a:ext uri="{9D8B030D-6E8A-4147-A177-3AD203B41FA5}">
                      <a16:colId xmlns:a16="http://schemas.microsoft.com/office/drawing/2014/main" xmlns="" val="20001"/>
                    </a:ext>
                  </a:extLst>
                </a:gridCol>
                <a:gridCol w="762000">
                  <a:extLst>
                    <a:ext uri="{9D8B030D-6E8A-4147-A177-3AD203B41FA5}">
                      <a16:colId xmlns:a16="http://schemas.microsoft.com/office/drawing/2014/main" xmlns="" val="20002"/>
                    </a:ext>
                  </a:extLst>
                </a:gridCol>
                <a:gridCol w="914400">
                  <a:extLst>
                    <a:ext uri="{9D8B030D-6E8A-4147-A177-3AD203B41FA5}">
                      <a16:colId xmlns:a16="http://schemas.microsoft.com/office/drawing/2014/main" xmlns="" val="20003"/>
                    </a:ext>
                  </a:extLst>
                </a:gridCol>
                <a:gridCol w="762000">
                  <a:extLst>
                    <a:ext uri="{9D8B030D-6E8A-4147-A177-3AD203B41FA5}">
                      <a16:colId xmlns:a16="http://schemas.microsoft.com/office/drawing/2014/main" xmlns="" val="20004"/>
                    </a:ext>
                  </a:extLst>
                </a:gridCol>
                <a:gridCol w="838200">
                  <a:extLst>
                    <a:ext uri="{9D8B030D-6E8A-4147-A177-3AD203B41FA5}">
                      <a16:colId xmlns:a16="http://schemas.microsoft.com/office/drawing/2014/main" xmlns="" val="20005"/>
                    </a:ext>
                  </a:extLst>
                </a:gridCol>
                <a:gridCol w="838200">
                  <a:extLst>
                    <a:ext uri="{9D8B030D-6E8A-4147-A177-3AD203B41FA5}">
                      <a16:colId xmlns:a16="http://schemas.microsoft.com/office/drawing/2014/main" xmlns="" val="20006"/>
                    </a:ext>
                  </a:extLst>
                </a:gridCol>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Orlando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15:00-17:00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05:00-07:00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17:30-19:30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07:30-09:30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01:30-03:30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20:30-22:30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10:30-12:30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23:00-01:00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13:00-15:00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02:30-04:30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16:30-18:30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xmlns="" val="10007"/>
                  </a:ext>
                </a:extLst>
              </a:tr>
            </a:tbl>
          </a:graphicData>
        </a:graphic>
      </p:graphicFrame>
    </p:spTree>
    <p:extLst>
      <p:ext uri="{BB962C8B-B14F-4D97-AF65-F5344CB8AC3E}">
        <p14:creationId xmlns:p14="http://schemas.microsoft.com/office/powerpoint/2010/main" val="428522718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6" name="Rectangle 3"/>
          <p:cNvSpPr txBox="1">
            <a:spLocks noChangeArrowheads="1"/>
          </p:cNvSpPr>
          <p:nvPr/>
        </p:nvSpPr>
        <p:spPr bwMode="auto">
          <a:xfrm>
            <a:off x="245165" y="917359"/>
            <a:ext cx="6155635"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22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strike="sngStrike" dirty="0">
                <a:solidFill>
                  <a:schemeClr val="bg1">
                    <a:lumMod val="50000"/>
                  </a:schemeClr>
                </a:solidFill>
                <a:cs typeface="Times New Roman" panose="02020603050405020304" pitchFamily="18" charset="0"/>
              </a:rPr>
              <a:t> </a:t>
            </a:r>
            <a:r>
              <a:rPr lang="en-US" altLang="zh-CN" sz="1100" dirty="0">
                <a:solidFill>
                  <a:schemeClr val="bg2"/>
                </a:solidFill>
                <a:cs typeface="Times New Roman" panose="02020603050405020304" pitchFamily="18" charset="0"/>
              </a:rPr>
              <a:t>– Too close to </a:t>
            </a:r>
            <a:r>
              <a:rPr lang="en-US" altLang="zh-CN" sz="1100" dirty="0" smtClean="0">
                <a:solidFill>
                  <a:schemeClr val="bg2"/>
                </a:solidFill>
                <a:cs typeface="Times New Roman" panose="02020603050405020304" pitchFamily="18" charset="0"/>
              </a:rPr>
              <a:t>May Interim</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23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May 	25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May 	29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a:t>
            </a:r>
            <a:r>
              <a:rPr lang="en-US" altLang="zh-CN" sz="1100" dirty="0" smtClean="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May 	30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5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 </a:t>
            </a:r>
            <a:r>
              <a:rPr lang="en-US" altLang="zh-CN" sz="1100" dirty="0">
                <a:cs typeface="Times New Roman" panose="02020603050405020304" pitchFamily="18" charset="0"/>
              </a:rPr>
              <a:t>– CAC?</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6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8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12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13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15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June 	19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June </a:t>
            </a:r>
            <a:r>
              <a:rPr lang="en-US" altLang="zh-CN" sz="1100" dirty="0">
                <a:solidFill>
                  <a:srgbClr val="00B050"/>
                </a:solidFill>
                <a:cs typeface="Times New Roman" panose="02020603050405020304" pitchFamily="18" charset="0"/>
              </a:rPr>
              <a:t>	20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2"/>
                </a:solidFill>
                <a:cs typeface="Times New Roman" panose="02020603050405020304" pitchFamily="18" charset="0"/>
              </a:rPr>
              <a:t>June 	22	(Thursday),	23</a:t>
            </a:r>
            <a:r>
              <a:rPr lang="zh-CN" altLang="en-US" sz="1100" strike="sngStrike" dirty="0">
                <a:solidFill>
                  <a:schemeClr val="bg2"/>
                </a:solidFill>
                <a:cs typeface="Times New Roman" panose="02020603050405020304" pitchFamily="18" charset="0"/>
              </a:rPr>
              <a:t>：</a:t>
            </a:r>
            <a:r>
              <a:rPr lang="en-US" altLang="zh-CN" sz="1100" strike="sngStrike" dirty="0">
                <a:solidFill>
                  <a:schemeClr val="bg2"/>
                </a:solidFill>
                <a:cs typeface="Times New Roman" panose="02020603050405020304" pitchFamily="18" charset="0"/>
              </a:rPr>
              <a:t>00 - 01:00 ET -- holiday</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June 	27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June 	29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July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r>
              <a:rPr lang="en-US" altLang="zh-CN" sz="1100" dirty="0">
                <a:solidFill>
                  <a:schemeClr val="bg2"/>
                </a:solidFill>
                <a:cs typeface="Times New Roman" panose="02020603050405020304" pitchFamily="18" charset="0"/>
              </a:rPr>
              <a:t>- 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 	4	(Tuesday),	10</a:t>
            </a:r>
            <a:r>
              <a:rPr lang="zh-CN" altLang="en-US" sz="1100" strike="sngStrike" dirty="0" smtClean="0">
                <a:solidFill>
                  <a:schemeClr val="bg1">
                    <a:lumMod val="50000"/>
                  </a:schemeClr>
                </a:solidFill>
                <a:cs typeface="Times New Roman" panose="02020603050405020304" pitchFamily="18" charset="0"/>
              </a:rPr>
              <a:t>：</a:t>
            </a:r>
            <a:r>
              <a:rPr lang="en-US" altLang="zh-CN" sz="1100" strike="sngStrike" dirty="0" smtClean="0">
                <a:solidFill>
                  <a:schemeClr val="bg1">
                    <a:lumMod val="50000"/>
                  </a:schemeClr>
                </a:solidFill>
                <a:cs typeface="Times New Roman" panose="02020603050405020304" pitchFamily="18" charset="0"/>
              </a:rPr>
              <a:t>00 - 12:00 ET </a:t>
            </a:r>
            <a:r>
              <a:rPr lang="en-US" altLang="zh-CN" sz="1100" dirty="0" smtClean="0">
                <a:solidFill>
                  <a:schemeClr val="bg2"/>
                </a:solidFill>
                <a:cs typeface="Times New Roman" panose="02020603050405020304" pitchFamily="18" charset="0"/>
              </a:rPr>
              <a:t>-- </a:t>
            </a:r>
            <a:r>
              <a:rPr lang="en-US" altLang="zh-CN" sz="1100" dirty="0">
                <a:solidFill>
                  <a:schemeClr val="bg2"/>
                </a:solidFill>
                <a:cs typeface="Times New Roman" panose="02020603050405020304" pitchFamily="18" charset="0"/>
              </a:rPr>
              <a:t>holiday</a:t>
            </a:r>
            <a:endParaRPr lang="en-US" altLang="zh-CN" sz="11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6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400050" lvl="2" indent="0" algn="just">
              <a:spcBef>
                <a:spcPct val="0"/>
              </a:spcBef>
              <a:spcAft>
                <a:spcPts val="0"/>
              </a:spcAft>
              <a:buClr>
                <a:srgbClr val="000000"/>
              </a:buClr>
              <a:buNone/>
              <a:defRPr/>
            </a:pPr>
            <a:endParaRPr lang="en-US" altLang="zh-CN" sz="11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7" name="Rectangle 3"/>
          <p:cNvSpPr txBox="1">
            <a:spLocks noChangeArrowheads="1"/>
          </p:cNvSpPr>
          <p:nvPr/>
        </p:nvSpPr>
        <p:spPr bwMode="auto">
          <a:xfrm>
            <a:off x="6400800" y="1054608"/>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solidFill>
                  <a:srgbClr val="FF0000"/>
                </a:solidFill>
                <a:cs typeface="Times New Roman" panose="02020603050405020304" pitchFamily="18" charset="0"/>
              </a:rPr>
              <a:t>To be Confirmed: </a:t>
            </a:r>
          </a:p>
          <a:p>
            <a:pPr marL="361950" lvl="1" indent="-361950" algn="just">
              <a:spcBef>
                <a:spcPct val="0"/>
              </a:spcBef>
              <a:spcAft>
                <a:spcPts val="0"/>
              </a:spcAft>
              <a:buClr>
                <a:srgbClr val="000000"/>
              </a:buClr>
              <a:buFont typeface="Arial" panose="020B0604020202020204" pitchFamily="34" charset="0"/>
              <a:buChar char="•"/>
              <a:defRPr/>
            </a:pPr>
            <a:endParaRPr lang="en-US" altLang="zh-CN" sz="1200" b="1" dirty="0"/>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a:t>July Plenary 2023 (July 9-14) </a:t>
            </a:r>
            <a:r>
              <a:rPr lang="en-US" altLang="zh-CN" sz="1600" dirty="0"/>
              <a:t>	</a:t>
            </a:r>
            <a:endParaRPr lang="en-US" altLang="zh-CN" sz="1200" dirty="0"/>
          </a:p>
          <a:p>
            <a:pPr marL="685800" lvl="2" indent="-285750" algn="just">
              <a:spcBef>
                <a:spcPct val="0"/>
              </a:spcBef>
              <a:spcAft>
                <a:spcPts val="0"/>
              </a:spcAft>
              <a:buFont typeface="Times New Roman" panose="02020603050405020304" pitchFamily="18" charset="0"/>
              <a:buChar char="―"/>
              <a:defRPr/>
            </a:pPr>
            <a:r>
              <a:rPr lang="en-US" altLang="zh-CN" dirty="0">
                <a:solidFill>
                  <a:srgbClr val="00B050"/>
                </a:solidFill>
                <a:ea typeface="宋体" panose="02010600030101010101" pitchFamily="2" charset="-122"/>
              </a:rPr>
              <a:t>July 10    (Monday AM 1),		08:00-10:00 Berlin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10    </a:t>
            </a:r>
            <a:r>
              <a:rPr lang="en-US" altLang="zh-CN" sz="1200" dirty="0">
                <a:solidFill>
                  <a:srgbClr val="0070C0"/>
                </a:solidFill>
                <a:cs typeface="Times New Roman" panose="02020603050405020304" pitchFamily="18" charset="0"/>
              </a:rPr>
              <a:t>(</a:t>
            </a:r>
            <a:r>
              <a:rPr lang="en-US" altLang="zh-CN" dirty="0">
                <a:solidFill>
                  <a:srgbClr val="0070C0"/>
                </a:solidFill>
                <a:cs typeface="Times New Roman" panose="02020603050405020304" pitchFamily="18" charset="0"/>
              </a:rPr>
              <a:t>Monday PM 2</a:t>
            </a:r>
            <a:r>
              <a:rPr lang="en-US" altLang="zh-CN" sz="1200" dirty="0">
                <a:solidFill>
                  <a:srgbClr val="0070C0"/>
                </a:solidFill>
                <a:cs typeface="Times New Roman" panose="02020603050405020304" pitchFamily="18" charset="0"/>
              </a:rPr>
              <a:t>), 	 	16:00-18:00 Berlin time</a:t>
            </a: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11    (Tuesday AM 1),		08:00-10:00 Berlin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July 11    (Tuesday PM 2),</a:t>
            </a:r>
            <a:r>
              <a:rPr lang="en-US" altLang="zh-CN" sz="1200" dirty="0">
                <a:solidFill>
                  <a:srgbClr val="0070C0"/>
                </a:solidFill>
                <a:cs typeface="Times New Roman" panose="02020603050405020304" pitchFamily="18" charset="0"/>
              </a:rPr>
              <a:t>		</a:t>
            </a:r>
            <a:r>
              <a:rPr lang="en-US" altLang="zh-CN" dirty="0">
                <a:solidFill>
                  <a:srgbClr val="0070C0"/>
                </a:solidFill>
                <a:cs typeface="Times New Roman" panose="02020603050405020304" pitchFamily="18" charset="0"/>
              </a:rPr>
              <a:t>16:00-18:00 Berlin </a:t>
            </a:r>
            <a:r>
              <a:rPr lang="en-US" altLang="zh-CN" sz="1200" dirty="0">
                <a:solidFill>
                  <a:srgbClr val="0070C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12    (Wednesday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ea typeface="宋体" panose="02010600030101010101" pitchFamily="2" charset="-122"/>
              </a:rPr>
              <a:t> </a:t>
            </a:r>
            <a:r>
              <a:rPr lang="en-US" altLang="zh-CN" dirty="0">
                <a:solidFill>
                  <a:srgbClr val="0070C0"/>
                </a:solidFill>
                <a:ea typeface="宋体" panose="02010600030101010101" pitchFamily="2" charset="-122"/>
              </a:rPr>
              <a:t>12    (Wednesday PM 2),</a:t>
            </a:r>
            <a:r>
              <a:rPr lang="en-US" altLang="zh-CN" sz="1200" dirty="0">
                <a:solidFill>
                  <a:srgbClr val="0070C0"/>
                </a:solidFill>
                <a:ea typeface="宋体" panose="02010600030101010101" pitchFamily="2" charset="-122"/>
              </a:rPr>
              <a:t>		16:00-18:00 Berlin time </a:t>
            </a:r>
          </a:p>
          <a:p>
            <a:pPr marL="400050" lvl="2" indent="0" algn="just">
              <a:spcBef>
                <a:spcPct val="0"/>
              </a:spcBef>
              <a:spcAft>
                <a:spcPts val="0"/>
              </a:spcAft>
              <a:buNone/>
              <a:defRPr/>
            </a:pPr>
            <a:endParaRPr lang="en-US" altLang="zh-CN" sz="1200"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13    (Thursday AM 1),</a:t>
            </a:r>
            <a:r>
              <a:rPr lang="en-US" altLang="zh-CN" sz="1200" dirty="0">
                <a:solidFill>
                  <a:srgbClr val="00B050"/>
                </a:solidFill>
                <a:cs typeface="Times New Roman" panose="02020603050405020304" pitchFamily="18" charset="0"/>
              </a:rPr>
              <a:t>		</a:t>
            </a:r>
            <a:r>
              <a:rPr lang="en-US" altLang="zh-CN" dirty="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Berlin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70C0"/>
                </a:solidFill>
                <a:ea typeface="宋体" panose="02010600030101010101" pitchFamily="2" charset="-122"/>
              </a:rPr>
              <a:t>July</a:t>
            </a:r>
            <a:r>
              <a:rPr lang="en-US" altLang="zh-CN" sz="1200" dirty="0">
                <a:solidFill>
                  <a:srgbClr val="0070C0"/>
                </a:solidFill>
                <a:cs typeface="Times New Roman" panose="02020603050405020304" pitchFamily="18" charset="0"/>
              </a:rPr>
              <a:t> 13    (</a:t>
            </a:r>
            <a:r>
              <a:rPr lang="en-US" altLang="zh-CN" dirty="0">
                <a:solidFill>
                  <a:srgbClr val="0070C0"/>
                </a:solidFill>
                <a:cs typeface="Times New Roman" panose="02020603050405020304" pitchFamily="18" charset="0"/>
              </a:rPr>
              <a:t>Thursday PM 2</a:t>
            </a:r>
            <a:r>
              <a:rPr lang="en-US" altLang="zh-CN" sz="1200" dirty="0">
                <a:solidFill>
                  <a:srgbClr val="0070C0"/>
                </a:solidFill>
                <a:cs typeface="Times New Roman" panose="02020603050405020304" pitchFamily="18" charset="0"/>
              </a:rPr>
              <a:t>),		</a:t>
            </a:r>
            <a:r>
              <a:rPr lang="en-US" altLang="zh-CN" dirty="0">
                <a:solidFill>
                  <a:srgbClr val="0070C0"/>
                </a:solidFill>
                <a:ea typeface="宋体" panose="02010600030101010101" pitchFamily="2" charset="-122"/>
              </a:rPr>
              <a:t>16:00-18:00</a:t>
            </a:r>
            <a:r>
              <a:rPr lang="en-US" altLang="zh-CN" sz="1200" dirty="0">
                <a:solidFill>
                  <a:srgbClr val="0070C0"/>
                </a:solidFill>
                <a:cs typeface="Times New Roman" panose="02020603050405020304" pitchFamily="18" charset="0"/>
              </a:rPr>
              <a:t> Berlin time</a:t>
            </a: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00B0F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C00000"/>
              </a:solidFill>
              <a:cs typeface="Times New Roman" panose="02020603050405020304" pitchFamily="18" charset="0"/>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dirty="0">
              <a:solidFill>
                <a:srgbClr val="1F497D"/>
              </a:solidFill>
              <a:latin typeface="+mn-lt"/>
              <a:ea typeface="宋体" panose="02010600030101010101" pitchFamily="2" charset="-122"/>
            </a:endParaRPr>
          </a:p>
          <a:p>
            <a:pPr marL="685800" lvl="2" indent="-285750" algn="just">
              <a:spcBef>
                <a:spcPct val="0"/>
              </a:spcBef>
              <a:spcAft>
                <a:spcPts val="0"/>
              </a:spcAft>
              <a:buFont typeface="Times New Roman" panose="02020603050405020304" pitchFamily="18" charset="0"/>
              <a:buChar char="―"/>
              <a:defRPr/>
            </a:pPr>
            <a:endParaRPr lang="en-US" altLang="zh-CN" sz="1200"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endParaRPr lang="en-US" altLang="zh-CN" sz="90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900" dirty="0">
                <a:cs typeface="Times New Roman" panose="02020603050405020304" pitchFamily="18" charset="0"/>
              </a:rPr>
              <a:t>when conflict with CAC, the call may be changed </a:t>
            </a:r>
          </a:p>
          <a:p>
            <a:pPr marL="0" lvl="1" indent="0" algn="just">
              <a:spcBef>
                <a:spcPct val="0"/>
              </a:spcBef>
              <a:spcAft>
                <a:spcPts val="300"/>
              </a:spcAft>
              <a:buNone/>
              <a:defRPr/>
            </a:pPr>
            <a:r>
              <a:rPr lang="en-US" altLang="zh-CN" sz="900" dirty="0">
                <a:cs typeface="Times New Roman" panose="02020603050405020304" pitchFamily="18" charset="0"/>
              </a:rPr>
              <a:t>(April 2023 – May 2023 CAC calls: </a:t>
            </a:r>
            <a:r>
              <a:rPr lang="en-US" altLang="zh-CN" sz="900" dirty="0">
                <a:solidFill>
                  <a:srgbClr val="0000FF"/>
                </a:solidFill>
                <a:cs typeface="Times New Roman" panose="02020603050405020304" pitchFamily="18" charset="0"/>
              </a:rPr>
              <a:t>April 3, and May 8,</a:t>
            </a:r>
            <a:r>
              <a:rPr lang="zh-CN" altLang="en-US" sz="900" dirty="0">
                <a:solidFill>
                  <a:srgbClr val="0000FF"/>
                </a:solidFill>
                <a:cs typeface="Times New Roman" panose="02020603050405020304" pitchFamily="18" charset="0"/>
              </a:rPr>
              <a:t> </a:t>
            </a:r>
            <a:r>
              <a:rPr lang="en-US" altLang="zh-CN" sz="900" dirty="0">
                <a:solidFill>
                  <a:srgbClr val="0000FF"/>
                </a:solidFill>
                <a:cs typeface="Times New Roman" panose="02020603050405020304" pitchFamily="18" charset="0"/>
              </a:rPr>
              <a:t>14</a:t>
            </a:r>
            <a:r>
              <a:rPr lang="en-US" altLang="zh-CN" sz="9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900" dirty="0">
                <a:cs typeface="Times New Roman" panose="02020603050405020304" pitchFamily="18" charset="0"/>
              </a:rPr>
              <a:t>2. </a:t>
            </a:r>
            <a:r>
              <a:rPr lang="en-US" altLang="zh-CN" sz="900" dirty="0">
                <a:cs typeface="MS PGothic" charset="0"/>
              </a:rPr>
              <a:t>Thursday </a:t>
            </a:r>
            <a:r>
              <a:rPr lang="en-US" altLang="zh-CN" sz="900" dirty="0">
                <a:solidFill>
                  <a:srgbClr val="00B0F0"/>
                </a:solidFill>
                <a:cs typeface="Times New Roman" panose="02020603050405020304" pitchFamily="18" charset="0"/>
              </a:rPr>
              <a:t>23:00 - 01:00am ET </a:t>
            </a:r>
            <a:r>
              <a:rPr lang="en-US" altLang="zh-CN" sz="900" dirty="0">
                <a:cs typeface="MS PGothic" charset="0"/>
              </a:rPr>
              <a:t>(Thursday 20</a:t>
            </a:r>
            <a:r>
              <a:rPr lang="zh-CN" altLang="en-US" sz="900" dirty="0">
                <a:cs typeface="MS PGothic" charset="0"/>
              </a:rPr>
              <a:t>：</a:t>
            </a:r>
            <a:r>
              <a:rPr lang="en-US" altLang="zh-CN" sz="900" dirty="0">
                <a:cs typeface="MS PGothic" charset="0"/>
              </a:rPr>
              <a:t>00  – 22:00 PT, Friday 11am-13:00 in China, Friday 6am-8am in Israel, Friday 5am – 7am in Central Europe), and </a:t>
            </a:r>
            <a:r>
              <a:rPr lang="en-US" altLang="zh-CN" sz="900" dirty="0">
                <a:solidFill>
                  <a:srgbClr val="0000FF"/>
                </a:solidFill>
                <a:cs typeface="MS PGothic" charset="0"/>
              </a:rPr>
              <a:t>Sang Kim </a:t>
            </a:r>
            <a:r>
              <a:rPr lang="en-US" altLang="zh-CN" sz="900" dirty="0">
                <a:cs typeface="MS PGothic" charset="0"/>
              </a:rPr>
              <a:t>will help to take the minutes for these slots.</a:t>
            </a:r>
            <a:endParaRPr lang="zh-CN" altLang="en-US" sz="900" dirty="0"/>
          </a:p>
        </p:txBody>
      </p:sp>
      <p:graphicFrame>
        <p:nvGraphicFramePr>
          <p:cNvPr id="8" name="表格 7"/>
          <p:cNvGraphicFramePr>
            <a:graphicFrameLocks noGrp="1"/>
          </p:cNvGraphicFramePr>
          <p:nvPr>
            <p:extLst/>
          </p:nvPr>
        </p:nvGraphicFramePr>
        <p:xfrm>
          <a:off x="6553200" y="3962400"/>
          <a:ext cx="5486400" cy="1505585"/>
        </p:xfrm>
        <a:graphic>
          <a:graphicData uri="http://schemas.openxmlformats.org/drawingml/2006/table">
            <a:tbl>
              <a:tblPr firstRow="1" firstCol="1" bandRow="1"/>
              <a:tblGrid>
                <a:gridCol w="609600">
                  <a:extLst>
                    <a:ext uri="{9D8B030D-6E8A-4147-A177-3AD203B41FA5}">
                      <a16:colId xmlns="" xmlns:a16="http://schemas.microsoft.com/office/drawing/2014/main" val="20000"/>
                    </a:ext>
                  </a:extLst>
                </a:gridCol>
                <a:gridCol w="762000">
                  <a:extLst>
                    <a:ext uri="{9D8B030D-6E8A-4147-A177-3AD203B41FA5}">
                      <a16:colId xmlns="" xmlns:a16="http://schemas.microsoft.com/office/drawing/2014/main" val="20001"/>
                    </a:ext>
                  </a:extLst>
                </a:gridCol>
                <a:gridCol w="762000">
                  <a:extLst>
                    <a:ext uri="{9D8B030D-6E8A-4147-A177-3AD203B41FA5}">
                      <a16:colId xmlns="" xmlns:a16="http://schemas.microsoft.com/office/drawing/2014/main" val="20002"/>
                    </a:ext>
                  </a:extLst>
                </a:gridCol>
                <a:gridCol w="914400">
                  <a:extLst>
                    <a:ext uri="{9D8B030D-6E8A-4147-A177-3AD203B41FA5}">
                      <a16:colId xmlns="" xmlns:a16="http://schemas.microsoft.com/office/drawing/2014/main" val="20003"/>
                    </a:ext>
                  </a:extLst>
                </a:gridCol>
                <a:gridCol w="762000">
                  <a:extLst>
                    <a:ext uri="{9D8B030D-6E8A-4147-A177-3AD203B41FA5}">
                      <a16:colId xmlns="" xmlns:a16="http://schemas.microsoft.com/office/drawing/2014/main" val="20004"/>
                    </a:ext>
                  </a:extLst>
                </a:gridCol>
                <a:gridCol w="838200">
                  <a:extLst>
                    <a:ext uri="{9D8B030D-6E8A-4147-A177-3AD203B41FA5}">
                      <a16:colId xmlns="" xmlns:a16="http://schemas.microsoft.com/office/drawing/2014/main" val="20005"/>
                    </a:ext>
                  </a:extLst>
                </a:gridCol>
                <a:gridCol w="838200">
                  <a:extLst>
                    <a:ext uri="{9D8B030D-6E8A-4147-A177-3AD203B41FA5}">
                      <a16:colId xmlns="" xmlns:a16="http://schemas.microsoft.com/office/drawing/2014/main" val="20006"/>
                    </a:ext>
                  </a:extLst>
                </a:gridCol>
              </a:tblGrid>
              <a:tr h="305435">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Berlin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0"/>
                  </a:ext>
                </a:extLst>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14:00-16:00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02:00-04:00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23:00-01:00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1"/>
                  </a:ext>
                </a:extLst>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16:30-18:30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04:30-06:30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01:30-03:30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2"/>
                  </a:ext>
                </a:extLst>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3"/>
                  </a:ext>
                </a:extLst>
              </a:tr>
              <a:tr h="177165">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PM1</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19:30-21:30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13:30-15:30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14:30-16:30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07:30-09:30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7030A0"/>
                          </a:solidFill>
                          <a:effectLst/>
                          <a:latin typeface="Calibri" panose="020F0502020204030204" pitchFamily="34" charset="0"/>
                          <a:ea typeface="宋体" panose="02010600030101010101" pitchFamily="2" charset="-122"/>
                        </a:rPr>
                        <a:t>04:30-06:30</a:t>
                      </a:r>
                      <a:endParaRPr lang="zh-CN" sz="90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4"/>
                  </a:ext>
                </a:extLst>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22:00-24:00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07:00-09:00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5"/>
                  </a:ext>
                </a:extLst>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6"/>
                  </a:ext>
                </a:extLst>
              </a:tr>
              <a:tr h="186055">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Evening 1</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01:30-03:30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10:30-12:30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 xmlns:a16="http://schemas.microsoft.com/office/drawing/2014/main" val="10007"/>
                  </a:ext>
                </a:extLst>
              </a:tr>
            </a:tbl>
          </a:graphicData>
        </a:graphic>
      </p:graphicFrame>
    </p:spTree>
    <p:extLst>
      <p:ext uri="{BB962C8B-B14F-4D97-AF65-F5344CB8AC3E}">
        <p14:creationId xmlns:p14="http://schemas.microsoft.com/office/powerpoint/2010/main" val="10313799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15    (Monday AM 2),		10:30-12:30 Orlando time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70C0"/>
                </a:solidFill>
                <a:cs typeface="Times New Roman" panose="02020603050405020304" pitchFamily="18" charset="0"/>
              </a:rPr>
              <a:t>May 15    (Monday PM 2), 	 	16:00-18:00 Orlando time</a:t>
            </a:r>
            <a:endParaRPr lang="en-US" altLang="zh-CN"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16    (Tuesday AM 1),		08:00-10:00 Orlando 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70C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17    (Wednesday AM 1),		08:00-10:00 Orlando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ea typeface="宋体" panose="02010600030101010101" pitchFamily="2" charset="-122"/>
              </a:rPr>
              <a:t>May 17    (Wednesday AM 2),		10:30-12:30 Orlando time </a:t>
            </a:r>
          </a:p>
          <a:p>
            <a:pPr marL="400050" lvl="2" indent="0" algn="just">
              <a:spcBef>
                <a:spcPct val="0"/>
              </a:spcBef>
              <a:spcAft>
                <a:spcPts val="0"/>
              </a:spcAft>
              <a:buNone/>
              <a:defRPr/>
            </a:pPr>
            <a:endParaRPr lang="en-US" altLang="zh-CN"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18    (Thursday AM 1),		08:00-10:00 Orlando time</a:t>
            </a:r>
          </a:p>
          <a:p>
            <a:pPr marL="685800" lvl="2" indent="-285750" algn="just">
              <a:spcBef>
                <a:spcPct val="0"/>
              </a:spcBef>
              <a:spcAft>
                <a:spcPts val="0"/>
              </a:spcAft>
              <a:buFont typeface="Times New Roman" panose="02020603050405020304" pitchFamily="18" charset="0"/>
              <a:buChar char="―"/>
              <a:defRPr/>
            </a:pPr>
            <a:r>
              <a:rPr lang="en-US" altLang="zh-CN" dirty="0">
                <a:solidFill>
                  <a:srgbClr val="00B0F0"/>
                </a:solidFill>
                <a:cs typeface="Times New Roman" panose="02020603050405020304" pitchFamily="18" charset="0"/>
              </a:rPr>
              <a:t>May 18    (Thursday AM 2),		</a:t>
            </a:r>
            <a:r>
              <a:rPr lang="en-US" altLang="zh-CN" dirty="0">
                <a:solidFill>
                  <a:srgbClr val="00B0F0"/>
                </a:solidFill>
                <a:ea typeface="宋体" panose="02010600030101010101" pitchFamily="2" charset="-122"/>
              </a:rPr>
              <a:t>10:30-12:30</a:t>
            </a:r>
            <a:r>
              <a:rPr lang="en-US" altLang="zh-CN" dirty="0">
                <a:solidFill>
                  <a:srgbClr val="00B0F0"/>
                </a:solidFill>
                <a:cs typeface="Times New Roman" panose="02020603050405020304" pitchFamily="18" charset="0"/>
              </a:rPr>
              <a:t> Orlando time</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a:t>
            </a:r>
            <a:r>
              <a:rPr lang="en-US" altLang="zh-CN" sz="3200" dirty="0" smtClean="0">
                <a:solidFill>
                  <a:srgbClr val="0000FF"/>
                </a:solidFill>
              </a:rPr>
              <a:t>March Plenary</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38713827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smtClean="0"/>
              <a:t>D1.0 </a:t>
            </a:r>
            <a:r>
              <a:rPr lang="en-US" altLang="zh-CN" dirty="0"/>
              <a:t>CR </a:t>
            </a:r>
            <a:r>
              <a:rPr lang="en-US" altLang="zh-CN" dirty="0" smtClean="0"/>
              <a:t>Status</a:t>
            </a:r>
            <a:endParaRPr lang="en-GB" dirty="0"/>
          </a:p>
        </p:txBody>
      </p:sp>
      <p:sp>
        <p:nvSpPr>
          <p:cNvPr id="9218" name="Rectangle 2"/>
          <p:cNvSpPr>
            <a:spLocks noGrp="1" noChangeArrowheads="1"/>
          </p:cNvSpPr>
          <p:nvPr>
            <p:ph idx="1"/>
          </p:nvPr>
        </p:nvSpPr>
        <p:spPr>
          <a:xfrm>
            <a:off x="457200" y="1524000"/>
            <a:ext cx="8229600" cy="4191000"/>
          </a:xfrm>
          <a:ln/>
        </p:spPr>
        <p:txBody>
          <a:bodyPr/>
          <a:lstStyle/>
          <a:p>
            <a:pPr algn="just">
              <a:spcBef>
                <a:spcPts val="0"/>
              </a:spcBef>
              <a:spcAft>
                <a:spcPts val="600"/>
              </a:spcAft>
              <a:buFont typeface="Arial" panose="020B0604020202020204" pitchFamily="34" charset="0"/>
              <a:buChar char="•"/>
            </a:pPr>
            <a:r>
              <a:rPr lang="en-US" sz="2000" dirty="0" smtClean="0"/>
              <a:t>Comment </a:t>
            </a:r>
            <a:r>
              <a:rPr lang="en-US" sz="2000" dirty="0"/>
              <a:t>resolution for </a:t>
            </a:r>
            <a:r>
              <a:rPr lang="en-US" sz="2000" dirty="0" smtClean="0"/>
              <a:t>D1.0 </a:t>
            </a:r>
            <a:r>
              <a:rPr lang="en-US" sz="2000" dirty="0"/>
              <a:t>(802.11bf </a:t>
            </a:r>
            <a:r>
              <a:rPr lang="en-US" sz="2000" dirty="0" smtClean="0"/>
              <a:t>LB272 comments</a:t>
            </a:r>
            <a:r>
              <a:rPr lang="en-US" sz="2000" dirty="0"/>
              <a:t>)</a:t>
            </a:r>
          </a:p>
          <a:p>
            <a:pPr lvl="1" algn="just">
              <a:spcBef>
                <a:spcPts val="0"/>
              </a:spcBef>
              <a:spcAft>
                <a:spcPts val="600"/>
              </a:spcAft>
              <a:buFont typeface="Arial" panose="020B0604020202020204" pitchFamily="34" charset="0"/>
              <a:buChar char="•"/>
            </a:pPr>
            <a:r>
              <a:rPr lang="en-US" altLang="zh-CN" sz="1600" dirty="0" smtClean="0">
                <a:solidFill>
                  <a:srgbClr val="FF0000"/>
                </a:solidFill>
              </a:rPr>
              <a:t>39.4777</a:t>
            </a:r>
            <a:r>
              <a:rPr lang="en-US" altLang="zh-CN" sz="1600" dirty="0" smtClean="0"/>
              <a:t>% </a:t>
            </a:r>
            <a:r>
              <a:rPr lang="en-US" altLang="zh-CN" sz="1600" dirty="0"/>
              <a:t>of all LB272 comments are now resolved or marked as “ready for motion” </a:t>
            </a:r>
            <a:endParaRPr lang="en-US" altLang="zh-CN" sz="1600" dirty="0" smtClean="0"/>
          </a:p>
          <a:p>
            <a:pPr lvl="1" algn="just">
              <a:spcBef>
                <a:spcPts val="0"/>
              </a:spcBef>
              <a:spcAft>
                <a:spcPts val="600"/>
              </a:spcAft>
              <a:buFont typeface="Arial" panose="020B0604020202020204" pitchFamily="34" charset="0"/>
              <a:buChar char="•"/>
            </a:pPr>
            <a:r>
              <a:rPr lang="en-US" altLang="zh-CN" sz="1600" dirty="0" smtClean="0"/>
              <a:t>(</a:t>
            </a:r>
            <a:r>
              <a:rPr lang="en-US" altLang="zh-CN" sz="1600" dirty="0" smtClean="0">
                <a:solidFill>
                  <a:srgbClr val="FF0000"/>
                </a:solidFill>
              </a:rPr>
              <a:t>514/1302,</a:t>
            </a:r>
            <a:r>
              <a:rPr lang="en-US" altLang="zh-CN" sz="1600" dirty="0" smtClean="0"/>
              <a:t> </a:t>
            </a:r>
            <a:r>
              <a:rPr lang="en-US" altLang="zh-CN" sz="1600" dirty="0"/>
              <a:t>Please refer to the figure)</a:t>
            </a:r>
          </a:p>
          <a:p>
            <a:pPr marL="361950" lvl="1" indent="0" algn="just">
              <a:spcBef>
                <a:spcPts val="0"/>
              </a:spcBef>
              <a:spcAft>
                <a:spcPts val="600"/>
              </a:spcAft>
              <a:buNone/>
            </a:pPr>
            <a:endParaRPr lang="en-US" altLang="zh-CN" sz="1600" dirty="0"/>
          </a:p>
        </p:txBody>
      </p:sp>
      <p:graphicFrame>
        <p:nvGraphicFramePr>
          <p:cNvPr id="7" name="Chart 6">
            <a:extLst>
              <a:ext uri="{FF2B5EF4-FFF2-40B4-BE49-F238E27FC236}">
                <a16:creationId xmlns="" xmlns:a16="http://schemas.microsoft.com/office/drawing/2014/main" id="{C0807CB6-20C1-45B5-8F67-26150D548148}"/>
              </a:ext>
            </a:extLst>
          </p:cNvPr>
          <p:cNvGraphicFramePr/>
          <p:nvPr>
            <p:extLst>
              <p:ext uri="{D42A27DB-BD31-4B8C-83A1-F6EECF244321}">
                <p14:modId xmlns:p14="http://schemas.microsoft.com/office/powerpoint/2010/main" val="2168961067"/>
              </p:ext>
            </p:extLst>
          </p:nvPr>
        </p:nvGraphicFramePr>
        <p:xfrm>
          <a:off x="6705600" y="2895600"/>
          <a:ext cx="5029200" cy="34290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表格 2"/>
          <p:cNvGraphicFramePr>
            <a:graphicFrameLocks noGrp="1"/>
          </p:cNvGraphicFramePr>
          <p:nvPr>
            <p:extLst>
              <p:ext uri="{D42A27DB-BD31-4B8C-83A1-F6EECF244321}">
                <p14:modId xmlns:p14="http://schemas.microsoft.com/office/powerpoint/2010/main" val="4224648769"/>
              </p:ext>
            </p:extLst>
          </p:nvPr>
        </p:nvGraphicFramePr>
        <p:xfrm>
          <a:off x="457200" y="4229100"/>
          <a:ext cx="5410199" cy="2095500"/>
        </p:xfrm>
        <a:graphic>
          <a:graphicData uri="http://schemas.openxmlformats.org/drawingml/2006/table">
            <a:tbl>
              <a:tblPr firstRow="1" firstCol="1" bandRow="1">
                <a:tableStyleId>{616DA210-FB5B-4158-B5E0-FEB733F419BA}</a:tableStyleId>
              </a:tblPr>
              <a:tblGrid>
                <a:gridCol w="795618"/>
                <a:gridCol w="875179"/>
                <a:gridCol w="1267988"/>
                <a:gridCol w="959741"/>
                <a:gridCol w="749674"/>
                <a:gridCol w="761999"/>
              </a:tblGrid>
              <a:tr h="190500">
                <a:tc>
                  <a:txBody>
                    <a:bodyPr/>
                    <a:lstStyle/>
                    <a:p>
                      <a:endParaRPr lang="zh-CN" sz="1100" dirty="0">
                        <a:effectLst/>
                        <a:latin typeface="Times New Roman" panose="02020603050405020304" pitchFamily="18" charset="0"/>
                      </a:endParaRPr>
                    </a:p>
                  </a:txBody>
                  <a:tcPr marL="68580" marR="68580" marT="0" marB="0" anchor="b"/>
                </a:tc>
                <a:tc>
                  <a:txBody>
                    <a:bodyPr/>
                    <a:lstStyle/>
                    <a:p>
                      <a:pPr algn="l">
                        <a:spcAft>
                          <a:spcPts val="0"/>
                        </a:spcAft>
                      </a:pPr>
                      <a:r>
                        <a:rPr lang="en-US" sz="1100">
                          <a:effectLst/>
                        </a:rPr>
                        <a:t>Submitted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dirty="0">
                          <a:solidFill>
                            <a:srgbClr val="000000"/>
                          </a:solidFill>
                          <a:effectLst/>
                          <a:latin typeface="Calibri" panose="020F0502020204030204" pitchFamily="34" charset="0"/>
                          <a:ea typeface="宋体" panose="02010600030101010101" pitchFamily="2" charset="-122"/>
                        </a:rPr>
                        <a:t>Ready for Motion</a:t>
                      </a:r>
                      <a:endParaRPr lang="zh-CN" sz="1100" dirty="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Approved</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spcAft>
                          <a:spcPts val="0"/>
                        </a:spcAft>
                      </a:pPr>
                      <a:r>
                        <a:rPr lang="en-US" sz="1100" b="1">
                          <a:solidFill>
                            <a:srgbClr val="000000"/>
                          </a:solidFill>
                          <a:effectLst/>
                          <a:latin typeface="Calibri" panose="020F0502020204030204" pitchFamily="34" charset="0"/>
                          <a:ea typeface="宋体" panose="02010600030101010101" pitchFamily="2" charset="-122"/>
                        </a:rPr>
                        <a:t>RfM+A</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dirty="0" err="1">
                          <a:effectLst/>
                        </a:rPr>
                        <a:t>PoC</a:t>
                      </a:r>
                      <a:endParaRPr lang="zh-CN" sz="1100" dirty="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Editorial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dirty="0">
                          <a:effectLst/>
                          <a:latin typeface="Calibri" panose="020F0502020204030204" pitchFamily="34" charset="0"/>
                          <a:ea typeface="宋体" panose="02010600030101010101" pitchFamily="2" charset="-122"/>
                        </a:rPr>
                        <a:t>228</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175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199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Claudio</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OST</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292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Chaoming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Instance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224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Reporting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138</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Chris</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SBP</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Cheng</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MLME</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82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Naren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DMG</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41</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32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73</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Assaf</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Misc</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69</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16</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20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l">
                        <a:spcAft>
                          <a:spcPts val="0"/>
                        </a:spcAft>
                      </a:pPr>
                      <a:r>
                        <a:rPr lang="en-US" sz="1100">
                          <a:effectLst/>
                        </a:rPr>
                        <a:t>Zinan</a:t>
                      </a:r>
                      <a:endParaRPr lang="zh-CN" sz="1100">
                        <a:effectLst/>
                        <a:latin typeface="Calibri" panose="020F0502020204030204" pitchFamily="34" charset="0"/>
                        <a:ea typeface="宋体" panose="02010600030101010101" pitchFamily="2" charset="-122"/>
                      </a:endParaRPr>
                    </a:p>
                  </a:txBody>
                  <a:tcPr marL="68580" marR="68580" marT="0" marB="0" anchor="b"/>
                </a:tc>
              </a:tr>
              <a:tr h="190500">
                <a:tc>
                  <a:txBody>
                    <a:bodyPr/>
                    <a:lstStyle/>
                    <a:p>
                      <a:pPr algn="l">
                        <a:spcAft>
                          <a:spcPts val="0"/>
                        </a:spcAft>
                      </a:pPr>
                      <a:r>
                        <a:rPr lang="en-US" sz="1100">
                          <a:effectLst/>
                        </a:rPr>
                        <a:t>All</a:t>
                      </a:r>
                      <a:endParaRPr lang="zh-CN" sz="11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1302</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240</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solidFill>
                            <a:srgbClr val="000000"/>
                          </a:solidFill>
                          <a:effectLst/>
                          <a:latin typeface="Calibri" panose="020F0502020204030204" pitchFamily="34" charset="0"/>
                          <a:ea typeface="宋体" panose="02010600030101010101" pitchFamily="2" charset="-122"/>
                        </a:rPr>
                        <a:t>274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a:effectLst/>
                          <a:latin typeface="Calibri" panose="020F0502020204030204" pitchFamily="34" charset="0"/>
                          <a:ea typeface="宋体" panose="02010600030101010101" pitchFamily="2" charset="-122"/>
                        </a:rPr>
                        <a:t>514</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a:effectLst/>
                        <a:latin typeface="Times New Roman" panose="02020603050405020304" pitchFamily="18" charset="0"/>
                      </a:endParaRPr>
                    </a:p>
                  </a:txBody>
                  <a:tcPr marL="68580" marR="68580" marT="0" marB="0" anchor="b"/>
                </a:tc>
              </a:tr>
              <a:tr h="190500">
                <a:tc>
                  <a:txBody>
                    <a:bodyPr/>
                    <a:lstStyle/>
                    <a:p>
                      <a:endParaRPr lang="zh-CN" sz="1100" b="1" dirty="0">
                        <a:effectLst/>
                        <a:latin typeface="Times New Roman" panose="02020603050405020304" pitchFamily="18" charset="0"/>
                      </a:endParaRPr>
                    </a:p>
                  </a:txBody>
                  <a:tcPr marL="68580" marR="68580" marT="0" marB="0" anchor="b"/>
                </a:tc>
                <a:tc>
                  <a:txBody>
                    <a:bodyPr/>
                    <a:lstStyle/>
                    <a:p>
                      <a:endParaRPr lang="zh-CN" sz="1000">
                        <a:effectLst/>
                        <a:latin typeface="Times New Roman" panose="02020603050405020304" pitchFamily="18" charset="0"/>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0.184331797</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a:solidFill>
                            <a:srgbClr val="FF0000"/>
                          </a:solidFill>
                          <a:effectLst/>
                          <a:latin typeface="Calibri" panose="020F0502020204030204" pitchFamily="34" charset="0"/>
                          <a:ea typeface="宋体" panose="02010600030101010101" pitchFamily="2" charset="-122"/>
                        </a:rPr>
                        <a:t>0.2104455</a:t>
                      </a:r>
                      <a:endParaRPr lang="zh-CN" sz="10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100" b="1" dirty="0">
                          <a:solidFill>
                            <a:srgbClr val="FF0000"/>
                          </a:solidFill>
                          <a:effectLst/>
                          <a:latin typeface="Calibri" panose="020F0502020204030204" pitchFamily="34" charset="0"/>
                          <a:ea typeface="宋体" panose="02010600030101010101" pitchFamily="2" charset="-122"/>
                        </a:rPr>
                        <a:t>0.394777</a:t>
                      </a:r>
                      <a:endParaRPr lang="zh-CN" sz="10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1100" b="1"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60786049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3548508270"/>
              </p:ext>
            </p:extLst>
          </p:nvPr>
        </p:nvGraphicFramePr>
        <p:xfrm>
          <a:off x="1917834" y="685800"/>
          <a:ext cx="8356332" cy="5760720"/>
        </p:xfrm>
        <a:graphic>
          <a:graphicData uri="http://schemas.openxmlformats.org/drawingml/2006/table">
            <a:tbl>
              <a:tblPr firstRow="1" firstCol="1" bandRow="1">
                <a:tableStyleId>{616DA210-FB5B-4158-B5E0-FEB733F419BA}</a:tableStyleId>
              </a:tblPr>
              <a:tblGrid>
                <a:gridCol w="1156097"/>
                <a:gridCol w="973554"/>
                <a:gridCol w="1352156"/>
                <a:gridCol w="1044541"/>
                <a:gridCol w="928482"/>
                <a:gridCol w="1419395"/>
                <a:gridCol w="1482107"/>
              </a:tblGrid>
              <a:tr h="140368">
                <a:tc>
                  <a:txBody>
                    <a:bodyPr/>
                    <a:lstStyle/>
                    <a:p>
                      <a:endParaRPr lang="zh-CN" sz="1050" dirty="0">
                        <a:effectLst/>
                        <a:latin typeface="Times New Roman" panose="02020603050405020304" pitchFamily="18" charset="0"/>
                      </a:endParaRPr>
                    </a:p>
                  </a:txBody>
                  <a:tcPr marL="36522" marR="36522" marT="0" marB="0" anchor="b"/>
                </a:tc>
                <a:tc>
                  <a:txBody>
                    <a:bodyPr/>
                    <a:lstStyle/>
                    <a:p>
                      <a:pPr algn="ctr">
                        <a:spcAft>
                          <a:spcPts val="0"/>
                        </a:spcAft>
                      </a:pPr>
                      <a:r>
                        <a:rPr lang="en-US" sz="1050" b="1" dirty="0">
                          <a:solidFill>
                            <a:srgbClr val="000000"/>
                          </a:solidFill>
                          <a:effectLst/>
                          <a:latin typeface="Calibri" panose="020F0502020204030204" pitchFamily="34" charset="0"/>
                          <a:ea typeface="宋体" panose="02010600030101010101" pitchFamily="2" charset="-122"/>
                        </a:rPr>
                        <a:t>Assigned</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Ready for Motion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Approved</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a:solidFill>
                            <a:srgbClr val="000000"/>
                          </a:solidFill>
                          <a:effectLst/>
                          <a:latin typeface="Calibri" panose="020F0502020204030204" pitchFamily="34" charset="0"/>
                          <a:ea typeface="宋体" panose="02010600030101010101" pitchFamily="2" charset="-122"/>
                        </a:rPr>
                        <a:t>RfM+A</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May interim</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b="1" dirty="0">
                          <a:solidFill>
                            <a:srgbClr val="0000FF"/>
                          </a:solidFill>
                          <a:effectLst/>
                          <a:latin typeface="Calibri" panose="020F0502020204030204" pitchFamily="34" charset="0"/>
                          <a:ea typeface="宋体" panose="02010600030101010101" pitchFamily="2" charset="-122"/>
                        </a:rPr>
                        <a:t>Before/at July plenary</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effectLst/>
                          <a:latin typeface="Calibri" panose="020F0502020204030204" pitchFamily="34" charset="0"/>
                          <a:ea typeface="宋体" panose="02010600030101010101" pitchFamily="2" charset="-122"/>
                        </a:rPr>
                        <a:t>Alecs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dirty="0">
                          <a:effectLst/>
                          <a:latin typeface="Calibri" panose="020F0502020204030204" pitchFamily="34" charset="0"/>
                          <a:ea typeface="宋体" panose="02010600030101010101" pitchFamily="2" charset="-122"/>
                        </a:rPr>
                        <a:t>24</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000000"/>
                          </a:solidFill>
                          <a:effectLst/>
                          <a:latin typeface="Calibri" panose="020F0502020204030204" pitchFamily="34" charset="0"/>
                          <a:ea typeface="宋体" panose="02010600030101010101" pitchFamily="2" charset="-122"/>
                        </a:rPr>
                        <a:t>Ali</a:t>
                      </a:r>
                      <a:endParaRPr lang="zh-CN" sz="1050" dirty="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solidFill>
                      <a:srgbClr val="92D050"/>
                    </a:solidFill>
                  </a:tcPr>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Anirud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24</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Assaf</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83</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Atsushi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a:solidFill>
                            <a:schemeClr val="tx1"/>
                          </a:solidFill>
                          <a:effectLst/>
                          <a:latin typeface="Calibri" panose="020F0502020204030204" pitchFamily="34" charset="0"/>
                          <a:ea typeface="宋体" panose="02010600030101010101" pitchFamily="2" charset="-122"/>
                        </a:rPr>
                        <a:t>7</a:t>
                      </a:r>
                      <a:endParaRPr lang="zh-CN" sz="105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Chaoming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Cheng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76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Chris</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Claudio (E)</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206</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altLang="zh-CN" sz="1050" dirty="0" smtClean="0">
                          <a:solidFill>
                            <a:srgbClr val="FF0000"/>
                          </a:solidFill>
                          <a:effectLst/>
                          <a:latin typeface="Calibri" panose="020F0502020204030204" pitchFamily="34" charset="0"/>
                          <a:ea typeface="宋体" panose="02010600030101010101" pitchFamily="2" charset="-122"/>
                        </a:rPr>
                        <a:t>20</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Claudio (T)</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3</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14</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Dibakar</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74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54</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Dongguk</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21</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Dong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Junghoon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Josh</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Mahmoud</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39</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42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chemeClr val="tx1"/>
                          </a:solidFill>
                          <a:effectLst/>
                          <a:latin typeface="Calibri" panose="020F0502020204030204" pitchFamily="34" charset="0"/>
                          <a:ea typeface="宋体" panose="02010600030101010101" pitchFamily="2" charset="-122"/>
                        </a:rPr>
                        <a:t>Mengshi</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16</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52400">
                <a:tc>
                  <a:txBody>
                    <a:bodyPr/>
                    <a:lstStyle/>
                    <a:p>
                      <a:pPr>
                        <a:spcAft>
                          <a:spcPts val="0"/>
                        </a:spcAft>
                      </a:pPr>
                      <a:r>
                        <a:rPr lang="en-US" sz="1050" dirty="0">
                          <a:solidFill>
                            <a:srgbClr val="FF0000"/>
                          </a:solidFill>
                          <a:effectLst/>
                          <a:latin typeface="Calibri" panose="020F0502020204030204" pitchFamily="34" charset="0"/>
                          <a:ea typeface="宋体" panose="02010600030101010101" pitchFamily="2" charset="-122"/>
                        </a:rPr>
                        <a:t>Naren</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11</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100</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25</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Ning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effectLst/>
                          <a:latin typeface="Calibri" panose="020F0502020204030204" pitchFamily="34" charset="0"/>
                          <a:ea typeface="宋体" panose="02010600030101010101" pitchFamily="2" charset="-122"/>
                        </a:rPr>
                        <a:t>Osama</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26</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Pei </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47</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Perry</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30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Rojan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26</a:t>
                      </a:r>
                      <a:endParaRPr lang="zh-CN" sz="1050" strike="sngStrike"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Du</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39</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20</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19</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Rui Yang</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17</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smtClean="0">
                          <a:effectLst/>
                          <a:latin typeface="Calibri" panose="020F0502020204030204" pitchFamily="34" charset="0"/>
                          <a:ea typeface="宋体" panose="02010600030101010101" pitchFamily="2" charset="-122"/>
                        </a:rPr>
                        <a:t>Steph</a:t>
                      </a:r>
                      <a:r>
                        <a:rPr lang="en-US" altLang="zh-CN" sz="1050" dirty="0" smtClean="0">
                          <a:effectLst/>
                          <a:latin typeface="Calibri" panose="020F0502020204030204" pitchFamily="34" charset="0"/>
                          <a:ea typeface="宋体" panose="02010600030101010101" pitchFamily="2" charset="-122"/>
                        </a:rPr>
                        <a:t>an</a:t>
                      </a:r>
                      <a:r>
                        <a:rPr lang="en-US" sz="1050" dirty="0" smtClean="0">
                          <a:effectLst/>
                          <a:latin typeface="Calibri" panose="020F0502020204030204" pitchFamily="34" charset="0"/>
                          <a:ea typeface="宋体" panose="02010600030101010101" pitchFamily="2" charset="-122"/>
                        </a:rPr>
                        <a:t> </a:t>
                      </a:r>
                      <a:r>
                        <a:rPr lang="en-US" sz="1050" dirty="0">
                          <a:effectLst/>
                          <a:latin typeface="Calibri" panose="020F0502020204030204" pitchFamily="34" charset="0"/>
                          <a:ea typeface="宋体" panose="02010600030101010101" pitchFamily="2" charset="-122"/>
                        </a:rPr>
                        <a:t>S.</a:t>
                      </a:r>
                      <a:endParaRPr lang="zh-CN" sz="1050" dirty="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10</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c>
                  <a:txBody>
                    <a:bodyPr/>
                    <a:lstStyle/>
                    <a:p>
                      <a:pPr marL="0" algn="ctr" defTabSz="914400" rtl="0" eaLnBrk="1" latinLnBrk="0" hangingPunct="1">
                        <a:spcAft>
                          <a:spcPts val="0"/>
                        </a:spcAft>
                      </a:pPr>
                      <a:r>
                        <a:rPr lang="en-US" altLang="zh-CN" sz="1050" kern="1200" dirty="0" smtClean="0">
                          <a:solidFill>
                            <a:schemeClr val="tx1"/>
                          </a:solidFill>
                          <a:effectLst/>
                          <a:latin typeface="Calibri" panose="020F0502020204030204" pitchFamily="34" charset="0"/>
                          <a:ea typeface="宋体" panose="02010600030101010101" pitchFamily="2" charset="-122"/>
                          <a:cs typeface="+mn-cs"/>
                        </a:rPr>
                        <a:t>14</a:t>
                      </a:r>
                      <a:endParaRPr lang="zh-CN" sz="1050"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Xiandong</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solidFill>
                            <a:srgbClr val="000000"/>
                          </a:solidFill>
                          <a:effectLst/>
                          <a:latin typeface="Calibri" panose="020F0502020204030204" pitchFamily="34" charset="0"/>
                          <a:ea typeface="宋体" panose="02010600030101010101" pitchFamily="2" charset="-122"/>
                        </a:rPr>
                        <a:t>12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chemeClr val="tx1"/>
                          </a:solidFill>
                          <a:effectLst/>
                          <a:latin typeface="Calibri" panose="020F0502020204030204" pitchFamily="34" charset="0"/>
                          <a:ea typeface="宋体" panose="02010600030101010101" pitchFamily="2" charset="-122"/>
                        </a:rPr>
                        <a:t>12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Yan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8</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8</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Yiyan</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a:effectLst/>
                          <a:latin typeface="Calibri" panose="020F0502020204030204" pitchFamily="34" charset="0"/>
                          <a:ea typeface="宋体" panose="02010600030101010101" pitchFamily="2" charset="-122"/>
                        </a:rPr>
                        <a:t>Zhanjing</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6</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5</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err="1">
                          <a:solidFill>
                            <a:srgbClr val="FF0000"/>
                          </a:solidFill>
                          <a:effectLst/>
                          <a:latin typeface="Calibri" panose="020F0502020204030204" pitchFamily="34" charset="0"/>
                          <a:ea typeface="宋体" panose="02010600030101010101" pitchFamily="2" charset="-122"/>
                        </a:rPr>
                        <a:t>Zhuqing</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3</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2</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a:t>
                      </a:r>
                      <a:endParaRPr lang="zh-CN" sz="1050" dirty="0">
                        <a:solidFill>
                          <a:srgbClr val="FF0000"/>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pPr>
                        <a:spcAft>
                          <a:spcPts val="0"/>
                        </a:spcAft>
                      </a:pPr>
                      <a:r>
                        <a:rPr lang="en-US" sz="1050" dirty="0">
                          <a:solidFill>
                            <a:schemeClr val="tx1"/>
                          </a:solidFill>
                          <a:effectLst/>
                          <a:latin typeface="Calibri" panose="020F0502020204030204" pitchFamily="34" charset="0"/>
                          <a:ea typeface="宋体" panose="02010600030101010101" pitchFamily="2" charset="-122"/>
                        </a:rPr>
                        <a:t>Zinan</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FF0000"/>
                          </a:solidFill>
                          <a:effectLst/>
                          <a:latin typeface="Calibri" panose="020F0502020204030204" pitchFamily="34" charset="0"/>
                          <a:ea typeface="宋体" panose="02010600030101010101" pitchFamily="2" charset="-122"/>
                        </a:rPr>
                        <a:t>15</a:t>
                      </a:r>
                      <a:endParaRPr lang="zh-CN" sz="1050" strike="sngStrike" dirty="0">
                        <a:solidFill>
                          <a:srgbClr val="FF0000"/>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a:solidFill>
                            <a:schemeClr val="tx1"/>
                          </a:solidFill>
                          <a:effectLst/>
                          <a:latin typeface="Calibri" panose="020F0502020204030204" pitchFamily="34" charset="0"/>
                          <a:ea typeface="宋体" panose="02010600030101010101" pitchFamily="2" charset="-122"/>
                        </a:rPr>
                        <a:t>0</a:t>
                      </a:r>
                      <a:endParaRPr lang="zh-CN" sz="1050" dirty="0">
                        <a:solidFill>
                          <a:schemeClr val="tx1"/>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dirty="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a:solidFill>
                          <a:schemeClr val="tx1"/>
                        </a:solidFill>
                        <a:effectLst/>
                        <a:latin typeface="Times New Roman" panose="02020603050405020304" pitchFamily="18" charset="0"/>
                      </a:endParaRPr>
                    </a:p>
                  </a:txBody>
                  <a:tcPr marL="68580" marR="68580" marT="0" marB="0" anchor="b"/>
                </a:tc>
                <a:tc>
                  <a:txBody>
                    <a:bodyPr/>
                    <a:lstStyle/>
                    <a:p>
                      <a:endParaRPr lang="zh-CN" sz="900" dirty="0">
                        <a:solidFill>
                          <a:schemeClr val="tx1"/>
                        </a:solidFill>
                        <a:effectLst/>
                        <a:latin typeface="Times New Roman" panose="02020603050405020304" pitchFamily="18" charset="0"/>
                      </a:endParaRPr>
                    </a:p>
                  </a:txBody>
                  <a:tcPr marL="68580" marR="68580" marT="0" marB="0" anchor="b"/>
                </a:tc>
              </a:tr>
              <a:tr h="140368">
                <a:tc>
                  <a:txBody>
                    <a:bodyPr/>
                    <a:lstStyle/>
                    <a:p>
                      <a:pPr>
                        <a:spcAft>
                          <a:spcPts val="0"/>
                        </a:spcAft>
                      </a:pPr>
                      <a:r>
                        <a:rPr lang="en-US" sz="1050" b="1">
                          <a:effectLst/>
                          <a:latin typeface="Calibri" panose="020F0502020204030204" pitchFamily="34" charset="0"/>
                          <a:ea typeface="宋体" panose="02010600030101010101" pitchFamily="2" charset="-122"/>
                        </a:rPr>
                        <a:t>All</a:t>
                      </a:r>
                      <a:endParaRPr lang="zh-CN" sz="105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1302</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240</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274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a:effectLst/>
                          <a:latin typeface="Calibri" panose="020F0502020204030204" pitchFamily="34" charset="0"/>
                          <a:ea typeface="宋体" panose="02010600030101010101" pitchFamily="2" charset="-122"/>
                        </a:rPr>
                        <a:t>514</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strike="noStrike" dirty="0" smtClean="0">
                          <a:solidFill>
                            <a:srgbClr val="0000FF"/>
                          </a:solidFill>
                          <a:effectLst/>
                          <a:latin typeface="Calibri" panose="020F0502020204030204" pitchFamily="34" charset="0"/>
                          <a:ea typeface="宋体" panose="02010600030101010101" pitchFamily="2" charset="-122"/>
                        </a:rPr>
                        <a:t>967</a:t>
                      </a:r>
                      <a:endParaRPr lang="zh-CN" sz="1050" strike="sngStrike" dirty="0">
                        <a:solidFill>
                          <a:srgbClr val="0000FF"/>
                        </a:solidFill>
                        <a:effectLst/>
                        <a:latin typeface="Calibri" panose="020F0502020204030204" pitchFamily="34" charset="0"/>
                        <a:ea typeface="宋体" panose="02010600030101010101" pitchFamily="2" charset="-122"/>
                      </a:endParaRPr>
                    </a:p>
                  </a:txBody>
                  <a:tcPr marL="68580" marR="68580" marT="0" marB="0" anchor="b"/>
                </a:tc>
                <a:tc>
                  <a:txBody>
                    <a:bodyPr/>
                    <a:lstStyle/>
                    <a:p>
                      <a:pPr algn="ctr">
                        <a:spcAft>
                          <a:spcPts val="0"/>
                        </a:spcAft>
                      </a:pPr>
                      <a:r>
                        <a:rPr lang="en-US" sz="1050" dirty="0" smtClean="0">
                          <a:solidFill>
                            <a:srgbClr val="0000FF"/>
                          </a:solidFill>
                          <a:effectLst/>
                          <a:latin typeface="Calibri" panose="020F0502020204030204" pitchFamily="34" charset="0"/>
                          <a:ea typeface="宋体" panose="02010600030101010101" pitchFamily="2" charset="-122"/>
                        </a:rPr>
                        <a:t>335</a:t>
                      </a:r>
                      <a:endParaRPr lang="zh-CN" sz="1050" dirty="0">
                        <a:solidFill>
                          <a:srgbClr val="0000FF"/>
                        </a:solidFill>
                        <a:effectLst/>
                        <a:latin typeface="Calibri" panose="020F0502020204030204" pitchFamily="34" charset="0"/>
                        <a:ea typeface="宋体" panose="02010600030101010101" pitchFamily="2" charset="-122"/>
                      </a:endParaRPr>
                    </a:p>
                  </a:txBody>
                  <a:tcPr marL="68580" marR="68580" marT="0" marB="0" anchor="b"/>
                </a:tc>
              </a:tr>
              <a:tr h="140368">
                <a:tc>
                  <a:txBody>
                    <a:bodyPr/>
                    <a:lstStyle/>
                    <a:p>
                      <a:endParaRPr lang="zh-CN" sz="1050">
                        <a:effectLst/>
                        <a:latin typeface="Times New Roman" panose="02020603050405020304" pitchFamily="18" charset="0"/>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0.184331797</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a:solidFill>
                            <a:srgbClr val="FF0000"/>
                          </a:solidFill>
                          <a:effectLst/>
                          <a:latin typeface="Calibri" panose="020F0502020204030204" pitchFamily="34" charset="0"/>
                          <a:ea typeface="宋体" panose="02010600030101010101" pitchFamily="2" charset="-122"/>
                        </a:rPr>
                        <a:t>0.2104455</a:t>
                      </a:r>
                      <a:endParaRPr lang="zh-CN" sz="900">
                        <a:effectLst/>
                        <a:latin typeface="Calibri" panose="020F0502020204030204" pitchFamily="34" charset="0"/>
                        <a:ea typeface="宋体" panose="02010600030101010101" pitchFamily="2" charset="-122"/>
                      </a:endParaRPr>
                    </a:p>
                  </a:txBody>
                  <a:tcPr marL="68580" marR="68580" marT="0" marB="0" anchor="b"/>
                </a:tc>
                <a:tc>
                  <a:txBody>
                    <a:bodyPr/>
                    <a:lstStyle/>
                    <a:p>
                      <a:pPr algn="r">
                        <a:spcAft>
                          <a:spcPts val="0"/>
                        </a:spcAft>
                      </a:pPr>
                      <a:r>
                        <a:rPr lang="en-US" sz="1050" b="1" dirty="0">
                          <a:solidFill>
                            <a:srgbClr val="FF0000"/>
                          </a:solidFill>
                          <a:effectLst/>
                          <a:latin typeface="Calibri" panose="020F0502020204030204" pitchFamily="34" charset="0"/>
                          <a:ea typeface="宋体" panose="02010600030101010101" pitchFamily="2" charset="-122"/>
                        </a:rPr>
                        <a:t>0.3947773</a:t>
                      </a:r>
                      <a:endParaRPr lang="zh-CN" sz="900" dirty="0">
                        <a:effectLst/>
                        <a:latin typeface="Calibri" panose="020F0502020204030204" pitchFamily="34" charset="0"/>
                        <a:ea typeface="宋体" panose="02010600030101010101" pitchFamily="2" charset="-122"/>
                      </a:endParaRPr>
                    </a:p>
                  </a:txBody>
                  <a:tcPr marL="68580" marR="68580" marT="0" marB="0" anchor="b"/>
                </a:tc>
                <a:tc>
                  <a:txBody>
                    <a:bodyPr/>
                    <a:lstStyle/>
                    <a:p>
                      <a:endParaRPr lang="zh-CN" sz="900">
                        <a:effectLst/>
                        <a:latin typeface="Times New Roman" panose="02020603050405020304" pitchFamily="18" charset="0"/>
                      </a:endParaRPr>
                    </a:p>
                  </a:txBody>
                  <a:tcPr marL="68580" marR="68580" marT="0" marB="0" anchor="b"/>
                </a:tc>
                <a:tc>
                  <a:txBody>
                    <a:bodyPr/>
                    <a:lstStyle/>
                    <a:p>
                      <a:endParaRPr lang="zh-CN" sz="900" dirty="0">
                        <a:effectLst/>
                        <a:latin typeface="Times New Roman" panose="02020603050405020304" pitchFamily="18" charset="0"/>
                      </a:endParaRPr>
                    </a:p>
                  </a:txBody>
                  <a:tcPr marL="68580" marR="68580" marT="0" marB="0" anchor="b"/>
                </a:tc>
              </a:tr>
            </a:tbl>
          </a:graphicData>
        </a:graphic>
      </p:graphicFrame>
    </p:spTree>
    <p:extLst>
      <p:ext uri="{BB962C8B-B14F-4D97-AF65-F5344CB8AC3E}">
        <p14:creationId xmlns:p14="http://schemas.microsoft.com/office/powerpoint/2010/main" val="28618343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ea typeface="宋体" panose="02010600030101010101" pitchFamily="2" charset="-122"/>
              </a:rPr>
              <a:t>May 15    (Monday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3387831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0359498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3342329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67115649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smtClean="0"/>
              <a:t> Dong</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66109161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a:t>
            </a:r>
            <a:r>
              <a:rPr lang="en-US" altLang="zh-CN" sz="1600" dirty="0" smtClean="0">
                <a:solidFill>
                  <a:srgbClr val="FF0000"/>
                </a:solidFill>
              </a:rPr>
              <a:t>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Zinan Lin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23/0538</a:t>
            </a:r>
            <a:r>
              <a:rPr lang="en-US" altLang="zh-CN" dirty="0" smtClean="0">
                <a:solidFill>
                  <a:srgbClr val="FF0000"/>
                </a:solidFill>
              </a:rPr>
              <a:t>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01455314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946048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81833110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364063303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40772944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2756668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8331667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2133297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80402187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24786808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846365087"/>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smtClean="0"/>
              <a:t>Anirudha </a:t>
            </a:r>
            <a:r>
              <a:rPr lang="en-US" altLang="zh-CN" sz="1800" dirty="0"/>
              <a:t>Sahoo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9623526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US" altLang="zh-CN" dirty="0">
                <a:solidFill>
                  <a:srgbClr val="0000FF"/>
                </a:solidFill>
              </a:rPr>
              <a:t>May</a:t>
            </a:r>
            <a:r>
              <a:rPr lang="en-US" altLang="zh-CN" dirty="0"/>
              <a:t> IEEE 802 wireless </a:t>
            </a:r>
            <a:r>
              <a:rPr lang="en-US" altLang="zh-CN" dirty="0">
                <a:solidFill>
                  <a:srgbClr val="0000FF"/>
                </a:solidFill>
              </a:rPr>
              <a:t>interim</a:t>
            </a:r>
            <a:r>
              <a:rPr lang="en-US" altLang="zh-CN" dirty="0"/>
              <a:t> 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altLang="zh-CN" dirty="0"/>
              <a:t>This meeting is part of the </a:t>
            </a:r>
            <a:r>
              <a:rPr lang="en-US" altLang="zh-CN" dirty="0">
                <a:solidFill>
                  <a:srgbClr val="0000FF"/>
                </a:solidFill>
              </a:rPr>
              <a:t>May</a:t>
            </a:r>
            <a:r>
              <a:rPr lang="en-US" altLang="zh-CN" dirty="0"/>
              <a:t> IEEE 802 wireless </a:t>
            </a:r>
            <a:r>
              <a:rPr lang="en-US" altLang="zh-CN" dirty="0">
                <a:solidFill>
                  <a:srgbClr val="0000FF"/>
                </a:solidFill>
              </a:rPr>
              <a:t>interim</a:t>
            </a:r>
            <a:r>
              <a:rPr lang="en-US" altLang="zh-CN" dirty="0"/>
              <a:t> session</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You must pay the registration fee whether attending in-person or remotely</a:t>
            </a:r>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have not already done so, you can register here: </a:t>
            </a:r>
            <a:r>
              <a:rPr lang="en-US" altLang="zh-CN" dirty="0">
                <a:hlinkClick r:id="rId2"/>
              </a:rPr>
              <a:t>https://web.cvent.com/event/c8c74da9-42ef-4650-bbf6-d33d40c6bedc/summary</a:t>
            </a:r>
            <a:endParaRPr lang="en-US" altLang="zh-CN" dirty="0"/>
          </a:p>
          <a:p>
            <a:pPr>
              <a:buFont typeface="Arial" panose="020B0604020202020204" pitchFamily="34" charset="0"/>
              <a:buChar char="•"/>
            </a:pPr>
            <a:endParaRPr lang="en-US" altLang="zh-CN" dirty="0"/>
          </a:p>
          <a:p>
            <a:pPr>
              <a:buFont typeface="Arial" panose="020B0604020202020204" pitchFamily="34" charset="0"/>
              <a:buChar char="•"/>
            </a:pPr>
            <a:r>
              <a:rPr lang="en-US" altLang="zh-CN" dirty="0"/>
              <a:t>If you do not intend to register for this session you must leave this meeting and, if you have logged attendance on IMAT, email the 802.11 chair or vice chairs to have your attendance cancelled</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a:t>Some name (affiliation)</a:t>
            </a:r>
            <a:endParaRPr lang="en-GB" dirty="0"/>
          </a:p>
        </p:txBody>
      </p:sp>
    </p:spTree>
    <p:extLst>
      <p:ext uri="{BB962C8B-B14F-4D97-AF65-F5344CB8AC3E}">
        <p14:creationId xmlns:p14="http://schemas.microsoft.com/office/powerpoint/2010/main" val="82727912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3645266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49835531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a:t>
            </a:r>
            <a:r>
              <a:rPr lang="en-US" altLang="zh-CN" sz="1600" dirty="0" smtClean="0">
                <a:solidFill>
                  <a:srgbClr val="FF0000"/>
                </a:solidFill>
              </a:rPr>
              <a:t>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11-23/0529</a:t>
            </a:r>
            <a:r>
              <a:rPr lang="en-US" altLang="zh-CN" dirty="0" smtClean="0">
                <a:solidFill>
                  <a:srgbClr val="FF0000"/>
                </a:solidFill>
              </a:rPr>
              <a:t>r1</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6401974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6703822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50"/>
                </a:solidFill>
                <a:cs typeface="Times New Roman" panose="02020603050405020304" pitchFamily="18" charset="0"/>
              </a:rPr>
              <a:t>May 17    (Wednesday AM 1</a:t>
            </a:r>
            <a:r>
              <a:rPr lang="en-US" altLang="zh-CN" sz="4000" dirty="0" smtClean="0">
                <a:solidFill>
                  <a:srgbClr val="00B05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5504036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cs typeface="Times New Roman" panose="02020603050405020304" pitchFamily="18" charset="0"/>
              </a:rPr>
              <a:t>May 18    (Thursday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12985911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Ad-hoc meeting (July)</a:t>
            </a:r>
            <a:endParaRPr lang="en-US" altLang="en-US" sz="3200" dirty="0">
              <a:solidFill>
                <a:schemeClr val="tx2"/>
              </a:solidFill>
            </a:endParaRPr>
          </a:p>
        </p:txBody>
      </p:sp>
      <p:sp>
        <p:nvSpPr>
          <p:cNvPr id="9" name="Rectangle 3"/>
          <p:cNvSpPr txBox="1">
            <a:spLocks noChangeArrowheads="1"/>
          </p:cNvSpPr>
          <p:nvPr/>
        </p:nvSpPr>
        <p:spPr bwMode="auto">
          <a:xfrm>
            <a:off x="457200" y="1069759"/>
            <a:ext cx="11658600" cy="52548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Location</a:t>
            </a:r>
            <a:endParaRPr lang="en-US" altLang="zh-CN" sz="2400" b="1" dirty="0" smtClean="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smtClean="0"/>
              <a:t>Ericsson Office: Lund, Sweden</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Meeting room: 18 seats </a:t>
            </a:r>
            <a:r>
              <a:rPr lang="en-US" altLang="zh-CN" strike="sngStrike" dirty="0" smtClean="0">
                <a:solidFill>
                  <a:schemeClr val="bg1">
                    <a:lumMod val="50000"/>
                  </a:schemeClr>
                </a:solidFill>
              </a:rPr>
              <a:t>, or 45 seats</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Traffic: Flying in to Copenhagen airport, then 40 minutes by train to Lund</a:t>
            </a:r>
          </a:p>
          <a:p>
            <a:pPr marL="981075" lvl="3" indent="-285750" algn="just">
              <a:spcBef>
                <a:spcPct val="0"/>
              </a:spcBef>
              <a:spcAft>
                <a:spcPts val="300"/>
              </a:spcAft>
              <a:buClr>
                <a:srgbClr val="000000"/>
              </a:buClr>
              <a:buFont typeface="Arial" panose="020B0604020202020204" pitchFamily="34" charset="0"/>
              <a:buChar char="•"/>
              <a:defRPr/>
            </a:pPr>
            <a:r>
              <a:rPr lang="en-US" altLang="zh-CN" dirty="0" smtClean="0"/>
              <a:t>Hotel: </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dirty="0"/>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a:t>C</a:t>
            </a:r>
            <a:r>
              <a:rPr lang="en-US" altLang="zh-CN" sz="2400" dirty="0" smtClean="0"/>
              <a:t>ost</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Ericsson (Leif</a:t>
            </a:r>
            <a:r>
              <a:rPr lang="en-US" altLang="zh-CN" sz="1800" dirty="0" smtClean="0"/>
              <a:t>) will cover</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2000" dirty="0">
              <a:cs typeface="Times New Roman" panose="02020603050405020304" pitchFamily="18" charset="0"/>
            </a:endParaRPr>
          </a:p>
          <a:p>
            <a:pPr marL="361950" lvl="1" indent="-361950" algn="just">
              <a:spcBef>
                <a:spcPct val="0"/>
              </a:spcBef>
              <a:spcAft>
                <a:spcPts val="300"/>
              </a:spcAft>
              <a:buClr>
                <a:srgbClr val="000000"/>
              </a:buClr>
              <a:buFont typeface="Arial" panose="020B0604020202020204" pitchFamily="34" charset="0"/>
              <a:buChar char="•"/>
              <a:defRPr/>
            </a:pPr>
            <a:r>
              <a:rPr lang="en-US" altLang="zh-CN" sz="2400" dirty="0" smtClean="0"/>
              <a:t>Date</a:t>
            </a:r>
            <a:endParaRPr lang="en-US" altLang="zh-CN" sz="2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strike="sngStrike" dirty="0">
                <a:solidFill>
                  <a:schemeClr val="bg1">
                    <a:lumMod val="50000"/>
                  </a:schemeClr>
                </a:solidFill>
              </a:rPr>
              <a:t>2 days? Thursday-Friday? -- July 6, 7</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800" dirty="0"/>
              <a:t>3 </a:t>
            </a:r>
            <a:r>
              <a:rPr lang="en-US" altLang="zh-CN" sz="1800" dirty="0" smtClean="0"/>
              <a:t>days </a:t>
            </a:r>
            <a:r>
              <a:rPr lang="en-US" altLang="zh-CN" sz="1800" dirty="0"/>
              <a:t>(</a:t>
            </a:r>
            <a:r>
              <a:rPr lang="en-US" altLang="zh-CN" sz="1800" dirty="0" smtClean="0"/>
              <a:t>Thursday- Saturday -- </a:t>
            </a:r>
            <a:r>
              <a:rPr lang="en-US" altLang="zh-CN" sz="1800" dirty="0"/>
              <a:t>July 6, 7, </a:t>
            </a:r>
            <a:r>
              <a:rPr lang="en-US" altLang="zh-CN" sz="1800" dirty="0" smtClean="0"/>
              <a:t>8)</a:t>
            </a:r>
            <a:endParaRPr lang="en-US" altLang="zh-CN" sz="1800" dirty="0"/>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dirty="0" smtClean="0"/>
          </a:p>
          <a:p>
            <a:pPr marL="361950" lvl="1" indent="-361950" algn="just">
              <a:spcBef>
                <a:spcPct val="0"/>
              </a:spcBef>
              <a:spcAft>
                <a:spcPts val="300"/>
              </a:spcAft>
              <a:buClr>
                <a:srgbClr val="000000"/>
              </a:buClr>
              <a:buFont typeface="Arial" panose="020B0604020202020204" pitchFamily="34" charset="0"/>
              <a:buChar char="•"/>
              <a:defRPr/>
            </a:pPr>
            <a:r>
              <a:rPr lang="en-US" altLang="zh-CN" dirty="0" smtClean="0"/>
              <a:t>Note:</a:t>
            </a:r>
            <a:endParaRPr lang="en-US" altLang="zh-CN"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Mix-mode meeting</a:t>
            </a:r>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smtClean="0"/>
              <a:t>If decided to add an Ad-hoc </a:t>
            </a:r>
            <a:r>
              <a:rPr lang="en-US" altLang="zh-CN" sz="1400" dirty="0"/>
              <a:t>meeting, you will need location, date, time and </a:t>
            </a:r>
            <a:r>
              <a:rPr lang="en-US" altLang="zh-CN" sz="1400" dirty="0">
                <a:solidFill>
                  <a:srgbClr val="0000FF"/>
                </a:solidFill>
              </a:rPr>
              <a:t>run a motion in the </a:t>
            </a:r>
            <a:r>
              <a:rPr lang="en-US" altLang="zh-CN" sz="1400" dirty="0" smtClean="0">
                <a:solidFill>
                  <a:srgbClr val="0000FF"/>
                </a:solidFill>
              </a:rPr>
              <a:t>May meeting</a:t>
            </a:r>
            <a:r>
              <a:rPr lang="en-US" altLang="zh-CN" sz="1400" dirty="0"/>
              <a:t>. </a:t>
            </a:r>
            <a:r>
              <a:rPr lang="en-US" altLang="zh-CN" sz="1400" dirty="0" smtClean="0"/>
              <a:t>(Reference: </a:t>
            </a:r>
            <a:r>
              <a:rPr lang="en-US" altLang="zh-CN" sz="1400" dirty="0" err="1" smtClean="0"/>
              <a:t>TGme</a:t>
            </a:r>
            <a:r>
              <a:rPr lang="en-US" altLang="zh-CN" sz="1400" dirty="0" smtClean="0"/>
              <a:t> 11-22/1627</a:t>
            </a:r>
            <a:r>
              <a:rPr lang="en-US" altLang="zh-CN" sz="1400" dirty="0"/>
              <a:t>, slide </a:t>
            </a:r>
            <a:r>
              <a:rPr lang="en-US" altLang="zh-CN" sz="1400" dirty="0" smtClean="0"/>
              <a:t>7).</a:t>
            </a:r>
            <a:endParaRPr lang="en-US" altLang="zh-CN" sz="1400" dirty="0"/>
          </a:p>
          <a:p>
            <a:pPr marL="685800" lvl="2" indent="-285750" algn="just">
              <a:spcBef>
                <a:spcPct val="0"/>
              </a:spcBef>
              <a:spcAft>
                <a:spcPts val="300"/>
              </a:spcAft>
              <a:buClr>
                <a:srgbClr val="000000"/>
              </a:buClr>
              <a:buFont typeface="微软雅黑" panose="020B0503020204020204" pitchFamily="34" charset="-122"/>
              <a:buChar char="–"/>
              <a:defRPr/>
            </a:pPr>
            <a:r>
              <a:rPr lang="en-US" altLang="zh-CN" sz="1400" dirty="0"/>
              <a:t>Also, the meeting needs to be </a:t>
            </a:r>
            <a:r>
              <a:rPr lang="en-US" altLang="zh-CN" sz="1400" dirty="0">
                <a:solidFill>
                  <a:srgbClr val="0000FF"/>
                </a:solidFill>
              </a:rPr>
              <a:t>announced 30 days in advance </a:t>
            </a:r>
            <a:r>
              <a:rPr lang="en-US" altLang="zh-CN" sz="1400" dirty="0"/>
              <a:t>on the 802.11 reflector</a:t>
            </a:r>
            <a:r>
              <a:rPr lang="en-US" altLang="zh-CN" sz="1400" dirty="0" smtClean="0"/>
              <a:t>.</a:t>
            </a:r>
            <a:endParaRPr lang="en-US" altLang="zh-CN" sz="1600" dirty="0"/>
          </a:p>
        </p:txBody>
      </p:sp>
    </p:spTree>
    <p:extLst>
      <p:ext uri="{BB962C8B-B14F-4D97-AF65-F5344CB8AC3E}">
        <p14:creationId xmlns:p14="http://schemas.microsoft.com/office/powerpoint/2010/main" val="2832955435"/>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a:t>
            </a:r>
            <a:r>
              <a:rPr lang="en-US" altLang="zh-CN" sz="1800" b="1" kern="0" dirty="0" smtClean="0">
                <a:solidFill>
                  <a:srgbClr val="0000FF"/>
                </a:solidFill>
              </a:rPr>
              <a:t>2 or 3 </a:t>
            </a:r>
            <a:r>
              <a:rPr lang="en-US" altLang="zh-CN" sz="1800" b="1" kern="0" dirty="0" smtClean="0"/>
              <a:t>days ad-hoc </a:t>
            </a:r>
            <a:r>
              <a:rPr lang="en-US" altLang="zh-CN" sz="1800" b="1" kern="0" dirty="0"/>
              <a:t>meeting </a:t>
            </a:r>
            <a:r>
              <a:rPr lang="en-US" altLang="zh-CN" sz="1800" b="1" kern="0" dirty="0" smtClean="0"/>
              <a:t>during </a:t>
            </a:r>
            <a:r>
              <a:rPr lang="en-US" altLang="zh-CN" sz="1800" b="1" kern="0" dirty="0" smtClean="0">
                <a:solidFill>
                  <a:srgbClr val="0000FF"/>
                </a:solidFill>
              </a:rPr>
              <a:t>July 6, 7</a:t>
            </a:r>
            <a:r>
              <a:rPr lang="zh-CN" altLang="en-US" sz="1800" b="1" kern="0" dirty="0">
                <a:solidFill>
                  <a:srgbClr val="0000FF"/>
                </a:solidFill>
              </a:rPr>
              <a:t> </a:t>
            </a:r>
            <a:r>
              <a:rPr lang="en-US" altLang="zh-CN" sz="1800" b="1" kern="0" dirty="0" smtClean="0">
                <a:solidFill>
                  <a:srgbClr val="0000FF"/>
                </a:solidFill>
              </a:rPr>
              <a:t>(8)</a:t>
            </a:r>
            <a:r>
              <a:rPr lang="en-US" altLang="zh-CN" sz="1800" b="1" kern="0" dirty="0" smtClean="0"/>
              <a:t>, 2023, </a:t>
            </a:r>
            <a:r>
              <a:rPr lang="en-US" altLang="zh-CN" sz="1800" b="1" kern="0" dirty="0" smtClean="0">
                <a:solidFill>
                  <a:srgbClr val="0000FF"/>
                </a:solidFill>
              </a:rPr>
              <a:t>in the </a:t>
            </a:r>
            <a:r>
              <a:rPr lang="en-US" altLang="zh-CN" sz="1800" b="1" kern="0" dirty="0">
                <a:solidFill>
                  <a:srgbClr val="0000FF"/>
                </a:solidFill>
              </a:rPr>
              <a:t>Ericsson </a:t>
            </a:r>
            <a:r>
              <a:rPr lang="en-US" altLang="zh-CN" sz="1800" b="1" kern="0" dirty="0" smtClean="0">
                <a:solidFill>
                  <a:srgbClr val="0000FF"/>
                </a:solidFill>
              </a:rPr>
              <a:t>Office, </a:t>
            </a:r>
            <a:r>
              <a:rPr lang="en-US" altLang="zh-CN" sz="1800" b="1" kern="0" dirty="0">
                <a:solidFill>
                  <a:srgbClr val="0000FF"/>
                </a:solidFill>
              </a:rPr>
              <a:t>Lund, </a:t>
            </a:r>
            <a:r>
              <a:rPr lang="en-US" altLang="zh-CN" sz="1800" b="1" kern="0" dirty="0" smtClean="0">
                <a:solidFill>
                  <a:srgbClr val="0000FF"/>
                </a:solidFill>
              </a:rPr>
              <a:t>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-- 8</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-- 11</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-- 2</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-- 4</a:t>
            </a: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dirty="0" smtClean="0"/>
          </a:p>
          <a:p>
            <a:pPr lvl="1" algn="just">
              <a:buFont typeface="Arial" panose="020B0604020202020204" pitchFamily="34" charset="0"/>
              <a:buChar char="–"/>
              <a:defRPr/>
            </a:pPr>
            <a:r>
              <a:rPr lang="en-US" altLang="zh-CN" sz="1400" dirty="0" smtClean="0"/>
              <a:t>Note: the SP was run on April 13</a:t>
            </a:r>
            <a:endParaRPr lang="en-US" altLang="en-US" sz="1400" dirty="0">
              <a:solidFill>
                <a:schemeClr val="tx2"/>
              </a:solidFill>
            </a:endParaRPr>
          </a:p>
          <a:p>
            <a:pPr lvl="1" algn="just">
              <a:buFont typeface="Arial" panose="020B0604020202020204" pitchFamily="34" charset="0"/>
              <a:buChar char="–"/>
              <a:defRPr/>
            </a:pPr>
            <a:endParaRPr lang="en-US" altLang="zh-CN" sz="1050" b="1" kern="0" dirty="0"/>
          </a:p>
        </p:txBody>
      </p:sp>
    </p:spTree>
    <p:extLst>
      <p:ext uri="{BB962C8B-B14F-4D97-AF65-F5344CB8AC3E}">
        <p14:creationId xmlns:p14="http://schemas.microsoft.com/office/powerpoint/2010/main" val="2318753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SP: July Ad-hoc 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smtClean="0"/>
              <a:t>If we have an </a:t>
            </a:r>
            <a:r>
              <a:rPr lang="en-US" altLang="zh-CN" sz="1800" b="1" kern="0" dirty="0" smtClean="0">
                <a:solidFill>
                  <a:srgbClr val="0000FF"/>
                </a:solidFill>
              </a:rPr>
              <a:t>3 </a:t>
            </a:r>
            <a:r>
              <a:rPr lang="en-US" altLang="zh-CN" sz="1800" b="1" kern="0" dirty="0" smtClean="0"/>
              <a:t>days ad-hoc </a:t>
            </a:r>
            <a:r>
              <a:rPr lang="en-US" altLang="zh-CN" sz="1800" b="1" kern="0" dirty="0"/>
              <a:t>meeting </a:t>
            </a:r>
            <a:r>
              <a:rPr lang="en-US" altLang="zh-CN" sz="1800" b="1" kern="0" dirty="0" smtClean="0"/>
              <a:t>during </a:t>
            </a:r>
            <a:r>
              <a:rPr lang="en-US" altLang="zh-CN" sz="1800" b="1" kern="0" dirty="0" smtClean="0">
                <a:solidFill>
                  <a:srgbClr val="0000FF"/>
                </a:solidFill>
              </a:rPr>
              <a:t>July 6, 7, 8</a:t>
            </a:r>
            <a:r>
              <a:rPr lang="en-US" altLang="zh-CN" sz="1800" b="1" kern="0" dirty="0" smtClean="0"/>
              <a:t>, 2023, </a:t>
            </a:r>
            <a:r>
              <a:rPr lang="en-US" altLang="zh-CN" sz="1800" b="1" kern="0" dirty="0" smtClean="0">
                <a:solidFill>
                  <a:srgbClr val="0000FF"/>
                </a:solidFill>
              </a:rPr>
              <a:t>in the </a:t>
            </a:r>
            <a:r>
              <a:rPr lang="en-US" altLang="zh-CN" sz="1800" b="1" kern="0" dirty="0">
                <a:solidFill>
                  <a:srgbClr val="0000FF"/>
                </a:solidFill>
              </a:rPr>
              <a:t>Ericsson </a:t>
            </a:r>
            <a:r>
              <a:rPr lang="en-US" altLang="zh-CN" sz="1800" b="1" kern="0" dirty="0" smtClean="0">
                <a:solidFill>
                  <a:srgbClr val="0000FF"/>
                </a:solidFill>
              </a:rPr>
              <a:t>Office, </a:t>
            </a:r>
            <a:r>
              <a:rPr lang="en-US" altLang="zh-CN" sz="1800" b="1" kern="0" dirty="0">
                <a:solidFill>
                  <a:srgbClr val="0000FF"/>
                </a:solidFill>
              </a:rPr>
              <a:t>Lund, </a:t>
            </a:r>
            <a:r>
              <a:rPr lang="en-US" altLang="zh-CN" sz="1800" b="1" kern="0" dirty="0" smtClean="0">
                <a:solidFill>
                  <a:srgbClr val="0000FF"/>
                </a:solidFill>
              </a:rPr>
              <a:t>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a:t>
            </a:r>
            <a:r>
              <a:rPr lang="en-US" altLang="zh-CN" sz="1800" b="1" kern="0" dirty="0" smtClean="0"/>
              <a:t>submissions, please choose:</a:t>
            </a:r>
          </a:p>
          <a:p>
            <a:pPr lvl="1" algn="just">
              <a:buFont typeface="Arial" panose="020B0604020202020204" pitchFamily="34" charset="0"/>
              <a:buChar char="–"/>
              <a:defRPr/>
            </a:pPr>
            <a:r>
              <a:rPr lang="en-US" altLang="zh-CN" dirty="0">
                <a:latin typeface="Times New Roman" panose="02020603050405020304" pitchFamily="18" charset="0"/>
                <a:cs typeface="+mn-cs"/>
              </a:rPr>
              <a:t>Attend in </a:t>
            </a:r>
            <a:r>
              <a:rPr lang="en-US" altLang="zh-CN" dirty="0" smtClean="0">
                <a:latin typeface="Times New Roman" panose="02020603050405020304" pitchFamily="18" charset="0"/>
                <a:cs typeface="+mn-cs"/>
              </a:rPr>
              <a:t>person  -- </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Attend online  -- </a:t>
            </a:r>
          </a:p>
          <a:p>
            <a:pPr lvl="1" algn="just">
              <a:buFont typeface="Arial" panose="020B0604020202020204" pitchFamily="34" charset="0"/>
              <a:buChar char="–"/>
              <a:defRPr/>
            </a:pPr>
            <a:r>
              <a:rPr lang="en-US" altLang="zh-CN" dirty="0" smtClean="0">
                <a:latin typeface="Times New Roman" panose="02020603050405020304" pitchFamily="18" charset="0"/>
                <a:cs typeface="+mn-cs"/>
              </a:rPr>
              <a:t>Do </a:t>
            </a:r>
            <a:r>
              <a:rPr lang="en-US" altLang="zh-CN" dirty="0">
                <a:latin typeface="Times New Roman" panose="02020603050405020304" pitchFamily="18" charset="0"/>
                <a:cs typeface="+mn-cs"/>
              </a:rPr>
              <a:t>not support Ad-hoc </a:t>
            </a:r>
            <a:r>
              <a:rPr lang="en-US" altLang="zh-CN" dirty="0" smtClean="0">
                <a:latin typeface="Times New Roman" panose="02020603050405020304" pitchFamily="18" charset="0"/>
                <a:cs typeface="+mn-cs"/>
              </a:rPr>
              <a:t>meeting  -- </a:t>
            </a:r>
            <a:endParaRPr lang="en-US" altLang="zh-CN" dirty="0">
              <a:latin typeface="Times New Roman" panose="02020603050405020304" pitchFamily="18" charset="0"/>
              <a:cs typeface="+mn-cs"/>
            </a:endParaRPr>
          </a:p>
          <a:p>
            <a:pPr lvl="1" algn="just">
              <a:buFont typeface="Arial" panose="020B0604020202020204" pitchFamily="34" charset="0"/>
              <a:buChar char="–"/>
              <a:defRPr/>
            </a:pPr>
            <a:r>
              <a:rPr lang="en-US" altLang="zh-CN" dirty="0" smtClean="0">
                <a:latin typeface="Times New Roman" panose="02020603050405020304" pitchFamily="18" charset="0"/>
                <a:cs typeface="+mn-cs"/>
              </a:rPr>
              <a:t>Abstain  -- </a:t>
            </a: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smtClean="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b="1" kern="0" dirty="0">
              <a:latin typeface="Times New Roman" panose="02020603050405020304" pitchFamily="18" charset="0"/>
              <a:cs typeface="+mn-cs"/>
            </a:endParaRPr>
          </a:p>
          <a:p>
            <a:pPr lvl="1" algn="just">
              <a:buFont typeface="Arial" panose="020B0604020202020204" pitchFamily="34" charset="0"/>
              <a:buChar char="–"/>
              <a:defRPr/>
            </a:pPr>
            <a:endParaRPr lang="en-US" altLang="zh-CN" sz="1050" dirty="0" smtClean="0"/>
          </a:p>
          <a:p>
            <a:pPr lvl="1" algn="just">
              <a:buFont typeface="Arial" panose="020B0604020202020204" pitchFamily="34" charset="0"/>
              <a:buChar char="–"/>
              <a:defRPr/>
            </a:pPr>
            <a:r>
              <a:rPr lang="en-US" altLang="zh-CN" sz="1400" dirty="0" smtClean="0"/>
              <a:t>Note: the SP was run on </a:t>
            </a:r>
            <a:r>
              <a:rPr lang="en-US" altLang="zh-CN" sz="1400" dirty="0" smtClean="0">
                <a:solidFill>
                  <a:srgbClr val="FF0000"/>
                </a:solidFill>
              </a:rPr>
              <a:t>May 18 (</a:t>
            </a:r>
            <a:r>
              <a:rPr lang="en-US" altLang="zh-CN" sz="1400" dirty="0">
                <a:solidFill>
                  <a:srgbClr val="FF0000"/>
                </a:solidFill>
              </a:rPr>
              <a:t>Thursday AM </a:t>
            </a:r>
            <a:r>
              <a:rPr lang="en-US" altLang="zh-CN" sz="1400" dirty="0" smtClean="0">
                <a:solidFill>
                  <a:srgbClr val="FF0000"/>
                </a:solidFill>
              </a:rPr>
              <a:t>2)</a:t>
            </a:r>
            <a:r>
              <a:rPr lang="en-US" altLang="zh-CN" sz="1400" dirty="0" smtClean="0"/>
              <a:t>?</a:t>
            </a:r>
            <a:endParaRPr lang="en-US" altLang="en-US" sz="1400" dirty="0">
              <a:solidFill>
                <a:schemeClr val="tx2"/>
              </a:solidFill>
            </a:endParaRPr>
          </a:p>
          <a:p>
            <a:pPr lvl="1" algn="just">
              <a:buFont typeface="Arial" panose="020B0604020202020204" pitchFamily="34" charset="0"/>
              <a:buChar char="–"/>
              <a:defRPr/>
            </a:pPr>
            <a:endParaRPr lang="en-US" altLang="zh-CN" sz="1050" b="1" kern="0" dirty="0"/>
          </a:p>
        </p:txBody>
      </p:sp>
    </p:spTree>
    <p:extLst>
      <p:ext uri="{BB962C8B-B14F-4D97-AF65-F5344CB8AC3E}">
        <p14:creationId xmlns:p14="http://schemas.microsoft.com/office/powerpoint/2010/main" val="385004626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Result: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293477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137019</TotalTime>
  <Words>4741</Words>
  <Application>Microsoft Office PowerPoint</Application>
  <PresentationFormat>宽屏</PresentationFormat>
  <Paragraphs>1385</Paragraphs>
  <Slides>61</Slides>
  <Notes>60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61</vt:i4>
      </vt:variant>
    </vt:vector>
  </HeadingPairs>
  <TitlesOfParts>
    <vt:vector size="72"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May Interim 2023</vt:lpstr>
      <vt:lpstr>IEEE 802.11 Task Group bf WLAN Sensing </vt:lpstr>
      <vt:lpstr>PowerPoint 演示文稿</vt:lpstr>
      <vt:lpstr>PowerPoint 演示文稿</vt:lpstr>
      <vt:lpstr>Registration for the May IEEE 802 wireless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D1.0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5705</cp:revision>
  <cp:lastPrinted>2014-11-04T15:04:57Z</cp:lastPrinted>
  <dcterms:created xsi:type="dcterms:W3CDTF">2007-04-17T18:10:23Z</dcterms:created>
  <dcterms:modified xsi:type="dcterms:W3CDTF">2023-05-12T06:42:49Z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(3)Xr7nPJlPAqHk7gC9dhVzPrAGWOAjiPQA+Umg712IU8tA6yJbMpkB7Qc8wCwmgn9eiPGaNem4
DD1BIFyxMKRV3L9pRtD0HBjHYypdxCvyK4/zyrygxhy0SB5+vP3nO7mYYWP7GVUif18n0Q5k
FLDBNyM98SY1oB1idmHpFdxrg7OgGcSIg0avecUX0SqpmkNE0F/pkrhzOMWqJnHoyplGRtk0
vEjRIMlNBdYQCgDLGb</vt:lpwstr>
  </property>
  <property fmtid="{D5CDD505-2E9C-101B-9397-08002B2CF9AE}" pid="27" name="_2015_ms_pID_7253431">
    <vt:lpwstr>DOlb+MOduVThvUrNLiuj+O5Wf0EIOqynbUlA48aGfkzeT6IZKA40mD
W0zC15Irw7oIYAbR58bBU78YqyV5CU+pwo3IkgTaf+5mJtTRg0m37LDkHRbs2SURHdd3+f6t
953LYK6gWyj5/SJs49g/kRvU8sKAftCATFW0wZxZab0PE0OCtH6Zs91DuSKqUZkxItn/a2NO
RatG0/UHWVHrF3DNJ4XQ0OoedNSjwJe19Ox8</vt:lpwstr>
  </property>
  <property fmtid="{D5CDD505-2E9C-101B-9397-08002B2CF9AE}" pid="28" name="_2015_ms_pID_7253432">
    <vt:lpwstr>uCPjcO56GHVbyjVgwj9f5m4=</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