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52" r:id="rId22"/>
    <p:sldId id="1254" r:id="rId23"/>
    <p:sldId id="1244" r:id="rId24"/>
    <p:sldId id="1245" r:id="rId25"/>
    <p:sldId id="1251" r:id="rId26"/>
    <p:sldId id="1255" r:id="rId27"/>
    <p:sldId id="1256" r:id="rId2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7" d="100"/>
          <a:sy n="77" d="100"/>
        </p:scale>
        <p:origin x="24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April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April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April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April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April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/0577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2023-04-27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769"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942" y="685800"/>
            <a:ext cx="10820116" cy="1065213"/>
          </a:xfrm>
        </p:spPr>
        <p:txBody>
          <a:bodyPr/>
          <a:lstStyle/>
          <a:p>
            <a:r>
              <a:rPr lang="en-US" sz="3200" dirty="0"/>
              <a:t>Registration for the May IEEE 802 wireless interim 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May IEEE 802 wireless interim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a:hlinkClick r:id="rId2"/>
              </a:rPr>
              <a:t>https://web.cvent.com/event/c8c74da9-42ef-4650-bbf6-d33d40c6bedc/summary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SG Meeting Plan during the May Interim Session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May 15</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10:30 </a:t>
            </a:r>
            <a:r>
              <a:rPr lang="en-US" altLang="zh-CN" sz="2800" dirty="0">
                <a:solidFill>
                  <a:schemeClr val="tx1"/>
                </a:solidFill>
                <a:cs typeface="+mn-ea"/>
                <a:sym typeface="+mn-ea"/>
              </a:rPr>
              <a:t>~ </a:t>
            </a:r>
            <a:r>
              <a:rPr lang="en-US" altLang="zh-CN" sz="2800" dirty="0" smtClean="0">
                <a:solidFill>
                  <a:schemeClr val="tx1"/>
                </a:solidFill>
                <a:cs typeface="+mn-ea"/>
                <a:sym typeface="+mn-ea"/>
              </a:rPr>
              <a:t>12:30</a:t>
            </a:r>
            <a:r>
              <a:rPr lang="en-US" altLang="zh-CN" sz="2800" dirty="0">
                <a:solidFill>
                  <a:schemeClr val="tx1"/>
                </a:solidFill>
                <a:cs typeface="+mn-ea"/>
                <a:sym typeface="+mn-ea"/>
              </a:rPr>
              <a:t>, </a:t>
            </a:r>
            <a:r>
              <a:rPr lang="en-US" altLang="zh-CN" sz="2800" dirty="0" smtClean="0">
                <a:solidFill>
                  <a:schemeClr val="tx1"/>
                </a:solidFill>
                <a:cs typeface="+mn-ea"/>
                <a:sym typeface="+mn-ea"/>
              </a:rPr>
              <a:t>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Camellia/Dogwood; </a:t>
            </a:r>
            <a:r>
              <a:rPr lang="en-US" altLang="zh-CN" sz="2400" dirty="0" err="1">
                <a:solidFill>
                  <a:schemeClr val="tx1"/>
                </a:solidFill>
                <a:sym typeface="+mn-ea"/>
              </a:rPr>
              <a:t>Webex</a:t>
            </a:r>
            <a:r>
              <a:rPr lang="en-US" altLang="zh-CN" sz="2400" dirty="0">
                <a:solidFill>
                  <a:schemeClr val="tx1"/>
                </a:solidFill>
                <a:sym typeface="+mn-ea"/>
              </a:rPr>
              <a:t>: </a:t>
            </a:r>
            <a:r>
              <a:rPr lang="en-US" sz="2400" dirty="0">
                <a:solidFill>
                  <a:schemeClr val="tx1"/>
                </a:solidFill>
              </a:rPr>
              <a:t>2346 485 6895</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May 17</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(Wednesday), 10:30 ~ 12:30, mixed mode</a:t>
            </a:r>
          </a:p>
          <a:p>
            <a:pPr marL="796925" lvl="1" indent="-334963">
              <a:lnSpc>
                <a:spcPct val="120000"/>
              </a:lnSpc>
              <a:spcAft>
                <a:spcPts val="600"/>
              </a:spcAft>
              <a:buFont typeface="Arial" panose="020B0604020202020204" pitchFamily="34" charset="0"/>
              <a:buChar char="•"/>
            </a:pPr>
            <a:r>
              <a:rPr lang="en-US" sz="2400" dirty="0" smtClean="0">
                <a:solidFill>
                  <a:schemeClr val="tx1"/>
                </a:solidFill>
              </a:rPr>
              <a:t>Local: Palm 4; </a:t>
            </a:r>
            <a:r>
              <a:rPr lang="en-US" sz="2400" dirty="0" err="1">
                <a:solidFill>
                  <a:schemeClr val="tx1"/>
                </a:solidFill>
              </a:rPr>
              <a:t>Webex</a:t>
            </a:r>
            <a:r>
              <a:rPr lang="en-US" sz="2400" dirty="0">
                <a:solidFill>
                  <a:schemeClr val="tx1"/>
                </a:solidFill>
              </a:rPr>
              <a:t>: 2341 472 4335</a:t>
            </a: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May 18</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a:t>
            </a:r>
            <a:r>
              <a:rPr lang="en-US" altLang="zh-CN" sz="2800" dirty="0">
                <a:solidFill>
                  <a:schemeClr val="tx1"/>
                </a:solidFill>
                <a:cs typeface="+mn-ea"/>
                <a:sym typeface="+mn-ea"/>
              </a:rPr>
              <a:t>~ </a:t>
            </a:r>
            <a:r>
              <a:rPr lang="en-US" altLang="zh-CN" sz="2800" dirty="0" smtClean="0">
                <a:solidFill>
                  <a:schemeClr val="tx1"/>
                </a:solidFill>
                <a:cs typeface="+mn-ea"/>
                <a:sym typeface="+mn-ea"/>
              </a:rPr>
              <a:t>15:30</a:t>
            </a:r>
            <a:r>
              <a:rPr lang="en-US" altLang="zh-CN" sz="2800" dirty="0">
                <a:solidFill>
                  <a:schemeClr val="tx1"/>
                </a:solidFill>
                <a:cs typeface="+mn-ea"/>
                <a:sym typeface="+mn-ea"/>
              </a:rPr>
              <a:t>, </a:t>
            </a:r>
            <a:r>
              <a:rPr lang="en-US" altLang="zh-CN" sz="2800" dirty="0" smtClean="0">
                <a:solidFill>
                  <a:schemeClr val="tx1"/>
                </a:solidFill>
                <a:cs typeface="+mn-ea"/>
                <a:sym typeface="+mn-ea"/>
              </a:rPr>
              <a:t>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Palm 2; </a:t>
            </a:r>
            <a:r>
              <a:rPr lang="en-US" altLang="zh-CN" sz="2400" dirty="0" err="1" smtClean="0">
                <a:solidFill>
                  <a:schemeClr val="tx1"/>
                </a:solidFill>
                <a:sym typeface="+mn-ea"/>
              </a:rPr>
              <a:t>Webex</a:t>
            </a:r>
            <a:r>
              <a:rPr lang="en-US" altLang="zh-CN" sz="2400" dirty="0">
                <a:solidFill>
                  <a:schemeClr val="tx1"/>
                </a:solidFill>
                <a:sym typeface="+mn-ea"/>
              </a:rPr>
              <a:t>: </a:t>
            </a:r>
            <a:r>
              <a:rPr lang="en-US" sz="2400" dirty="0">
                <a:solidFill>
                  <a:schemeClr val="tx1"/>
                </a:solidFill>
              </a:rPr>
              <a:t>2344 140 1223</a:t>
            </a:r>
            <a:endParaRPr lang="en-US" altLang="zh-CN" sz="2400" dirty="0">
              <a:solidFill>
                <a:schemeClr val="tx1"/>
              </a:solidFill>
              <a:sym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a:noFill/>
        </p:spPr>
        <p:txBody>
          <a:bodyPr>
            <a:normAutofit/>
          </a:bodyPr>
          <a:lstStyle/>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dirty="0" err="1" smtClean="0">
                <a:solidFill>
                  <a:srgbClr val="00B050"/>
                </a:solidFill>
                <a:latin typeface="Calibri" panose="020F0502020204030204" pitchFamily="34" charset="0"/>
                <a:cs typeface="Calibri" panose="020F0502020204030204" pitchFamily="34" charset="0"/>
              </a:rPr>
              <a:t>Amichai</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Sanderovich</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Wiliot</a:t>
            </a:r>
            <a:r>
              <a:rPr lang="en-US" altLang="en-US" sz="18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11-23/0806, par-scope-text, Dave </a:t>
            </a:r>
            <a:r>
              <a:rPr lang="en-US" altLang="en-US" sz="1800" dirty="0" err="1" smtClean="0">
                <a:solidFill>
                  <a:srgbClr val="00B050"/>
                </a:solidFill>
                <a:latin typeface="Calibri" panose="020F0502020204030204" pitchFamily="34" charset="0"/>
                <a:cs typeface="Calibri" panose="020F0502020204030204" pitchFamily="34" charset="0"/>
              </a:rPr>
              <a:t>Halasz</a:t>
            </a:r>
            <a:r>
              <a:rPr lang="en-US" altLang="en-US" sz="180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11-23/0827, AMP </a:t>
            </a:r>
            <a:r>
              <a:rPr lang="en-US" altLang="en-US" sz="1800" dirty="0" err="1" smtClean="0">
                <a:solidFill>
                  <a:schemeClr val="tx1"/>
                </a:solidFill>
                <a:latin typeface="Calibri" panose="020F0502020204030204" pitchFamily="34" charset="0"/>
                <a:cs typeface="Calibri" panose="020F0502020204030204" pitchFamily="34" charset="0"/>
              </a:rPr>
              <a:t>IoT</a:t>
            </a:r>
            <a:r>
              <a:rPr lang="en-US" altLang="en-US" sz="1800" dirty="0" smtClean="0">
                <a:solidFill>
                  <a:schemeClr val="tx1"/>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11-23/0835, Use cases and Requirements,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11-23/0837, Discussion on AMP PAR Scope,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r>
              <a:rPr lang="en-US" altLang="en-US" sz="18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11-23/0876, X-band Operation, </a:t>
            </a:r>
            <a:r>
              <a:rPr lang="en-US" altLang="en-US" sz="1800" dirty="0" err="1" smtClean="0">
                <a:solidFill>
                  <a:schemeClr val="tx1"/>
                </a:solidFill>
                <a:latin typeface="Calibri" panose="020F0502020204030204" pitchFamily="34" charset="0"/>
                <a:cs typeface="Calibri" panose="020F0502020204030204" pitchFamily="34" charset="0"/>
              </a:rPr>
              <a:t>Joerg</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a:solidFill>
                  <a:schemeClr val="tx1"/>
                </a:solidFill>
                <a:latin typeface="Calibri" panose="020F0502020204030204" pitchFamily="34" charset="0"/>
                <a:cs typeface="Calibri" panose="020F0502020204030204" pitchFamily="34" charset="0"/>
              </a:rPr>
              <a:t>Robert (</a:t>
            </a:r>
            <a:r>
              <a:rPr lang="en-US" sz="1800" dirty="0">
                <a:solidFill>
                  <a:schemeClr val="tx1"/>
                </a:solidFill>
                <a:latin typeface="Calibri" panose="020F0502020204030204" pitchFamily="34" charset="0"/>
                <a:cs typeface="Calibri" panose="020F0502020204030204" pitchFamily="34" charset="0"/>
              </a:rPr>
              <a:t>TU </a:t>
            </a:r>
            <a:r>
              <a:rPr lang="en-US" sz="1800" dirty="0" err="1">
                <a:solidFill>
                  <a:schemeClr val="tx1"/>
                </a:solidFill>
                <a:latin typeface="Calibri" panose="020F0502020204030204" pitchFamily="34" charset="0"/>
                <a:cs typeface="Calibri" panose="020F0502020204030204" pitchFamily="34" charset="0"/>
              </a:rPr>
              <a:t>Ilmenau</a:t>
            </a:r>
            <a:r>
              <a:rPr lang="en-US" sz="1800" dirty="0">
                <a:solidFill>
                  <a:schemeClr val="tx1"/>
                </a:solidFill>
                <a:latin typeface="Calibri" panose="020F0502020204030204" pitchFamily="34" charset="0"/>
                <a:cs typeface="Calibri" panose="020F0502020204030204" pitchFamily="34" charset="0"/>
              </a:rPr>
              <a:t> / </a:t>
            </a:r>
            <a:r>
              <a:rPr lang="en-US" sz="1800" dirty="0" err="1">
                <a:solidFill>
                  <a:schemeClr val="tx1"/>
                </a:solidFill>
                <a:latin typeface="Calibri" panose="020F0502020204030204" pitchFamily="34" charset="0"/>
                <a:cs typeface="Calibri" panose="020F0502020204030204" pitchFamily="34" charset="0"/>
              </a:rPr>
              <a:t>Fraunhofer</a:t>
            </a:r>
            <a:r>
              <a:rPr lang="en-US" sz="1800" dirty="0">
                <a:solidFill>
                  <a:schemeClr val="tx1"/>
                </a:solidFill>
                <a:latin typeface="Calibri" panose="020F0502020204030204" pitchFamily="34" charset="0"/>
                <a:cs typeface="Calibri" panose="020F0502020204030204" pitchFamily="34" charset="0"/>
              </a:rPr>
              <a:t> IIS</a:t>
            </a:r>
            <a:r>
              <a:rPr lang="en-US" altLang="en-US" sz="1800" dirty="0">
                <a:solidFill>
                  <a:schemeClr val="tx1"/>
                </a:solidFill>
                <a:latin typeface="Calibri" panose="020F0502020204030204" pitchFamily="34" charset="0"/>
                <a:cs typeface="Calibri" panose="020F0502020204030204" pitchFamily="34" charset="0"/>
              </a:rPr>
              <a:t>)</a:t>
            </a:r>
            <a:endParaRPr lang="en-US" altLang="en-US"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TBC</a:t>
            </a:r>
            <a:endParaRPr lang="en-US" altLang="en-US" sz="1800" dirty="0">
              <a:solidFill>
                <a:schemeClr val="tx1"/>
              </a:solidFill>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SG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SG kick-off brief and timeline plan</a:t>
            </a:r>
          </a:p>
          <a:p>
            <a:pPr lvl="0" eaLnBrk="0" hangingPunct="0">
              <a:defRPr/>
            </a:pPr>
            <a:r>
              <a:rPr lang="en-GB" altLang="en-US" dirty="0" smtClean="0"/>
              <a:t>AMP SG leadership election (Vice Chair and Secretary)</a:t>
            </a:r>
            <a:endParaRPr lang="en-GB" altLang="en-US" dirty="0"/>
          </a:p>
          <a:p>
            <a:pPr eaLnBrk="0" hangingPunct="0">
              <a:defRPr/>
            </a:pPr>
            <a:r>
              <a:rPr lang="en-US" altLang="en-GB" dirty="0" smtClean="0"/>
              <a:t>Contribution discussion</a:t>
            </a:r>
          </a:p>
          <a:p>
            <a:pPr lvl="1" eaLnBrk="0" hangingPunct="0">
              <a:defRPr/>
            </a:pPr>
            <a:r>
              <a:rPr lang="en-US" altLang="en-US" dirty="0" smtClean="0">
                <a:solidFill>
                  <a:srgbClr val="00B050"/>
                </a:solidFill>
              </a:rPr>
              <a:t>11-23/0744</a:t>
            </a:r>
            <a:r>
              <a:rPr lang="en-US" altLang="en-US" dirty="0">
                <a:solidFill>
                  <a:srgbClr val="00B050"/>
                </a:solidFill>
              </a:rPr>
              <a:t>, WUR applicability for AMP downlink, </a:t>
            </a:r>
            <a:r>
              <a:rPr lang="en-US" altLang="en-US" dirty="0" err="1">
                <a:solidFill>
                  <a:srgbClr val="00B050"/>
                </a:solidFill>
              </a:rPr>
              <a:t>Amichai</a:t>
            </a:r>
            <a:r>
              <a:rPr lang="en-US" altLang="en-US" dirty="0">
                <a:solidFill>
                  <a:srgbClr val="00B050"/>
                </a:solidFill>
              </a:rPr>
              <a:t> </a:t>
            </a:r>
            <a:r>
              <a:rPr lang="en-US" altLang="en-US" dirty="0" err="1">
                <a:solidFill>
                  <a:srgbClr val="00B050"/>
                </a:solidFill>
              </a:rPr>
              <a:t>Sanderovich</a:t>
            </a:r>
            <a:r>
              <a:rPr lang="en-US" altLang="en-US" dirty="0">
                <a:solidFill>
                  <a:srgbClr val="00B050"/>
                </a:solidFill>
              </a:rPr>
              <a:t> (</a:t>
            </a:r>
            <a:r>
              <a:rPr lang="en-US" altLang="en-US" dirty="0" err="1">
                <a:solidFill>
                  <a:srgbClr val="00B050"/>
                </a:solidFill>
              </a:rPr>
              <a:t>Wiliot</a:t>
            </a:r>
            <a:r>
              <a:rPr lang="en-US" altLang="en-US" dirty="0">
                <a:solidFill>
                  <a:srgbClr val="00B050"/>
                </a:solidFill>
              </a:rPr>
              <a:t>)</a:t>
            </a:r>
          </a:p>
          <a:p>
            <a:pPr lvl="1" eaLnBrk="0" hangingPunct="0">
              <a:defRPr/>
            </a:pPr>
            <a:r>
              <a:rPr lang="en-US" altLang="en-US" dirty="0">
                <a:solidFill>
                  <a:srgbClr val="00B050"/>
                </a:solidFill>
              </a:rPr>
              <a:t>11-23/0806, par-scope-text, Dave </a:t>
            </a:r>
            <a:r>
              <a:rPr lang="en-US" altLang="en-US" dirty="0" err="1">
                <a:solidFill>
                  <a:srgbClr val="00B050"/>
                </a:solidFill>
              </a:rPr>
              <a:t>Halasz</a:t>
            </a:r>
            <a:r>
              <a:rPr lang="en-US" altLang="en-US" dirty="0">
                <a:solidFill>
                  <a:srgbClr val="00B050"/>
                </a:solidFill>
              </a:rPr>
              <a:t> (Morse Micro)</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SG Kickoff Brief and Timeline Plan</a:t>
            </a:r>
            <a:endParaRPr lang="zh-CN" altLang="en-US" sz="2800" dirty="0"/>
          </a:p>
        </p:txBody>
      </p:sp>
      <p:sp>
        <p:nvSpPr>
          <p:cNvPr id="3" name="内容占位符 2"/>
          <p:cNvSpPr>
            <a:spLocks noGrp="1"/>
          </p:cNvSpPr>
          <p:nvPr>
            <p:ph idx="1"/>
          </p:nvPr>
        </p:nvSpPr>
        <p:spPr>
          <a:xfrm>
            <a:off x="914400" y="1828843"/>
            <a:ext cx="10361613" cy="2971722"/>
          </a:xfrm>
        </p:spPr>
        <p:txBody>
          <a:bodyPr>
            <a:normAutofit/>
          </a:bodyPr>
          <a:lstStyle/>
          <a:p>
            <a:pPr marL="285750">
              <a:lnSpc>
                <a:spcPct val="120000"/>
              </a:lnSpc>
              <a:spcAft>
                <a:spcPts val="600"/>
              </a:spcAft>
              <a:buFontTx/>
              <a:buChar char="-"/>
              <a:defRPr/>
            </a:pPr>
            <a:r>
              <a:rPr lang="en-US" altLang="zh-CN" sz="1600" dirty="0" smtClean="0">
                <a:sym typeface="+mn-ea"/>
              </a:rPr>
              <a:t>The formation of AMP TIG was approved at the 2022 May session and AMP TIG kickoff during 2022 Jul session</a:t>
            </a:r>
          </a:p>
          <a:p>
            <a:pPr marL="285750">
              <a:lnSpc>
                <a:spcPct val="120000"/>
              </a:lnSpc>
              <a:spcAft>
                <a:spcPts val="600"/>
              </a:spcAft>
              <a:buFontTx/>
              <a:buChar char="-"/>
              <a:defRPr/>
            </a:pPr>
            <a:r>
              <a:rPr lang="en-US" altLang="zh-CN" sz="1600" dirty="0" smtClean="0">
                <a:sym typeface="+mn-ea"/>
              </a:rPr>
              <a:t>The AMP TIG completed its work in 2023 Mar session and decided to move forward to develop PAR/CSD.</a:t>
            </a:r>
          </a:p>
          <a:p>
            <a:pPr marL="285750">
              <a:lnSpc>
                <a:spcPct val="120000"/>
              </a:lnSpc>
              <a:spcAft>
                <a:spcPts val="600"/>
              </a:spcAft>
              <a:buFontTx/>
              <a:buChar char="-"/>
              <a:defRPr/>
            </a:pPr>
            <a:r>
              <a:rPr lang="en-US" altLang="zh-CN" sz="1600" dirty="0" smtClean="0">
                <a:sym typeface="+mn-ea"/>
              </a:rPr>
              <a:t>The formation of AMP SG was approved by EC in Mar 2023 and the task of AMP SG is to develop AMP PAR/CSD.</a:t>
            </a:r>
            <a:endParaRPr lang="en-US" altLang="zh-CN" sz="1600" dirty="0">
              <a:sym typeface="+mn-ea"/>
            </a:endParaRPr>
          </a:p>
          <a:p>
            <a:pPr marL="285750">
              <a:lnSpc>
                <a:spcPct val="120000"/>
              </a:lnSpc>
              <a:spcAft>
                <a:spcPts val="600"/>
              </a:spcAft>
              <a:buFontTx/>
              <a:buChar char="-"/>
              <a:defRPr/>
            </a:pPr>
            <a:r>
              <a:rPr lang="en-US" altLang="zh-CN" sz="1600" dirty="0" smtClean="0"/>
              <a:t>The AMP SG is formed with the intent of creating a PAR and CSD</a:t>
            </a:r>
            <a:endParaRPr lang="en-US" altLang="zh-CN" sz="1600" dirty="0"/>
          </a:p>
          <a:p>
            <a:pPr marL="586105" lvl="1">
              <a:lnSpc>
                <a:spcPct val="120000"/>
              </a:lnSpc>
              <a:spcAft>
                <a:spcPts val="600"/>
              </a:spcAft>
              <a:buFontTx/>
              <a:buChar char="-"/>
            </a:pPr>
            <a:r>
              <a:rPr lang="en-US" sz="1300" dirty="0"/>
              <a:t>The Study Group will investigate MAC and PHY capabilities to enable 802.11 WLAN support of ultra-low complexity and ultra-low power consumption (e.g. less than one </a:t>
            </a:r>
            <a:r>
              <a:rPr lang="en-US" sz="1300" dirty="0" err="1"/>
              <a:t>milliwatt</a:t>
            </a:r>
            <a:r>
              <a:rPr lang="en-US" sz="1300" dirty="0"/>
              <a:t>) devices powered by ambient power source</a:t>
            </a:r>
            <a:r>
              <a:rPr lang="en-US" sz="1300" dirty="0">
                <a:solidFill>
                  <a:schemeClr val="tx1"/>
                </a:solidFill>
              </a:rPr>
              <a:t>, and reuse existing 802.11 features as much as possible, with a target start of the task group in Jan </a:t>
            </a:r>
            <a:r>
              <a:rPr lang="en-US" sz="1300" dirty="0" smtClean="0">
                <a:solidFill>
                  <a:schemeClr val="tx1"/>
                </a:solidFill>
              </a:rPr>
              <a:t>2024</a:t>
            </a:r>
            <a:endParaRPr lang="en-US" altLang="zh-CN" sz="13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日期占位符 5"/>
          <p:cNvSpPr>
            <a:spLocks noGrp="1"/>
          </p:cNvSpPr>
          <p:nvPr>
            <p:ph type="dt" idx="2"/>
          </p:nvPr>
        </p:nvSpPr>
        <p:spPr/>
        <p:txBody>
          <a:bodyPr/>
          <a:lstStyle/>
          <a:p>
            <a:pPr eaLnBrk="0" hangingPunct="0">
              <a:defRPr/>
            </a:pPr>
            <a:r>
              <a:rPr lang="en-US" altLang="zh-CN" dirty="0" smtClean="0"/>
              <a:t>April 2023</a:t>
            </a:r>
            <a:endParaRPr 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cxnSp>
        <p:nvCxnSpPr>
          <p:cNvPr id="8" name="直接箭头连接符 7"/>
          <p:cNvCxnSpPr/>
          <p:nvPr/>
        </p:nvCxnSpPr>
        <p:spPr bwMode="auto">
          <a:xfrm>
            <a:off x="990734" y="5943534"/>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9" name="文本框 8"/>
          <p:cNvSpPr txBox="1"/>
          <p:nvPr/>
        </p:nvSpPr>
        <p:spPr>
          <a:xfrm>
            <a:off x="1027715" y="6070974"/>
            <a:ext cx="990574" cy="276999"/>
          </a:xfrm>
          <a:prstGeom prst="rect">
            <a:avLst/>
          </a:prstGeom>
          <a:noFill/>
        </p:spPr>
        <p:txBody>
          <a:bodyPr wrap="square" rtlCol="0">
            <a:spAutoFit/>
          </a:bodyPr>
          <a:lstStyle/>
          <a:p>
            <a:r>
              <a:rPr lang="en-US" dirty="0" smtClean="0"/>
              <a:t>May 2023</a:t>
            </a:r>
            <a:endParaRPr lang="en-US" dirty="0"/>
          </a:p>
        </p:txBody>
      </p:sp>
      <p:sp>
        <p:nvSpPr>
          <p:cNvPr id="10" name="文本框 9"/>
          <p:cNvSpPr txBox="1"/>
          <p:nvPr/>
        </p:nvSpPr>
        <p:spPr>
          <a:xfrm>
            <a:off x="3285360" y="6070974"/>
            <a:ext cx="990574" cy="276999"/>
          </a:xfrm>
          <a:prstGeom prst="rect">
            <a:avLst/>
          </a:prstGeom>
          <a:noFill/>
        </p:spPr>
        <p:txBody>
          <a:bodyPr wrap="square" rtlCol="0">
            <a:spAutoFit/>
          </a:bodyPr>
          <a:lstStyle/>
          <a:p>
            <a:r>
              <a:rPr lang="en-US" dirty="0" smtClean="0"/>
              <a:t>Jul 2023</a:t>
            </a:r>
            <a:endParaRPr lang="en-US" dirty="0"/>
          </a:p>
        </p:txBody>
      </p:sp>
      <p:sp>
        <p:nvSpPr>
          <p:cNvPr id="11" name="文本框 10"/>
          <p:cNvSpPr txBox="1"/>
          <p:nvPr/>
        </p:nvSpPr>
        <p:spPr>
          <a:xfrm>
            <a:off x="5543005" y="6070974"/>
            <a:ext cx="990574" cy="276999"/>
          </a:xfrm>
          <a:prstGeom prst="rect">
            <a:avLst/>
          </a:prstGeom>
          <a:noFill/>
        </p:spPr>
        <p:txBody>
          <a:bodyPr wrap="square" rtlCol="0">
            <a:spAutoFit/>
          </a:bodyPr>
          <a:lstStyle/>
          <a:p>
            <a:r>
              <a:rPr lang="en-US" dirty="0" smtClean="0"/>
              <a:t>Sep 2023</a:t>
            </a:r>
            <a:endParaRPr lang="en-US" dirty="0"/>
          </a:p>
        </p:txBody>
      </p:sp>
      <p:sp>
        <p:nvSpPr>
          <p:cNvPr id="12" name="文本框 11"/>
          <p:cNvSpPr txBox="1"/>
          <p:nvPr/>
        </p:nvSpPr>
        <p:spPr>
          <a:xfrm>
            <a:off x="7800650" y="6070973"/>
            <a:ext cx="990574" cy="276999"/>
          </a:xfrm>
          <a:prstGeom prst="rect">
            <a:avLst/>
          </a:prstGeom>
          <a:noFill/>
        </p:spPr>
        <p:txBody>
          <a:bodyPr wrap="square" rtlCol="0">
            <a:spAutoFit/>
          </a:bodyPr>
          <a:lstStyle/>
          <a:p>
            <a:r>
              <a:rPr lang="en-US" dirty="0" smtClean="0"/>
              <a:t>Nov 2023</a:t>
            </a:r>
            <a:endParaRPr lang="en-US" dirty="0"/>
          </a:p>
        </p:txBody>
      </p:sp>
      <p:sp>
        <p:nvSpPr>
          <p:cNvPr id="13" name="文本框 12"/>
          <p:cNvSpPr txBox="1"/>
          <p:nvPr/>
        </p:nvSpPr>
        <p:spPr>
          <a:xfrm>
            <a:off x="10058296" y="6075443"/>
            <a:ext cx="990574" cy="276999"/>
          </a:xfrm>
          <a:prstGeom prst="rect">
            <a:avLst/>
          </a:prstGeom>
          <a:noFill/>
        </p:spPr>
        <p:txBody>
          <a:bodyPr wrap="square" rtlCol="0">
            <a:spAutoFit/>
          </a:bodyPr>
          <a:lstStyle/>
          <a:p>
            <a:r>
              <a:rPr lang="en-US" dirty="0" smtClean="0"/>
              <a:t>Jan 2024</a:t>
            </a:r>
            <a:endParaRPr lang="en-US" dirty="0"/>
          </a:p>
        </p:txBody>
      </p:sp>
      <p:sp>
        <p:nvSpPr>
          <p:cNvPr id="14" name="椭圆 13"/>
          <p:cNvSpPr/>
          <p:nvPr/>
        </p:nvSpPr>
        <p:spPr bwMode="auto">
          <a:xfrm>
            <a:off x="1419911" y="5892958"/>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3646821" y="586733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873731" y="5892892"/>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8100641" y="5900073"/>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椭圆 17"/>
          <p:cNvSpPr/>
          <p:nvPr/>
        </p:nvSpPr>
        <p:spPr bwMode="auto">
          <a:xfrm>
            <a:off x="10327550" y="589966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9" name="文本框 18"/>
          <p:cNvSpPr txBox="1"/>
          <p:nvPr/>
        </p:nvSpPr>
        <p:spPr>
          <a:xfrm>
            <a:off x="914536" y="5250569"/>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20" name="文本框 19"/>
          <p:cNvSpPr txBox="1"/>
          <p:nvPr/>
        </p:nvSpPr>
        <p:spPr>
          <a:xfrm>
            <a:off x="4953030" y="5250569"/>
            <a:ext cx="1874498" cy="461665"/>
          </a:xfrm>
          <a:prstGeom prst="rect">
            <a:avLst/>
          </a:prstGeom>
          <a:noFill/>
        </p:spPr>
        <p:txBody>
          <a:bodyPr wrap="square" rtlCol="0">
            <a:spAutoFit/>
          </a:bodyPr>
          <a:lstStyle/>
          <a:p>
            <a:r>
              <a:rPr lang="en-US" dirty="0" smtClean="0"/>
              <a:t>PAR/CSD submitted to EC for review (Aug 11)</a:t>
            </a:r>
            <a:endParaRPr lang="en-US" dirty="0"/>
          </a:p>
        </p:txBody>
      </p:sp>
      <p:sp>
        <p:nvSpPr>
          <p:cNvPr id="21" name="文本框 20"/>
          <p:cNvSpPr txBox="1"/>
          <p:nvPr/>
        </p:nvSpPr>
        <p:spPr>
          <a:xfrm>
            <a:off x="7467564" y="5250569"/>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2" name="文本框 21"/>
          <p:cNvSpPr txBox="1"/>
          <p:nvPr/>
        </p:nvSpPr>
        <p:spPr>
          <a:xfrm>
            <a:off x="9964176" y="5435235"/>
            <a:ext cx="990574" cy="276999"/>
          </a:xfrm>
          <a:prstGeom prst="rect">
            <a:avLst/>
          </a:prstGeom>
          <a:noFill/>
        </p:spPr>
        <p:txBody>
          <a:bodyPr wrap="square" rtlCol="0">
            <a:spAutoFit/>
          </a:bodyPr>
          <a:lstStyle/>
          <a:p>
            <a:r>
              <a:rPr lang="en-US" dirty="0" smtClean="0"/>
              <a:t>TG kickoff</a:t>
            </a:r>
            <a:endParaRPr lang="en-US" dirty="0"/>
          </a:p>
        </p:txBody>
      </p:sp>
      <p:sp>
        <p:nvSpPr>
          <p:cNvPr id="23" name="文本框 22"/>
          <p:cNvSpPr txBox="1"/>
          <p:nvPr/>
        </p:nvSpPr>
        <p:spPr>
          <a:xfrm>
            <a:off x="3200476" y="5250569"/>
            <a:ext cx="990574" cy="461665"/>
          </a:xfrm>
          <a:prstGeom prst="rect">
            <a:avLst/>
          </a:prstGeom>
          <a:noFill/>
        </p:spPr>
        <p:txBody>
          <a:bodyPr wrap="square" rtlCol="0">
            <a:spAutoFit/>
          </a:bodyPr>
          <a:lstStyle/>
          <a:p>
            <a:r>
              <a:rPr lang="en-US" dirty="0" smtClean="0"/>
              <a:t>PAR/CSD development</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AMP SG Leadership Election – Vice Chair</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Approve </a:t>
            </a:r>
            <a:r>
              <a:rPr lang="en-US" dirty="0"/>
              <a:t>Steve </a:t>
            </a:r>
            <a:r>
              <a:rPr lang="en-US" dirty="0" err="1"/>
              <a:t>Shellhammer</a:t>
            </a:r>
            <a:r>
              <a:rPr lang="en-GB" altLang="en-US" dirty="0"/>
              <a:t> </a:t>
            </a:r>
            <a:r>
              <a:rPr lang="en-GB" altLang="en-US" dirty="0" smtClean="0"/>
              <a:t>as the </a:t>
            </a:r>
            <a:r>
              <a:rPr lang="en-GB" altLang="en-US" dirty="0"/>
              <a:t>V</a:t>
            </a:r>
            <a:r>
              <a:rPr lang="en-GB" altLang="en-US" dirty="0" smtClean="0"/>
              <a:t>ice Chair of AMP SG</a:t>
            </a:r>
          </a:p>
          <a:p>
            <a:pPr lvl="0" eaLnBrk="0" hangingPunct="0">
              <a:defRPr/>
            </a:pPr>
            <a:endParaRPr lang="en-GB" altLang="en-US" dirty="0"/>
          </a:p>
          <a:p>
            <a:pPr lvl="0" eaLnBrk="0" hangingPunct="0">
              <a:defRPr/>
            </a:pPr>
            <a:endParaRPr lang="en-GB" altLang="en-US" dirty="0" smtClean="0"/>
          </a:p>
          <a:p>
            <a:pPr lvl="0" eaLnBrk="0" hangingPunct="0">
              <a:defRPr/>
            </a:pPr>
            <a:r>
              <a:rPr lang="en-GB" altLang="en-US" dirty="0" smtClean="0"/>
              <a:t>Moved: Dave </a:t>
            </a:r>
            <a:r>
              <a:rPr lang="en-GB" altLang="en-US" dirty="0" err="1" smtClean="0"/>
              <a:t>Halasz</a:t>
            </a:r>
            <a:endParaRPr lang="en-GB" altLang="en-US" dirty="0" smtClean="0"/>
          </a:p>
          <a:p>
            <a:pPr lvl="0" eaLnBrk="0" hangingPunct="0">
              <a:defRPr/>
            </a:pPr>
            <a:r>
              <a:rPr lang="en-GB" altLang="en-US" dirty="0" smtClean="0"/>
              <a:t>Seconded: </a:t>
            </a:r>
            <a:r>
              <a:rPr lang="en-GB" altLang="en-US" dirty="0" err="1" smtClean="0"/>
              <a:t>Weijie</a:t>
            </a:r>
            <a:r>
              <a:rPr lang="en-GB" altLang="en-US" dirty="0" smtClean="0"/>
              <a:t> Xu</a:t>
            </a:r>
          </a:p>
          <a:p>
            <a:pPr marL="0" lvl="0" indent="0" eaLnBrk="0" hangingPunct="0">
              <a:buNone/>
              <a:defRPr/>
            </a:pPr>
            <a:endParaRPr lang="en-GB" altLang="en-US" dirty="0" smtClean="0"/>
          </a:p>
          <a:p>
            <a:pPr marL="0" lvl="0" indent="0" eaLnBrk="0" hangingPunct="0">
              <a:buNone/>
              <a:defRPr/>
            </a:pPr>
            <a:r>
              <a:rPr lang="en-GB" altLang="en-US" dirty="0" smtClean="0"/>
              <a:t>Result: Approved unanimously</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741045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AMP SG Leadership Election – Secretary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smtClean="0"/>
              <a:t>Approve </a:t>
            </a:r>
            <a:r>
              <a:rPr lang="en-GB" altLang="en-US" dirty="0" err="1" smtClean="0"/>
              <a:t>Hao</a:t>
            </a:r>
            <a:r>
              <a:rPr lang="en-GB" altLang="en-US" dirty="0" smtClean="0"/>
              <a:t> (Harry) Wang as the Secretary of AMP SG</a:t>
            </a:r>
          </a:p>
          <a:p>
            <a:pPr lvl="0" eaLnBrk="0" hangingPunct="0">
              <a:defRPr/>
            </a:pPr>
            <a:endParaRPr lang="en-GB" altLang="en-US" dirty="0"/>
          </a:p>
          <a:p>
            <a:pPr lvl="0" eaLnBrk="0" hangingPunct="0">
              <a:defRPr/>
            </a:pPr>
            <a:endParaRPr lang="en-GB" altLang="en-US" dirty="0" smtClean="0"/>
          </a:p>
          <a:p>
            <a:pPr lvl="0" eaLnBrk="0" hangingPunct="0">
              <a:defRPr/>
            </a:pPr>
            <a:r>
              <a:rPr lang="en-GB" altLang="en-US" dirty="0" smtClean="0"/>
              <a:t>Moved: </a:t>
            </a:r>
            <a:r>
              <a:rPr lang="en-GB" altLang="en-US" dirty="0" err="1" smtClean="0"/>
              <a:t>Weijie</a:t>
            </a:r>
            <a:r>
              <a:rPr lang="en-GB" altLang="en-US" dirty="0" smtClean="0"/>
              <a:t> Xu</a:t>
            </a:r>
          </a:p>
          <a:p>
            <a:pPr lvl="0" eaLnBrk="0" hangingPunct="0">
              <a:defRPr/>
            </a:pPr>
            <a:r>
              <a:rPr lang="en-GB" altLang="en-US" dirty="0" smtClean="0"/>
              <a:t>Seconded: Dave </a:t>
            </a:r>
            <a:r>
              <a:rPr lang="en-GB" altLang="en-US" dirty="0" err="1" smtClean="0"/>
              <a:t>Halasz</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Result: Approved unanimously</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9753434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defRPr/>
            </a:pPr>
            <a:r>
              <a:rPr lang="en-US" altLang="en-US" dirty="0"/>
              <a:t>11-23/0835, Use cases and Requirements, </a:t>
            </a:r>
            <a:r>
              <a:rPr lang="en-US" altLang="en-US" dirty="0" err="1"/>
              <a:t>Yinan</a:t>
            </a:r>
            <a:r>
              <a:rPr lang="en-US" altLang="en-US" dirty="0"/>
              <a:t> Qi (OPPO)</a:t>
            </a:r>
          </a:p>
          <a:p>
            <a:pPr lvl="1" eaLnBrk="0" hangingPunct="0">
              <a:buFontTx/>
              <a:buChar char="–"/>
              <a:defRPr/>
            </a:pPr>
            <a:r>
              <a:rPr lang="en-US" altLang="en-US" dirty="0" smtClean="0"/>
              <a:t>11-23/0827</a:t>
            </a:r>
            <a:r>
              <a:rPr lang="en-US" altLang="en-US" dirty="0"/>
              <a:t>, AMP </a:t>
            </a:r>
            <a:r>
              <a:rPr lang="en-US" altLang="en-US" dirty="0" err="1"/>
              <a:t>IoT</a:t>
            </a:r>
            <a:r>
              <a:rPr lang="en-US" altLang="en-US" dirty="0"/>
              <a:t> Medium Access, Sebastian Max (Ericsson)</a:t>
            </a:r>
          </a:p>
          <a:p>
            <a:pPr lvl="1" eaLnBrk="0" hangingPunct="0">
              <a:buFontTx/>
              <a:buChar char="–"/>
              <a:defRPr/>
            </a:pPr>
            <a:r>
              <a:rPr lang="en-US" altLang="en-US" dirty="0" smtClean="0"/>
              <a:t>11-23/0836</a:t>
            </a:r>
            <a:r>
              <a:rPr lang="en-US" altLang="en-US" dirty="0"/>
              <a:t>, Discussion of Existing Technologies and Technical Challenges in AMP, </a:t>
            </a:r>
            <a:r>
              <a:rPr lang="en-US" altLang="en-US" dirty="0" err="1"/>
              <a:t>Yinan</a:t>
            </a:r>
            <a:r>
              <a:rPr lang="en-US" altLang="en-US" dirty="0"/>
              <a:t> Qi (OPPO)</a:t>
            </a:r>
          </a:p>
          <a:p>
            <a:pPr lvl="1" eaLnBrk="0" hangingPunct="0">
              <a:defRPr/>
            </a:pPr>
            <a:r>
              <a:rPr lang="en-US" altLang="en-US" dirty="0"/>
              <a:t>11-23/0837, Discussion on AMP PAR </a:t>
            </a:r>
            <a:r>
              <a:rPr lang="en-US" altLang="en-US" dirty="0"/>
              <a:t>Scope, </a:t>
            </a:r>
            <a:r>
              <a:rPr lang="en-US" altLang="en-US" dirty="0" err="1"/>
              <a:t>Yinan</a:t>
            </a:r>
            <a:r>
              <a:rPr lang="en-US" altLang="en-US" dirty="0"/>
              <a:t> Qi (OPPO</a:t>
            </a:r>
            <a:r>
              <a:rPr lang="en-US" altLang="en-US" dirty="0"/>
              <a:t>)</a:t>
            </a:r>
          </a:p>
          <a:p>
            <a:pPr lvl="1" eaLnBrk="0" hangingPunct="0">
              <a:defRPr/>
            </a:pPr>
            <a:r>
              <a:rPr lang="en-US" altLang="en-US" dirty="0"/>
              <a:t>11-23/0876, X-band Operation, </a:t>
            </a:r>
            <a:r>
              <a:rPr lang="en-US" altLang="en-US" dirty="0" err="1"/>
              <a:t>Joerg</a:t>
            </a:r>
            <a:r>
              <a:rPr lang="en-US" altLang="en-US" dirty="0"/>
              <a:t> Robert (</a:t>
            </a:r>
            <a:r>
              <a:rPr lang="en-US" dirty="0"/>
              <a:t>TU </a:t>
            </a:r>
            <a:r>
              <a:rPr lang="en-US" dirty="0" err="1"/>
              <a:t>Ilmenau</a:t>
            </a:r>
            <a:r>
              <a:rPr lang="en-US" dirty="0"/>
              <a:t> / </a:t>
            </a:r>
            <a:r>
              <a:rPr lang="en-US" dirty="0" err="1"/>
              <a:t>Fraunhofer</a:t>
            </a:r>
            <a:r>
              <a:rPr lang="en-US" dirty="0"/>
              <a:t> IIS</a:t>
            </a:r>
            <a:r>
              <a:rPr lang="en-US" altLang="en-US" dirty="0" smtClean="0"/>
              <a:t>)</a:t>
            </a:r>
            <a:endParaRPr lang="en-US" altLang="en-GB" dirty="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7903029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defRPr/>
            </a:pPr>
            <a:r>
              <a:rPr lang="en-US" altLang="en-GB" dirty="0" smtClean="0"/>
              <a:t>TBD  </a:t>
            </a:r>
            <a:endParaRPr lang="en-US" altLang="en-GB" dirty="0"/>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206553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AMP SG Teleconference Plan</a:t>
            </a:r>
            <a:endParaRPr lang="en-US" dirty="0"/>
          </a:p>
        </p:txBody>
      </p:sp>
      <p:sp>
        <p:nvSpPr>
          <p:cNvPr id="3" name="内容占位符 2"/>
          <p:cNvSpPr>
            <a:spLocks noGrp="1"/>
          </p:cNvSpPr>
          <p:nvPr>
            <p:ph idx="1"/>
          </p:nvPr>
        </p:nvSpPr>
        <p:spPr/>
        <p:txBody>
          <a:bodyPr/>
          <a:lstStyle/>
          <a:p>
            <a:pPr>
              <a:lnSpc>
                <a:spcPct val="150000"/>
              </a:lnSpc>
              <a:spcBef>
                <a:spcPts val="600"/>
              </a:spcBef>
              <a:spcAft>
                <a:spcPts val="600"/>
              </a:spcAft>
            </a:pPr>
            <a:r>
              <a:rPr lang="en-US" sz="2400" dirty="0" smtClean="0"/>
              <a:t>Proposed AMP SG teleconference plan after May 802 interim session:</a:t>
            </a:r>
          </a:p>
          <a:p>
            <a:pPr marL="586105" lvl="1" indent="-285750">
              <a:lnSpc>
                <a:spcPct val="150000"/>
              </a:lnSpc>
              <a:spcBef>
                <a:spcPts val="600"/>
              </a:spcBef>
              <a:spcAft>
                <a:spcPts val="600"/>
              </a:spcAft>
              <a:buFont typeface="Arial" panose="020B0604020202020204" pitchFamily="34" charset="0"/>
              <a:buChar char="•"/>
            </a:pPr>
            <a:r>
              <a:rPr lang="en-US" sz="2400" dirty="0" smtClean="0"/>
              <a:t>May 30,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Jun 13,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Jun 27, 10:00am, ET; 2 hours, </a:t>
            </a:r>
            <a:r>
              <a:rPr lang="en-US" sz="2400" dirty="0" err="1" smtClean="0"/>
              <a:t>webex</a:t>
            </a:r>
            <a:endParaRPr 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April 2023</a:t>
            </a:r>
            <a:endParaRPr lang="en-US" dirty="0"/>
          </a:p>
        </p:txBody>
      </p:sp>
    </p:spTree>
    <p:extLst>
      <p:ext uri="{BB962C8B-B14F-4D97-AF65-F5344CB8AC3E}">
        <p14:creationId xmlns:p14="http://schemas.microsoft.com/office/powerpoint/2010/main" val="3927425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149880</TotalTime>
  <Words>2296</Words>
  <Application>Microsoft Office PowerPoint</Application>
  <PresentationFormat>宽屏</PresentationFormat>
  <Paragraphs>345</Paragraphs>
  <Slides>27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8"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May IEEE 802 wireless interim session</vt:lpstr>
      <vt:lpstr>AMP SG Meeting Plan during the May Interim Session</vt:lpstr>
      <vt:lpstr>Submission List (Call for submissions)</vt:lpstr>
      <vt:lpstr>IEEE 802.11 AMP SG Meeting During IEEE 802.11 May Interim 2023</vt:lpstr>
      <vt:lpstr>PowerPoint 演示文稿</vt:lpstr>
      <vt:lpstr>AMP SG Kickoff Brief and Timeline Plan</vt:lpstr>
      <vt:lpstr>PowerPoint 演示文稿</vt:lpstr>
      <vt:lpstr>PowerPoint 演示文稿</vt:lpstr>
      <vt:lpstr>IEEE 802.11 AMP SG Meeting During IEEE 802.11 May Interim 2023</vt:lpstr>
      <vt:lpstr>PowerPoint 演示文稿</vt:lpstr>
      <vt:lpstr>IEEE 802.11 AMP SG Meeting During IEEE 802.11 May Interim 2023</vt:lpstr>
      <vt:lpstr>PowerPoint 演示文稿</vt:lpstr>
      <vt:lpstr>AMP SG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5621</cp:revision>
  <cp:lastPrinted>2014-11-04T15:04:00Z</cp:lastPrinted>
  <dcterms:created xsi:type="dcterms:W3CDTF">2007-04-17T18:10:00Z</dcterms:created>
  <dcterms:modified xsi:type="dcterms:W3CDTF">2023-05-16T20:39:54Z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