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2" r:id="rId3"/>
    <p:sldId id="315" r:id="rId4"/>
    <p:sldId id="2368"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7" r:id="rId18"/>
    <p:sldId id="363" r:id="rId19"/>
    <p:sldId id="2369" r:id="rId20"/>
    <p:sldId id="2367" r:id="rId21"/>
    <p:sldId id="36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84" autoAdjust="0"/>
    <p:restoredTop sz="98505" autoAdjust="0"/>
  </p:normalViewPr>
  <p:slideViewPr>
    <p:cSldViewPr>
      <p:cViewPr varScale="1">
        <p:scale>
          <a:sx n="76" d="100"/>
          <a:sy n="76" d="100"/>
        </p:scale>
        <p:origin x="630" y="9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2979973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May 2023</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2919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802.11-23/0576r1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3/11-23-0215-00-0arc-arc-sc-mixed-mode-minutes-march-2023-plenary.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3/11-23-0468-00-0000-802revc-status-march-2023.pp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0174-00-0arc-epd-and-lpd-terminology-misalignment-in-ieee-std-802-1-and-802-11.pptx" TargetMode="External"/><Relationship Id="rId5" Type="http://schemas.openxmlformats.org/officeDocument/2006/relationships/hyperlink" Target="https://mentor.ieee.org/802-ec/dcn/23/ec-23-0057-04-00EC-802-revc-comments-wg-lb1.ods" TargetMode="External"/><Relationship Id="rId4" Type="http://schemas.openxmlformats.org/officeDocument/2006/relationships/hyperlink" Target="https://mentor.ieee.org/802.11/dcn/23/11-23-0282-00-0000-cc44-p802-revc-d1-0-comments.xls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0419-00-0arc-proposal-for-annex-g-frame-exchange-sequence-example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ARC-SC-agenda-May-2023</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2023-05-07</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name="Document" r:id="rId3" imgW="8619847" imgH="3137708" progId="Word.Document.8">
                  <p:embed/>
                </p:oleObj>
              </mc:Choice>
              <mc:Fallback>
                <p:oleObj name="Document" r:id="rId3" imgW="8619847" imgH="3137708" progId="Word.Document.8">
                  <p:embed/>
                  <p:pic>
                    <p:nvPicPr>
                      <p:cNvPr id="0" name="Object 11"/>
                      <p:cNvPicPr>
                        <a:picLocks noChangeAspect="1" noChangeArrowheads="1"/>
                      </p:cNvPicPr>
                      <p:nvPr/>
                    </p:nvPicPr>
                    <p:blipFill>
                      <a:blip r:embed="rId4"/>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838200"/>
          </a:xfrm>
        </p:spPr>
        <p:txBody>
          <a:bodyPr/>
          <a:lstStyle/>
          <a:p>
            <a:pPr eaLnBrk="1" hangingPunct="1"/>
            <a:r>
              <a:rPr lang="en-US" altLang="en-US" dirty="0"/>
              <a:t>ARC Agenda – 16 May 2023, 10:30 ET/</a:t>
            </a:r>
            <a:br>
              <a:rPr lang="en-US" altLang="en-US" dirty="0"/>
            </a:br>
            <a:r>
              <a:rPr lang="en-US" altLang="en-US" dirty="0"/>
              <a:t>18 May 2023, 13:30ET</a:t>
            </a:r>
          </a:p>
        </p:txBody>
      </p:sp>
      <p:sp>
        <p:nvSpPr>
          <p:cNvPr id="11267" name="Rectangle 3"/>
          <p:cNvSpPr>
            <a:spLocks noGrp="1" noChangeArrowheads="1"/>
          </p:cNvSpPr>
          <p:nvPr>
            <p:ph idx="1"/>
          </p:nvPr>
        </p:nvSpPr>
        <p:spPr>
          <a:xfrm>
            <a:off x="342900" y="1828800"/>
            <a:ext cx="8458200" cy="4686300"/>
          </a:xfrm>
        </p:spPr>
        <p:txBody>
          <a:bodyPr/>
          <a:lstStyle/>
          <a:p>
            <a:pPr eaLnBrk="1" hangingPunct="1">
              <a:lnSpc>
                <a:spcPct val="90000"/>
              </a:lnSpc>
              <a:spcBef>
                <a:spcPts val="0"/>
              </a:spcBef>
              <a:spcAft>
                <a:spcPts val="0"/>
              </a:spcAft>
              <a:defRPr/>
            </a:pPr>
            <a:r>
              <a:rPr lang="en-US" sz="2800" dirty="0">
                <a:solidFill>
                  <a:srgbClr val="000000"/>
                </a:solidFill>
              </a:rPr>
              <a:t>Two meeting slots this week, Tues 10:30 and Thurs 13:30</a:t>
            </a:r>
          </a:p>
          <a:p>
            <a:pPr eaLnBrk="1" hangingPunct="1">
              <a:lnSpc>
                <a:spcPct val="90000"/>
              </a:lnSpc>
              <a:spcBef>
                <a:spcPts val="0"/>
              </a:spcBef>
              <a:spcAft>
                <a:spcPts val="0"/>
              </a:spcAft>
              <a:defRPr/>
            </a:pPr>
            <a:r>
              <a:rPr lang="en-US" sz="2800" dirty="0">
                <a:solidFill>
                  <a:srgbClr val="000000"/>
                </a:solidFill>
              </a:rPr>
              <a:t>Attendance, noises/recording, meeting protocol reminders</a:t>
            </a:r>
          </a:p>
          <a:p>
            <a:pPr eaLnBrk="1" hangingPunct="1">
              <a:lnSpc>
                <a:spcPct val="90000"/>
              </a:lnSpc>
              <a:spcBef>
                <a:spcPts val="0"/>
              </a:spcBef>
              <a:spcAft>
                <a:spcPts val="0"/>
              </a:spcAft>
              <a:defRPr/>
            </a:pPr>
            <a:r>
              <a:rPr lang="en-US" sz="2800" dirty="0">
                <a:solidFill>
                  <a:srgbClr val="000000"/>
                </a:solidFill>
              </a:rPr>
              <a:t>Policies, duty to inform, participation rules</a:t>
            </a:r>
          </a:p>
          <a:p>
            <a:pPr eaLnBrk="1" hangingPunct="1">
              <a:lnSpc>
                <a:spcPct val="90000"/>
              </a:lnSpc>
              <a:spcBef>
                <a:spcPts val="0"/>
              </a:spcBef>
              <a:spcAft>
                <a:spcPts val="0"/>
              </a:spcAft>
              <a:defRPr/>
            </a:pPr>
            <a:r>
              <a:rPr lang="en-US" sz="2800" dirty="0">
                <a:solidFill>
                  <a:srgbClr val="000000"/>
                </a:solidFill>
              </a:rPr>
              <a:t>Approve meeting minutes (slide 18)</a:t>
            </a:r>
          </a:p>
          <a:p>
            <a:pPr eaLnBrk="1" hangingPunct="1">
              <a:lnSpc>
                <a:spcPct val="90000"/>
              </a:lnSpc>
              <a:spcBef>
                <a:spcPts val="0"/>
              </a:spcBef>
              <a:spcAft>
                <a:spcPts val="0"/>
              </a:spcAft>
              <a:defRPr/>
            </a:pPr>
            <a:r>
              <a:rPr lang="en-US" sz="2800" dirty="0">
                <a:solidFill>
                  <a:srgbClr val="000000"/>
                </a:solidFill>
              </a:rPr>
              <a:t>Contribution/discussion topics:</a:t>
            </a:r>
          </a:p>
          <a:p>
            <a:pPr lvl="1" eaLnBrk="1" hangingPunct="1">
              <a:lnSpc>
                <a:spcPct val="90000"/>
              </a:lnSpc>
              <a:spcBef>
                <a:spcPts val="0"/>
              </a:spcBef>
              <a:spcAft>
                <a:spcPts val="0"/>
              </a:spcAft>
              <a:defRPr/>
            </a:pPr>
            <a:r>
              <a:rPr lang="en-US" sz="2400" dirty="0"/>
              <a:t>IEEE Std 802 project (Tuesday)</a:t>
            </a:r>
          </a:p>
          <a:p>
            <a:pPr lvl="1" eaLnBrk="1" hangingPunct="1">
              <a:lnSpc>
                <a:spcPct val="90000"/>
              </a:lnSpc>
              <a:spcBef>
                <a:spcPts val="0"/>
              </a:spcBef>
              <a:spcAft>
                <a:spcPts val="0"/>
              </a:spcAft>
              <a:defRPr/>
            </a:pPr>
            <a:r>
              <a:rPr lang="en-US" sz="2400" dirty="0"/>
              <a:t>Annex G way forward (Thursday)</a:t>
            </a:r>
          </a:p>
          <a:p>
            <a:pPr eaLnBrk="1" hangingPunct="1">
              <a:lnSpc>
                <a:spcPct val="90000"/>
              </a:lnSpc>
              <a:spcBef>
                <a:spcPts val="0"/>
              </a:spcBef>
              <a:spcAft>
                <a:spcPts val="0"/>
              </a:spcAft>
              <a:defRPr/>
            </a:pPr>
            <a:r>
              <a:rPr lang="en-US" sz="2800" dirty="0"/>
              <a:t>Next steps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600200"/>
            <a:ext cx="7924799"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spcBef>
                <a:spcPts val="300"/>
              </a:spcBef>
              <a:spcAft>
                <a:spcPts val="0"/>
              </a:spcAft>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a:p>
            <a:pPr marL="800100" lvl="2" indent="-342900">
              <a:lnSpc>
                <a:spcPct val="90000"/>
              </a:lnSpc>
              <a:spcBef>
                <a:spcPts val="300"/>
              </a:spcBef>
              <a:spcAft>
                <a:spcPts val="0"/>
              </a:spcAft>
              <a:buFont typeface="Arial" pitchFamily="34" charset="0"/>
              <a:buChar char="•"/>
              <a:defRPr/>
            </a:pPr>
            <a:endParaRPr lang="en-US" sz="1600" b="1" kern="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March plenary: </a:t>
            </a:r>
            <a:r>
              <a:rPr lang="en-US" sz="2400" b="1" dirty="0">
                <a:solidFill>
                  <a:srgbClr val="000000"/>
                </a:solidFill>
                <a:hlinkClick r:id="rId3"/>
              </a:rPr>
              <a:t>11-23/0215r0</a:t>
            </a:r>
            <a:r>
              <a:rPr lang="en-US" sz="2400" b="1" dirty="0">
                <a:solidFill>
                  <a:srgbClr val="000000"/>
                </a:solidFill>
              </a:rPr>
              <a:t> </a:t>
            </a:r>
          </a:p>
          <a:p>
            <a:pPr marL="400050" lvl="1" indent="0" eaLnBrk="1" hangingPunct="1">
              <a:lnSpc>
                <a:spcPct val="90000"/>
              </a:lnSpc>
              <a:spcBef>
                <a:spcPts val="300"/>
              </a:spcBef>
              <a:buNone/>
              <a:defRPr/>
            </a:pPr>
            <a:r>
              <a:rPr lang="en-US" sz="2400" b="1" dirty="0">
                <a:solidFill>
                  <a:srgbClr val="000000"/>
                </a:solidFill>
              </a:rPr>
              <a:t>May 8 telecon: &lt;</a:t>
            </a:r>
            <a:r>
              <a:rPr lang="en-US" sz="2400" b="1" dirty="0" err="1">
                <a:solidFill>
                  <a:srgbClr val="000000"/>
                </a:solidFill>
              </a:rPr>
              <a:t>tbd</a:t>
            </a:r>
            <a:r>
              <a:rPr lang="en-US" sz="2400" b="1" dirty="0">
                <a:solidFill>
                  <a:srgbClr val="000000"/>
                </a:solidFill>
              </a:rPr>
              <a:t>&gt;</a:t>
            </a: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a:lnSpc>
                <a:spcPct val="90000"/>
              </a:lnSpc>
              <a:spcBef>
                <a:spcPts val="0"/>
              </a:spcBef>
              <a:spcAft>
                <a:spcPts val="600"/>
              </a:spcAft>
              <a:buFont typeface="Arial" panose="020B0604020202020204" pitchFamily="34" charset="0"/>
              <a:buChar char="•"/>
              <a:defRPr/>
            </a:pPr>
            <a:r>
              <a:rPr lang="en-US" sz="2200" dirty="0"/>
              <a:t>IEEE Std 802 is undergoing a revision update</a:t>
            </a:r>
          </a:p>
          <a:p>
            <a:pPr lvl="1">
              <a:lnSpc>
                <a:spcPct val="90000"/>
              </a:lnSpc>
              <a:spcBef>
                <a:spcPts val="0"/>
              </a:spcBef>
              <a:spcAft>
                <a:spcPts val="600"/>
              </a:spcAft>
              <a:buFont typeface="Arial" panose="020B0604020202020204" pitchFamily="34" charset="0"/>
              <a:buChar char="•"/>
              <a:defRPr/>
            </a:pPr>
            <a:r>
              <a:rPr lang="en-US" dirty="0"/>
              <a:t>Background/overview information is here: </a:t>
            </a:r>
            <a:r>
              <a:rPr lang="en-US" dirty="0">
                <a:hlinkClick r:id="rId3"/>
              </a:rPr>
              <a:t>11-23/0468r0</a:t>
            </a:r>
            <a:r>
              <a:rPr lang="en-US" dirty="0"/>
              <a:t> </a:t>
            </a:r>
          </a:p>
          <a:p>
            <a:pPr lvl="1">
              <a:lnSpc>
                <a:spcPct val="90000"/>
              </a:lnSpc>
              <a:spcBef>
                <a:spcPts val="0"/>
              </a:spcBef>
              <a:spcAft>
                <a:spcPts val="600"/>
              </a:spcAft>
              <a:buFont typeface="Arial" panose="020B0604020202020204" pitchFamily="34" charset="0"/>
              <a:buChar char="•"/>
              <a:defRPr/>
            </a:pPr>
            <a:r>
              <a:rPr lang="en-US" dirty="0"/>
              <a:t>802.1 is handling the official process, and is holding a Working Group letter ballot</a:t>
            </a:r>
          </a:p>
          <a:p>
            <a:pPr>
              <a:lnSpc>
                <a:spcPct val="90000"/>
              </a:lnSpc>
              <a:spcBef>
                <a:spcPts val="0"/>
              </a:spcBef>
              <a:spcAft>
                <a:spcPts val="600"/>
              </a:spcAft>
              <a:buFont typeface="Arial" panose="020B0604020202020204" pitchFamily="34" charset="0"/>
              <a:buChar char="•"/>
              <a:defRPr/>
            </a:pPr>
            <a:r>
              <a:rPr lang="en-US" sz="2200" dirty="0"/>
              <a:t>WG11 (802.11) held a comment collection</a:t>
            </a:r>
          </a:p>
          <a:p>
            <a:pPr lvl="1">
              <a:lnSpc>
                <a:spcPct val="90000"/>
              </a:lnSpc>
              <a:spcBef>
                <a:spcPts val="0"/>
              </a:spcBef>
              <a:spcAft>
                <a:spcPts val="600"/>
              </a:spcAft>
              <a:buFont typeface="Arial" panose="020B0604020202020204" pitchFamily="34" charset="0"/>
              <a:buChar char="•"/>
              <a:defRPr/>
            </a:pPr>
            <a:r>
              <a:rPr lang="en-US" dirty="0"/>
              <a:t>Results: </a:t>
            </a:r>
            <a:r>
              <a:rPr lang="en-US" dirty="0">
                <a:hlinkClick r:id="rId4"/>
              </a:rPr>
              <a:t>11-23/0282r0</a:t>
            </a:r>
            <a:r>
              <a:rPr lang="en-US" dirty="0"/>
              <a:t> </a:t>
            </a:r>
          </a:p>
          <a:p>
            <a:pPr>
              <a:lnSpc>
                <a:spcPct val="90000"/>
              </a:lnSpc>
              <a:spcBef>
                <a:spcPts val="0"/>
              </a:spcBef>
              <a:spcAft>
                <a:spcPts val="600"/>
              </a:spcAft>
              <a:buFont typeface="Arial" panose="020B0604020202020204" pitchFamily="34" charset="0"/>
              <a:buChar char="•"/>
              <a:defRPr/>
            </a:pPr>
            <a:r>
              <a:rPr lang="en-US" dirty="0"/>
              <a:t>Overall comments submitted/disposition:</a:t>
            </a:r>
            <a:r>
              <a:rPr lang="en-US" b="0" dirty="0">
                <a:solidFill>
                  <a:srgbClr val="333333"/>
                </a:solidFill>
                <a:latin typeface="+mj-lt"/>
              </a:rPr>
              <a:t> </a:t>
            </a:r>
            <a:r>
              <a:rPr lang="en-US" b="0" dirty="0">
                <a:solidFill>
                  <a:srgbClr val="333333"/>
                </a:solidFill>
                <a:latin typeface="+mj-lt"/>
                <a:hlinkClick r:id="rId5"/>
              </a:rPr>
              <a:t>ec-23/0057r4</a:t>
            </a:r>
            <a:r>
              <a:rPr lang="en-US" b="0" dirty="0">
                <a:solidFill>
                  <a:srgbClr val="333333"/>
                </a:solidFill>
                <a:latin typeface="+mj-lt"/>
              </a:rPr>
              <a:t> </a:t>
            </a:r>
            <a:endParaRPr lang="en-US" b="0" dirty="0"/>
          </a:p>
          <a:p>
            <a:pPr>
              <a:lnSpc>
                <a:spcPct val="90000"/>
              </a:lnSpc>
              <a:spcBef>
                <a:spcPts val="0"/>
              </a:spcBef>
              <a:spcAft>
                <a:spcPts val="600"/>
              </a:spcAft>
              <a:buFont typeface="Arial" panose="020B0604020202020204" pitchFamily="34" charset="0"/>
              <a:buChar char="•"/>
              <a:defRPr/>
            </a:pPr>
            <a:r>
              <a:rPr lang="en-US" sz="2200" dirty="0"/>
              <a:t>Does ARC have any follow-up?  Check on “802.11” submitted comments’ status</a:t>
            </a:r>
          </a:p>
          <a:p>
            <a:pPr>
              <a:lnSpc>
                <a:spcPct val="90000"/>
              </a:lnSpc>
              <a:spcBef>
                <a:spcPts val="0"/>
              </a:spcBef>
              <a:spcAft>
                <a:spcPts val="600"/>
              </a:spcAft>
              <a:buFont typeface="Arial" panose="020B0604020202020204" pitchFamily="34" charset="0"/>
              <a:buChar char="•"/>
              <a:defRPr/>
            </a:pPr>
            <a:r>
              <a:rPr lang="en-US" sz="2200" dirty="0"/>
              <a:t>Also, ARC should consider “ripple effect” and cleanup:</a:t>
            </a:r>
          </a:p>
          <a:p>
            <a:pPr marL="1143000" lvl="3" indent="-342900">
              <a:lnSpc>
                <a:spcPct val="90000"/>
              </a:lnSpc>
              <a:spcBef>
                <a:spcPts val="0"/>
              </a:spcBef>
              <a:spcAft>
                <a:spcPts val="600"/>
              </a:spcAft>
              <a:buFont typeface="Arial" pitchFamily="34" charset="0"/>
              <a:buChar char="•"/>
              <a:defRPr/>
            </a:pPr>
            <a:r>
              <a:rPr lang="en-US" sz="2000" dirty="0"/>
              <a:t>Review 802.1AC mapping from ISS to 802.11 MAC SAP interface</a:t>
            </a:r>
          </a:p>
          <a:p>
            <a:pPr marL="1143000" lvl="3" indent="-342900">
              <a:lnSpc>
                <a:spcPct val="90000"/>
              </a:lnSpc>
              <a:spcBef>
                <a:spcPts val="0"/>
              </a:spcBef>
              <a:spcAft>
                <a:spcPts val="600"/>
              </a:spcAft>
              <a:buFont typeface="Arial" pitchFamily="34" charset="0"/>
              <a:buChar char="•"/>
              <a:defRPr/>
            </a:pPr>
            <a:r>
              <a:rPr lang="en-US" sz="2000" kern="0" dirty="0"/>
              <a:t>Consider any changes to remove 802.2/LLC terms?</a:t>
            </a:r>
          </a:p>
          <a:p>
            <a:pPr marL="1143000" lvl="3" indent="-342900">
              <a:lnSpc>
                <a:spcPct val="90000"/>
              </a:lnSpc>
              <a:spcBef>
                <a:spcPts val="0"/>
              </a:spcBef>
              <a:spcAft>
                <a:spcPts val="600"/>
              </a:spcAft>
              <a:buFont typeface="Arial" pitchFamily="34" charset="0"/>
              <a:buChar char="•"/>
              <a:defRPr/>
            </a:pPr>
            <a:r>
              <a:rPr lang="en-US" sz="2000" kern="0" dirty="0"/>
              <a:t>Clarifying EPD/LPD: </a:t>
            </a:r>
            <a:r>
              <a:rPr lang="en-US" sz="2000" kern="0" dirty="0">
                <a:hlinkClick r:id="rId6"/>
              </a:rPr>
              <a:t>11-20/0174r0</a:t>
            </a:r>
            <a:endParaRPr lang="en-US" sz="2000" kern="0" dirty="0">
              <a:solidFill>
                <a:schemeClr val="accent2">
                  <a:lumMod val="75000"/>
                </a:schemeClr>
              </a:solidFill>
            </a:endParaRPr>
          </a:p>
          <a:p>
            <a:pPr marL="0" indent="0" eaLnBrk="1" hangingPunct="1">
              <a:lnSpc>
                <a:spcPct val="90000"/>
              </a:lnSpc>
              <a:spcBef>
                <a:spcPts val="300"/>
              </a:spcBef>
              <a:buNone/>
              <a:defRPr/>
            </a:pPr>
            <a:endParaRPr lang="en-US" sz="2000" dirty="0"/>
          </a:p>
        </p:txBody>
      </p:sp>
    </p:spTree>
    <p:extLst>
      <p:ext uri="{BB962C8B-B14F-4D97-AF65-F5344CB8AC3E}">
        <p14:creationId xmlns:p14="http://schemas.microsoft.com/office/powerpoint/2010/main" val="1466862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May 2023 Session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3"/>
              </a:rPr>
              <a:t>11-23/0419r0</a:t>
            </a:r>
            <a:r>
              <a:rPr lang="en-US" sz="2200" b="0" dirty="0"/>
              <a:t> (Harry </a:t>
            </a:r>
            <a:r>
              <a:rPr lang="en-US" sz="2200" b="0" dirty="0" err="1"/>
              <a:t>Bims</a:t>
            </a:r>
            <a:r>
              <a:rPr lang="en-US" sz="2200" b="0" dirty="0"/>
              <a:t>)</a:t>
            </a:r>
          </a:p>
        </p:txBody>
      </p:sp>
    </p:spTree>
    <p:extLst>
      <p:ext uri="{BB962C8B-B14F-4D97-AF65-F5344CB8AC3E}">
        <p14:creationId xmlns:p14="http://schemas.microsoft.com/office/powerpoint/2010/main" val="6466956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before May?</a:t>
            </a:r>
          </a:p>
          <a:p>
            <a:pPr eaLnBrk="1" hangingPunct="1">
              <a:spcBef>
                <a:spcPts val="300"/>
              </a:spcBef>
            </a:pPr>
            <a:r>
              <a:rPr lang="en-US" altLang="en-US" dirty="0"/>
              <a:t>July session planning</a:t>
            </a:r>
          </a:p>
          <a:p>
            <a:pPr lvl="1" eaLnBrk="1" hangingPunct="1">
              <a:spcBef>
                <a:spcPts val="300"/>
              </a:spcBef>
            </a:pPr>
            <a:r>
              <a:rPr lang="en-US" altLang="en-US" dirty="0"/>
              <a:t>1 or 2 slots? 2</a:t>
            </a:r>
          </a:p>
          <a:p>
            <a:pPr lvl="1" eaLnBrk="1" hangingPunct="1">
              <a:spcBef>
                <a:spcPts val="300"/>
              </a:spcBef>
            </a:pPr>
            <a:r>
              <a:rPr lang="en-US" altLang="en-US" dirty="0"/>
              <a:t>Topics? Annex G, 802REVc</a:t>
            </a:r>
          </a:p>
          <a:p>
            <a:pPr eaLnBrk="1" hangingPunct="1">
              <a:spcBef>
                <a:spcPts val="300"/>
              </a:spcBef>
            </a:pPr>
            <a:r>
              <a:rPr lang="en-US" altLang="en-US" dirty="0"/>
              <a:t>Next Teleconference(s):</a:t>
            </a:r>
          </a:p>
          <a:p>
            <a:pPr lvl="1" eaLnBrk="1" hangingPunct="1">
              <a:spcBef>
                <a:spcPts val="300"/>
              </a:spcBef>
            </a:pPr>
            <a:r>
              <a:rPr lang="en-US" altLang="en-US" dirty="0"/>
              <a:t>May to July teleconference plan…  Any/How many telecons? </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May 2023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IEEE 802 wireless interim session</a:t>
            </a:r>
          </a:p>
        </p:txBody>
      </p:sp>
      <p:sp>
        <p:nvSpPr>
          <p:cNvPr id="3" name="Content Placeholder 2"/>
          <p:cNvSpPr>
            <a:spLocks noGrp="1"/>
          </p:cNvSpPr>
          <p:nvPr>
            <p:ph idx="1"/>
          </p:nvPr>
        </p:nvSpPr>
        <p:spPr>
          <a:xfrm>
            <a:off x="685801" y="1828800"/>
            <a:ext cx="7770813" cy="4648200"/>
          </a:xfrm>
        </p:spPr>
        <p:txBody>
          <a:bodyPr/>
          <a:lstStyle/>
          <a:p>
            <a:pPr>
              <a:spcBef>
                <a:spcPts val="1200"/>
              </a:spcBef>
              <a:buFont typeface="Arial" panose="020B0604020202020204" pitchFamily="34" charset="0"/>
              <a:buChar char="•"/>
            </a:pPr>
            <a:r>
              <a:rPr lang="en-US" dirty="0"/>
              <a:t>This meeting is part of the May IEEE 802 wireless interim session</a:t>
            </a:r>
          </a:p>
          <a:p>
            <a:pPr>
              <a:spcBef>
                <a:spcPts val="1200"/>
              </a:spcBef>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r>
              <a:rPr lang="en-US" dirty="0"/>
              <a:t>If you have not already done so, you can register here: </a:t>
            </a:r>
            <a:r>
              <a:rPr lang="en-US" dirty="0">
                <a:hlinkClick r:id="rId2"/>
              </a:rPr>
              <a:t>https://web.cvent.com/event/c8c74da9-42ef-4650-bbf6-d33d40c6bedc/summary</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614222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 (if remote connected)</a:t>
            </a:r>
          </a:p>
          <a:p>
            <a:pPr lvl="1" eaLnBrk="1" hangingPunct="1"/>
            <a:r>
              <a:rPr lang="en-US" altLang="en-US" sz="2400" dirty="0">
                <a:highlight>
                  <a:srgbClr val="FFFF00"/>
                </a:highlight>
              </a:rPr>
              <a:t>NO AUDIO CXN (if on-site connected)</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103049</TotalTime>
  <Words>2054</Words>
  <Application>Microsoft Office PowerPoint</Application>
  <PresentationFormat>On-screen Show (4:3)</PresentationFormat>
  <Paragraphs>195</Paragraphs>
  <Slides>21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ARC-SC-agenda-May-2023</vt:lpstr>
      <vt:lpstr>Abstract</vt:lpstr>
      <vt:lpstr>IEEE 802.11   Architecture Standing Committee</vt:lpstr>
      <vt:lpstr>Registration for the May IEEE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16 May 2023, 10:30 ET/ 18 May 2023, 13:30ET</vt:lpstr>
      <vt:lpstr>ARC (Architecture) – Other</vt:lpstr>
      <vt:lpstr>Prior meeting minutes</vt:lpstr>
      <vt:lpstr>IEEE Std 802 revision</vt:lpstr>
      <vt:lpstr>Annex G way forward – Step 2</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1149</cp:revision>
  <cp:lastPrinted>1998-02-10T13:28:06Z</cp:lastPrinted>
  <dcterms:created xsi:type="dcterms:W3CDTF">2009-07-15T16:38:20Z</dcterms:created>
  <dcterms:modified xsi:type="dcterms:W3CDTF">2023-05-07T20:17:06Z</dcterms:modified>
</cp:coreProperties>
</file>