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314" r:id="rId21"/>
    <p:sldId id="2367" r:id="rId22"/>
    <p:sldId id="2393" r:id="rId23"/>
    <p:sldId id="310" r:id="rId24"/>
    <p:sldId id="295" r:id="rId25"/>
    <p:sldId id="311" r:id="rId26"/>
    <p:sldId id="313"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14" autoAdjust="0"/>
    <p:restoredTop sz="94660"/>
  </p:normalViewPr>
  <p:slideViewPr>
    <p:cSldViewPr>
      <p:cViewPr varScale="1">
        <p:scale>
          <a:sx n="79" d="100"/>
          <a:sy n="79" d="100"/>
        </p:scale>
        <p:origin x="432"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802.11-23/0575r7</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27-00bh-cc41-comments-against-d0-2.xlsx" TargetMode="External"/><Relationship Id="rId4" Type="http://schemas.openxmlformats.org/officeDocument/2006/relationships/hyperlink" Target="https://mentor.ieee.org/802.11/dcn/22/11-22-0651-19-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3/11-23-0737-00-00bh-802-11bh-telecon-minutes-may-2-2023.docx" TargetMode="External"/><Relationship Id="rId3" Type="http://schemas.openxmlformats.org/officeDocument/2006/relationships/hyperlink" Target="https://mentor.ieee.org/802.11/dcn/23/11-23-0450-01-00bh-minutes-tgbh-plenary-meeting-march-2023.docx" TargetMode="External"/><Relationship Id="rId7" Type="http://schemas.openxmlformats.org/officeDocument/2006/relationships/hyperlink" Target="https://mentor.ieee.org/802.11/dcn/23/11-23-0724-00-00bh-802-11bh-telecon-minutes-april-25-2023.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3/11-23-0659-00-00bh-802-11bh-telecon-minutes-april-18-2023.docx" TargetMode="External"/><Relationship Id="rId5" Type="http://schemas.openxmlformats.org/officeDocument/2006/relationships/hyperlink" Target="https://mentor.ieee.org/802.11/dcn/23/11-23-0629-00-00bh-802-11bh-telecon-minutes-april-11-2023.docx" TargetMode="External"/><Relationship Id="rId4" Type="http://schemas.openxmlformats.org/officeDocument/2006/relationships/hyperlink" Target="https://mentor.ieee.org/802.11/dcn/23/11-23-0830-00-00bh-802-11bh-telecon-minutes-april-4-2023.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3/11-23-0888-00-00bh-wba-liaison-discussion.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2/11-22-0653-00-0000-2022-march-wba-whitepaper-re-device-identification.pdf" TargetMode="External"/><Relationship Id="rId5" Type="http://schemas.openxmlformats.org/officeDocument/2006/relationships/hyperlink" Target="https://mentor.ieee.org/802.11/dcn/22/11-22-0668-00-0000-liaison-statement-from-wba-re-wi-fi-devices-identification-group.pdf" TargetMode="External"/><Relationship Id="rId4" Type="http://schemas.openxmlformats.org/officeDocument/2006/relationships/hyperlink" Target="https://mentor.ieee.org/802.11/dcn/21/11-21-1141-00-00bh-excerpts-of-wba-document-wi-fi-id-scope.ppt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TGbh-agenda-2023-May-Interim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May 2023, 10:30-12:30 ET </a:t>
            </a:r>
            <a:endParaRPr lang="en-GB" dirty="0"/>
          </a:p>
        </p:txBody>
      </p:sp>
      <p:sp>
        <p:nvSpPr>
          <p:cNvPr id="4098" name="Rectangle 2"/>
          <p:cNvSpPr>
            <a:spLocks noGrp="1" noChangeArrowheads="1"/>
          </p:cNvSpPr>
          <p:nvPr>
            <p:ph idx="1"/>
          </p:nvPr>
        </p:nvSpPr>
        <p:spPr>
          <a:xfrm>
            <a:off x="685800" y="1219200"/>
            <a:ext cx="11049000" cy="51784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2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2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2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200" dirty="0"/>
              <a:t>May Plenary meetings: Monday, 10:30-12:30; </a:t>
            </a:r>
            <a:r>
              <a:rPr lang="en-US" altLang="en-US" sz="2200" strike="sngStrike" dirty="0"/>
              <a:t>Tuesday, 13:30-15:30 (if needed);</a:t>
            </a:r>
            <a:r>
              <a:rPr lang="en-US" altLang="en-US" sz="2200" dirty="0"/>
              <a:t> Thursday 8:00-10:00 (if needed)</a:t>
            </a:r>
            <a:endParaRPr lang="en-US" altLang="en-US" sz="2200" u="sng" dirty="0"/>
          </a:p>
          <a:p>
            <a:pPr marL="857250" lvl="1" indent="-457200">
              <a:lnSpc>
                <a:spcPct val="90000"/>
              </a:lnSpc>
              <a:spcBef>
                <a:spcPts val="0"/>
              </a:spcBef>
              <a:spcAft>
                <a:spcPts val="600"/>
              </a:spcAft>
              <a:buFont typeface="Arial" panose="020B0604020202020204" pitchFamily="34" charset="0"/>
              <a:buChar char="•"/>
              <a:defRPr/>
            </a:pPr>
            <a:r>
              <a:rPr lang="en-US" sz="2200" dirty="0"/>
              <a:t>Approve March plenary and April/May teleconference minutes</a:t>
            </a:r>
          </a:p>
          <a:p>
            <a:pPr marL="857250" lvl="1" indent="-457200">
              <a:lnSpc>
                <a:spcPct val="90000"/>
              </a:lnSpc>
              <a:spcBef>
                <a:spcPts val="0"/>
              </a:spcBef>
              <a:spcAft>
                <a:spcPts val="600"/>
              </a:spcAft>
              <a:buFont typeface="Arial" panose="020B0604020202020204" pitchFamily="34" charset="0"/>
              <a:buChar char="•"/>
              <a:defRPr/>
            </a:pPr>
            <a:r>
              <a:rPr lang="en-US" sz="2200" dirty="0"/>
              <a:t>Timeline review</a:t>
            </a:r>
          </a:p>
          <a:p>
            <a:pPr marL="457200" indent="-457200">
              <a:lnSpc>
                <a:spcPct val="70000"/>
              </a:lnSpc>
              <a:spcBef>
                <a:spcPts val="300"/>
              </a:spcBef>
              <a:spcAft>
                <a:spcPts val="600"/>
              </a:spcAft>
              <a:buFont typeface="Arial" panose="020B0604020202020204" pitchFamily="34" charset="0"/>
              <a:buChar char="•"/>
              <a:defRPr/>
            </a:pPr>
            <a:r>
              <a:rPr lang="en-US" sz="2200" dirty="0"/>
              <a:t>Issues Tracking: </a:t>
            </a:r>
            <a:r>
              <a:rPr lang="en-US" sz="2200" b="0" dirty="0">
                <a:hlinkClick r:id="rId3"/>
              </a:rPr>
              <a:t>11-21/0332r37</a:t>
            </a:r>
            <a:endParaRPr lang="en-US" sz="2200" b="0" dirty="0"/>
          </a:p>
          <a:p>
            <a:pPr marL="457200" indent="-457200">
              <a:lnSpc>
                <a:spcPct val="70000"/>
              </a:lnSpc>
              <a:spcBef>
                <a:spcPts val="300"/>
              </a:spcBef>
              <a:spcAft>
                <a:spcPts val="600"/>
              </a:spcAft>
              <a:buFont typeface="Arial" panose="020B0604020202020204" pitchFamily="34" charset="0"/>
              <a:buChar char="•"/>
              <a:defRPr/>
            </a:pPr>
            <a:r>
              <a:rPr lang="en-US" sz="2200" dirty="0"/>
              <a:t>Motions record:</a:t>
            </a:r>
            <a:r>
              <a:rPr lang="en-US" sz="2200" b="0" dirty="0"/>
              <a:t> </a:t>
            </a:r>
            <a:r>
              <a:rPr lang="en-US" sz="2200" b="0" dirty="0">
                <a:hlinkClick r:id="rId4"/>
              </a:rPr>
              <a:t>11-22/0651r19</a:t>
            </a:r>
            <a:r>
              <a:rPr lang="en-US" sz="2200" b="0" dirty="0"/>
              <a:t> </a:t>
            </a:r>
          </a:p>
          <a:p>
            <a:pPr marL="457200" indent="-457200">
              <a:lnSpc>
                <a:spcPct val="70000"/>
              </a:lnSpc>
              <a:spcBef>
                <a:spcPts val="300"/>
              </a:spcBef>
              <a:spcAft>
                <a:spcPts val="600"/>
              </a:spcAft>
              <a:buFont typeface="Arial" panose="020B0604020202020204" pitchFamily="34" charset="0"/>
              <a:buChar char="•"/>
              <a:defRPr/>
            </a:pPr>
            <a:r>
              <a:rPr lang="en-US" sz="2200" dirty="0"/>
              <a:t>Results of Comment Collection on D0.2:</a:t>
            </a:r>
            <a:r>
              <a:rPr lang="en-US" sz="2200" b="0" dirty="0"/>
              <a:t> </a:t>
            </a:r>
            <a:r>
              <a:rPr lang="en-US" sz="2200" b="0" dirty="0">
                <a:hlinkClick r:id="rId5"/>
              </a:rPr>
              <a:t>11-22/0973r27</a:t>
            </a:r>
            <a:r>
              <a:rPr lang="en-US" sz="2200" b="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Motion to approve CC41 resolutions (Motion #17 of motion deck)</a:t>
            </a:r>
          </a:p>
          <a:p>
            <a:pPr marL="457200" indent="-457200">
              <a:lnSpc>
                <a:spcPct val="70000"/>
              </a:lnSpc>
              <a:spcBef>
                <a:spcPts val="300"/>
              </a:spcBef>
              <a:spcAft>
                <a:spcPts val="600"/>
              </a:spcAft>
              <a:buFont typeface="Arial" panose="020B0604020202020204" pitchFamily="34" charset="0"/>
              <a:buChar char="•"/>
              <a:defRPr/>
            </a:pPr>
            <a:r>
              <a:rPr lang="en-US" sz="2200" dirty="0"/>
              <a:t>Consider motion for Initial Letter Ballot on D1.0 (Motion #18)</a:t>
            </a:r>
          </a:p>
          <a:p>
            <a:pPr marL="457200" indent="-457200">
              <a:lnSpc>
                <a:spcPct val="70000"/>
              </a:lnSpc>
              <a:spcBef>
                <a:spcPts val="300"/>
              </a:spcBef>
              <a:spcAft>
                <a:spcPts val="600"/>
              </a:spcAft>
              <a:buFont typeface="Arial" panose="020B0604020202020204" pitchFamily="34" charset="0"/>
              <a:buChar char="•"/>
              <a:defRPr/>
            </a:pPr>
            <a:r>
              <a:rPr lang="en-US" sz="2200" dirty="0"/>
              <a:t>Discussion on response to WBA liaisons: </a:t>
            </a:r>
            <a:r>
              <a:rPr lang="en-US" sz="2200" b="0" u="sng" dirty="0">
                <a:hlinkClick r:id="rId6"/>
              </a:rPr>
              <a:t>11-21/0703r0</a:t>
            </a:r>
            <a:r>
              <a:rPr lang="en-US" sz="2200" b="0" dirty="0"/>
              <a:t>, </a:t>
            </a:r>
            <a:r>
              <a:rPr lang="en-US" sz="2200" b="0" dirty="0">
                <a:hlinkClick r:id="rId7"/>
              </a:rPr>
              <a:t>11-21/1141r0</a:t>
            </a:r>
            <a:r>
              <a:rPr lang="en-US" sz="2200" b="0" dirty="0"/>
              <a:t>, </a:t>
            </a:r>
            <a:r>
              <a:rPr lang="en-US" sz="2200" b="0" dirty="0">
                <a:hlinkClick r:id="rId8"/>
              </a:rPr>
              <a:t>11-22/0668r0</a:t>
            </a:r>
            <a:r>
              <a:rPr lang="en-US" sz="2200" b="0" dirty="0"/>
              <a:t>, </a:t>
            </a:r>
            <a:r>
              <a:rPr lang="en-US" sz="2200" b="0" dirty="0">
                <a:hlinkClick r:id="rId9"/>
              </a:rPr>
              <a:t>11-22/0653r0</a:t>
            </a:r>
            <a:r>
              <a:rPr lang="en-US" sz="2200" b="0" dirty="0"/>
              <a:t> </a:t>
            </a:r>
            <a:endParaRPr lang="en-US" sz="2200" dirty="0"/>
          </a:p>
          <a:p>
            <a:pPr marL="457200" indent="-457200">
              <a:lnSpc>
                <a:spcPct val="70000"/>
              </a:lnSpc>
              <a:spcBef>
                <a:spcPts val="300"/>
              </a:spcBef>
              <a:spcAft>
                <a:spcPts val="600"/>
              </a:spcAft>
              <a:buFont typeface="Arial" panose="020B0604020202020204" pitchFamily="34" charset="0"/>
              <a:buChar char="•"/>
              <a:defRPr/>
            </a:pPr>
            <a:r>
              <a:rPr lang="en-US" sz="2200" dirty="0"/>
              <a:t>Teleconference and July planning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dirty="0"/>
              <a:t>March plenary session: </a:t>
            </a:r>
            <a:r>
              <a:rPr lang="en-US" sz="2000" dirty="0">
                <a:hlinkClick r:id="rId3"/>
              </a:rPr>
              <a:t>11-23/0450r1</a:t>
            </a:r>
            <a:r>
              <a:rPr lang="en-US" sz="2000" dirty="0"/>
              <a:t> </a:t>
            </a:r>
            <a:endParaRPr lang="en-US" dirty="0"/>
          </a:p>
          <a:p>
            <a:pPr marL="857250" lvl="1" indent="-457200">
              <a:lnSpc>
                <a:spcPct val="90000"/>
              </a:lnSpc>
              <a:spcBef>
                <a:spcPts val="0"/>
              </a:spcBef>
              <a:spcAft>
                <a:spcPts val="600"/>
              </a:spcAft>
              <a:buFont typeface="Arial" panose="020B0604020202020204" pitchFamily="34" charset="0"/>
              <a:buChar char="•"/>
              <a:defRPr/>
            </a:pPr>
            <a:r>
              <a:rPr lang="en-US"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000" dirty="0"/>
              <a:t>April 4: </a:t>
            </a:r>
            <a:r>
              <a:rPr lang="en-US" sz="2000" dirty="0">
                <a:hlinkClick r:id="rId4"/>
              </a:rPr>
              <a:t>11-23/0830r0</a:t>
            </a:r>
            <a:r>
              <a:rPr lang="en-US" sz="2000" dirty="0"/>
              <a:t>  (note date typo on first page, will update)</a:t>
            </a:r>
          </a:p>
          <a:p>
            <a:pPr marL="1257300" lvl="2" indent="-457200">
              <a:lnSpc>
                <a:spcPct val="90000"/>
              </a:lnSpc>
              <a:spcBef>
                <a:spcPts val="0"/>
              </a:spcBef>
              <a:spcAft>
                <a:spcPts val="600"/>
              </a:spcAft>
              <a:buFont typeface="Arial" panose="020B0604020202020204" pitchFamily="34" charset="0"/>
              <a:buChar char="•"/>
              <a:defRPr/>
            </a:pPr>
            <a:r>
              <a:rPr lang="en-US" sz="2000" dirty="0"/>
              <a:t>April 11: </a:t>
            </a:r>
            <a:r>
              <a:rPr lang="en-US" sz="2000" dirty="0">
                <a:hlinkClick r:id="rId5"/>
              </a:rPr>
              <a:t>11-23/0629r0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April 18: </a:t>
            </a:r>
            <a:r>
              <a:rPr lang="en-US" sz="2000" dirty="0">
                <a:hlinkClick r:id="rId6"/>
              </a:rPr>
              <a:t>11-23/0659r0</a:t>
            </a:r>
            <a:r>
              <a:rPr lang="en-US" sz="2000" dirty="0"/>
              <a:t> </a:t>
            </a:r>
            <a:endParaRPr lang="en-US" sz="1800" dirty="0"/>
          </a:p>
          <a:p>
            <a:pPr marL="1257300" lvl="2" indent="-457200">
              <a:lnSpc>
                <a:spcPct val="90000"/>
              </a:lnSpc>
              <a:spcBef>
                <a:spcPts val="0"/>
              </a:spcBef>
              <a:spcAft>
                <a:spcPts val="600"/>
              </a:spcAft>
              <a:buFont typeface="Arial" panose="020B0604020202020204" pitchFamily="34" charset="0"/>
              <a:buChar char="•"/>
              <a:defRPr/>
            </a:pPr>
            <a:r>
              <a:rPr lang="en-US" sz="2000" dirty="0"/>
              <a:t>April 25: </a:t>
            </a:r>
            <a:r>
              <a:rPr lang="en-US" sz="2000" dirty="0">
                <a:hlinkClick r:id="rId7"/>
              </a:rPr>
              <a:t>11-23/0724r0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May 2: </a:t>
            </a:r>
            <a:r>
              <a:rPr lang="en-US" sz="2000" dirty="0">
                <a:hlinkClick r:id="rId8"/>
              </a:rPr>
              <a:t>11-23/0737r0</a:t>
            </a:r>
            <a:r>
              <a:rPr lang="en-US" sz="2000" dirty="0"/>
              <a:t> </a:t>
            </a:r>
          </a:p>
          <a:p>
            <a:pPr marL="457200" indent="-457200">
              <a:lnSpc>
                <a:spcPct val="90000"/>
              </a:lnSpc>
              <a:spcBef>
                <a:spcPts val="0"/>
              </a:spcBef>
              <a:spcAft>
                <a:spcPts val="600"/>
              </a:spcAft>
              <a:buFont typeface="Arial" panose="020B0604020202020204" pitchFamily="34" charset="0"/>
              <a:buChar char="•"/>
              <a:defRPr/>
            </a:pPr>
            <a:r>
              <a:rPr lang="en-US" dirty="0"/>
              <a:t>Moved: Peter Yee</a:t>
            </a:r>
          </a:p>
          <a:p>
            <a:pPr marL="457200" indent="-457200">
              <a:lnSpc>
                <a:spcPct val="90000"/>
              </a:lnSpc>
              <a:spcBef>
                <a:spcPts val="0"/>
              </a:spcBef>
              <a:spcAft>
                <a:spcPts val="600"/>
              </a:spcAft>
              <a:buFont typeface="Arial" panose="020B0604020202020204" pitchFamily="34" charset="0"/>
              <a:buChar char="•"/>
              <a:defRPr/>
            </a:pPr>
            <a:r>
              <a:rPr lang="en-US" dirty="0"/>
              <a:t>Seconded: James </a:t>
            </a:r>
            <a:r>
              <a:rPr lang="en-US" dirty="0" err="1"/>
              <a:t>Gilb</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Result: UC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u="sng" dirty="0">
                <a:latin typeface="Times New Roman"/>
                <a:ea typeface="MS Gothic"/>
              </a:rPr>
              <a:t>Nov 2023</a:t>
            </a:r>
          </a:p>
          <a:p>
            <a:pPr lvl="1" algn="just">
              <a:spcBef>
                <a:spcPts val="0"/>
              </a:spcBef>
              <a:defRPr/>
            </a:pPr>
            <a:r>
              <a:rPr lang="en-US" altLang="zh-CN" sz="2400" dirty="0">
                <a:latin typeface="Times New Roman"/>
                <a:ea typeface="MS Gothic"/>
              </a:rPr>
              <a:t>Initial SA Ballot (D3.0)			</a:t>
            </a:r>
            <a:r>
              <a:rPr lang="en-US" altLang="zh-CN" sz="2400" u="sng" dirty="0">
                <a:latin typeface="Times New Roman"/>
                <a:ea typeface="MS Gothic"/>
              </a:rPr>
              <a:t>Mar 2024</a:t>
            </a:r>
          </a:p>
          <a:p>
            <a:pPr lvl="1" algn="just">
              <a:spcBef>
                <a:spcPts val="0"/>
              </a:spcBef>
              <a:defRPr/>
            </a:pPr>
            <a:r>
              <a:rPr lang="en-US" altLang="zh-CN" sz="2400" dirty="0">
                <a:latin typeface="Times New Roman"/>
                <a:ea typeface="MS Gothic"/>
              </a:rPr>
              <a:t>Final 802.11 WG approval		</a:t>
            </a:r>
            <a:r>
              <a:rPr lang="en-US" altLang="zh-CN" sz="2400" u="sng" dirty="0">
                <a:latin typeface="Times New Roman"/>
                <a:ea typeface="MS Gothic"/>
              </a:rPr>
              <a:t>Jul 2024</a:t>
            </a:r>
          </a:p>
          <a:p>
            <a:pPr lvl="1" algn="just">
              <a:spcBef>
                <a:spcPts val="0"/>
              </a:spcBef>
              <a:defRPr/>
            </a:pPr>
            <a:r>
              <a:rPr lang="en-US" altLang="zh-CN" sz="2400" dirty="0">
                <a:latin typeface="Times New Roman"/>
                <a:ea typeface="MS Gothic"/>
              </a:rPr>
              <a:t>802 EC approval					</a:t>
            </a:r>
            <a:r>
              <a:rPr lang="en-US" altLang="zh-CN" sz="2400" u="sng" dirty="0">
                <a:latin typeface="Times New Roman"/>
                <a:ea typeface="MS Gothic"/>
              </a:rPr>
              <a:t>Jul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t>
            </a:r>
            <a:r>
              <a:rPr lang="en-US" altLang="zh-CN" sz="2400" u="sng" dirty="0">
                <a:latin typeface="Times New Roman"/>
                <a:ea typeface="MS Gothic"/>
              </a:rPr>
              <a:t>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May 2023, 13:30-15:30 ET</a:t>
            </a:r>
            <a:endParaRPr lang="en-GB" dirty="0"/>
          </a:p>
        </p:txBody>
      </p:sp>
      <p:sp>
        <p:nvSpPr>
          <p:cNvPr id="4098" name="Rectangle 2"/>
          <p:cNvSpPr>
            <a:spLocks noGrp="1" noChangeArrowheads="1"/>
          </p:cNvSpPr>
          <p:nvPr>
            <p:ph idx="1"/>
          </p:nvPr>
        </p:nvSpPr>
        <p:spPr>
          <a:xfrm>
            <a:off x="685800" y="1295400"/>
            <a:ext cx="11049000"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10:30-12:30; Tuesday, 13:30-15:30; Thursday 8:00-10:00 (if needed)</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p>
          <a:p>
            <a:pPr marL="457200" indent="-457200">
              <a:lnSpc>
                <a:spcPct val="70000"/>
              </a:lnSpc>
              <a:spcBef>
                <a:spcPts val="300"/>
              </a:spcBef>
              <a:spcAft>
                <a:spcPts val="600"/>
              </a:spcAft>
              <a:buFont typeface="Arial" panose="020B0604020202020204" pitchFamily="34" charset="0"/>
              <a:buChar char="•"/>
              <a:defRPr/>
            </a:pPr>
            <a:r>
              <a:rPr lang="en-US" sz="2800" dirty="0"/>
              <a:t>TBD</a:t>
            </a:r>
            <a:endParaRPr lang="en-US" sz="2800" b="0" dirty="0"/>
          </a:p>
          <a:p>
            <a:pPr marL="457200" indent="-457200">
              <a:lnSpc>
                <a:spcPct val="70000"/>
              </a:lnSpc>
              <a:spcBef>
                <a:spcPts val="300"/>
              </a:spcBef>
              <a:spcAft>
                <a:spcPts val="60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19</a:t>
            </a:fld>
            <a:endParaRPr lang="en-GB" dirty="0"/>
          </a:p>
        </p:txBody>
      </p:sp>
      <p:sp>
        <p:nvSpPr>
          <p:cNvPr id="2" name="TextBox 1">
            <a:extLst>
              <a:ext uri="{FF2B5EF4-FFF2-40B4-BE49-F238E27FC236}">
                <a16:creationId xmlns:a16="http://schemas.microsoft.com/office/drawing/2014/main" id="{BD39CEED-7803-333D-A9B2-40285610A423}"/>
              </a:ext>
            </a:extLst>
          </p:cNvPr>
          <p:cNvSpPr txBox="1"/>
          <p:nvPr/>
        </p:nvSpPr>
        <p:spPr>
          <a:xfrm rot="20002375">
            <a:off x="2279893" y="3165379"/>
            <a:ext cx="4760081" cy="1200329"/>
          </a:xfrm>
          <a:prstGeom prst="rect">
            <a:avLst/>
          </a:prstGeom>
          <a:noFill/>
        </p:spPr>
        <p:txBody>
          <a:bodyPr wrap="square" rtlCol="0">
            <a:spAutoFit/>
          </a:bodyPr>
          <a:lstStyle/>
          <a:p>
            <a:r>
              <a:rPr lang="en-US" sz="7200" dirty="0">
                <a:solidFill>
                  <a:srgbClr val="FF0000"/>
                </a:solidFill>
              </a:rPr>
              <a:t>Canceled</a:t>
            </a:r>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2023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May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May Plenary meetings: Monday, 10:30-12:30; </a:t>
            </a:r>
            <a:r>
              <a:rPr lang="en-US" altLang="en-US" sz="2400" strike="sngStrike" dirty="0"/>
              <a:t>Tuesday, 13:30-15:30;</a:t>
            </a:r>
            <a:r>
              <a:rPr lang="en-US" altLang="en-US" sz="2400" dirty="0"/>
              <a:t> Thursday 8:00-10:00</a:t>
            </a:r>
            <a:endParaRPr lang="en-US" altLang="en-US" sz="2400" u="sng" dirty="0"/>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Discussion on response to WBA liaisons: </a:t>
            </a:r>
            <a:r>
              <a:rPr lang="en-US" sz="2800" b="0" u="sng" dirty="0">
                <a:hlinkClick r:id="rId3"/>
              </a:rPr>
              <a:t>11-21/0703r0</a:t>
            </a:r>
            <a:r>
              <a:rPr lang="en-US" sz="2800" b="0" dirty="0"/>
              <a:t>, </a:t>
            </a:r>
            <a:r>
              <a:rPr lang="en-US" sz="2800" b="0" dirty="0">
                <a:hlinkClick r:id="rId4"/>
              </a:rPr>
              <a:t>11-21/1141r0</a:t>
            </a:r>
            <a:r>
              <a:rPr lang="en-US" sz="2800" b="0" dirty="0"/>
              <a:t>, </a:t>
            </a:r>
            <a:r>
              <a:rPr lang="en-US" sz="2800" b="0" dirty="0">
                <a:hlinkClick r:id="rId5"/>
              </a:rPr>
              <a:t>11-22/0668r0</a:t>
            </a:r>
            <a:r>
              <a:rPr lang="en-US" sz="2800" b="0" dirty="0"/>
              <a:t>, </a:t>
            </a:r>
            <a:r>
              <a:rPr lang="en-US" sz="2800" b="0" dirty="0">
                <a:hlinkClick r:id="rId6"/>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hlinkClick r:id="rId7"/>
              </a:rPr>
              <a:t>11-23/0888r0</a:t>
            </a:r>
            <a:r>
              <a:rPr lang="en-US" sz="2800" b="0" dirty="0"/>
              <a:t> Stephen Orr</a:t>
            </a:r>
            <a:endParaRPr lang="en-US" sz="280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UHR,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Comment resolution on D1.0 Initial Letter Ballot</a:t>
            </a:r>
          </a:p>
          <a:p>
            <a:pPr marL="457200" indent="-457200">
              <a:buFont typeface="Arial" panose="020B0604020202020204" pitchFamily="34" charset="0"/>
              <a:buChar char="•"/>
            </a:pPr>
            <a:r>
              <a:rPr lang="en-US" sz="2800" dirty="0"/>
              <a:t>Response to WBA liaisons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July session?  </a:t>
            </a:r>
            <a:r>
              <a:rPr lang="en-US" sz="2800" dirty="0">
                <a:solidFill>
                  <a:srgbClr val="FF0000"/>
                </a:solidFill>
              </a:rPr>
              <a:t>May 30, June 13</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Tuesday, 9:30-11:30 am ET?</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May 2023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56825</TotalTime>
  <Words>2644</Words>
  <Application>Microsoft Office PowerPoint</Application>
  <PresentationFormat>Widescreen</PresentationFormat>
  <Paragraphs>282</Paragraphs>
  <Slides>26</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TGbh-agenda-2023-May-Interim</vt:lpstr>
      <vt:lpstr>Abstract</vt:lpstr>
      <vt:lpstr>IEEE 802.11 TGbh   Randomized and Changing MAC Addresses (RCM)</vt:lpstr>
      <vt:lpstr>Registration for the May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May 2023, 10:30-12:30 ET </vt:lpstr>
      <vt:lpstr>Approve prior TGbh minutes</vt:lpstr>
      <vt:lpstr>Timeline</vt:lpstr>
      <vt:lpstr>TGbh Agenda – 16 May 2023, 13:30-15:30 ET</vt:lpstr>
      <vt:lpstr>TGbh Agenda – 18 May 2023, 8:00-10:00 ET</vt:lpstr>
      <vt:lpstr>July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406</cp:revision>
  <cp:lastPrinted>1601-01-01T00:00:00Z</cp:lastPrinted>
  <dcterms:created xsi:type="dcterms:W3CDTF">2021-01-26T19:12:38Z</dcterms:created>
  <dcterms:modified xsi:type="dcterms:W3CDTF">2023-05-18T13:03:49Z</dcterms:modified>
</cp:coreProperties>
</file>