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83" r:id="rId20"/>
    <p:sldId id="2392" r:id="rId21"/>
    <p:sldId id="314" r:id="rId22"/>
    <p:sldId id="2405" r:id="rId23"/>
    <p:sldId id="2367" r:id="rId24"/>
    <p:sldId id="2393" r:id="rId25"/>
    <p:sldId id="310" r:id="rId26"/>
    <p:sldId id="295" r:id="rId27"/>
    <p:sldId id="311" r:id="rId28"/>
    <p:sldId id="313" r:id="rId29"/>
    <p:sldId id="2374"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80" d="100"/>
          <a:sy n="80" d="100"/>
        </p:scale>
        <p:origin x="108" y="17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071874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802.11-23/0575r0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973-20-00bh-cc41-comments-against-d0-2.xlsx" TargetMode="External"/><Relationship Id="rId4" Type="http://schemas.openxmlformats.org/officeDocument/2006/relationships/hyperlink" Target="https://mentor.ieee.org/802.11/dcn/22/11-22-0651-15-00bh-tgbh-motions-list.ppt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2/11-22-0668-00-0000-liaison-statement-from-wba-re-wi-fi-devices-identification-group.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1/11-21-1141-00-00bh-excerpts-of-wba-document-wi-fi-id-scope.ppt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2/11-22-0973-20-00bh-cc41-comments-against-d0-2.xlsx" TargetMode="External"/><Relationship Id="rId4" Type="http://schemas.openxmlformats.org/officeDocument/2006/relationships/hyperlink" Target="https://mentor.ieee.org/802.11/dcn/22/11-22-0651-15-00bh-tgbh-motions-list.pptx" TargetMode="External"/><Relationship Id="rId9" Type="http://schemas.openxmlformats.org/officeDocument/2006/relationships/hyperlink" Target="https://mentor.ieee.org/802.11/dcn/22/11-22-0653-00-0000-2022-march-wba-whitepaper-re-device-identification.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0668-00-0000-liaison-statement-from-wba-re-wi-fi-devices-identification-group.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1/11-21-1141-00-00bh-excerpts-of-wba-document-wi-fi-id-scope.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2/11-22-0973-20-00bh-cc41-comments-against-d0-2.xlsx" TargetMode="External"/><Relationship Id="rId4" Type="http://schemas.openxmlformats.org/officeDocument/2006/relationships/hyperlink" Target="https://mentor.ieee.org/802.11/dcn/22/11-22-0651-15-00bh-tgbh-motions-list.pptx" TargetMode="External"/><Relationship Id="rId9" Type="http://schemas.openxmlformats.org/officeDocument/2006/relationships/hyperlink" Target="https://mentor.ieee.org/802.11/dcn/22/11-22-0653-00-0000-2022-march-wba-whitepaper-re-device-identification.pdf"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0668-00-0000-liaison-statement-from-wba-re-wi-fi-devices-identification-group.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1/11-21-1141-00-00bh-excerpts-of-wba-document-wi-fi-id-scope.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2/11-22-0973-20-00bh-cc41-comments-against-d0-2.xlsx" TargetMode="External"/><Relationship Id="rId4" Type="http://schemas.openxmlformats.org/officeDocument/2006/relationships/hyperlink" Target="https://mentor.ieee.org/802.11/dcn/22/11-22-0651-15-00bh-tgbh-motions-list.pptx" TargetMode="External"/><Relationship Id="rId9" Type="http://schemas.openxmlformats.org/officeDocument/2006/relationships/hyperlink" Target="https://mentor.ieee.org/802.11/dcn/22/11-22-0653-00-0000-2022-march-wba-whitepaper-re-device-identification.pdf"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TGbh-agenda-2023-May-Interim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2023-04-03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197"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820738"/>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May 2023, 10:30-12:30 ET </a:t>
            </a:r>
            <a:endParaRPr lang="en-GB" dirty="0"/>
          </a:p>
        </p:txBody>
      </p:sp>
      <p:sp>
        <p:nvSpPr>
          <p:cNvPr id="4098" name="Rectangle 2"/>
          <p:cNvSpPr>
            <a:spLocks noGrp="1" noChangeArrowheads="1"/>
          </p:cNvSpPr>
          <p:nvPr>
            <p:ph idx="1"/>
          </p:nvPr>
        </p:nvSpPr>
        <p:spPr>
          <a:xfrm>
            <a:off x="685800" y="1525586"/>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May Plenary meetings: Monday, 10:30-12:30; Tuesday, 13:30-15:30; Wednesday, 8:00-10:00; Thursday 8:00-10:00</a:t>
            </a:r>
            <a:endParaRPr lang="en-US" altLang="en-US" sz="2400" u="sng" dirty="0"/>
          </a:p>
          <a:p>
            <a:pPr marL="857250" lvl="1" indent="-457200">
              <a:lnSpc>
                <a:spcPct val="90000"/>
              </a:lnSpc>
              <a:spcBef>
                <a:spcPts val="0"/>
              </a:spcBef>
              <a:spcAft>
                <a:spcPts val="600"/>
              </a:spcAft>
              <a:buFont typeface="Arial" panose="020B0604020202020204" pitchFamily="34" charset="0"/>
              <a:buChar char="•"/>
              <a:defRPr/>
            </a:pPr>
            <a:r>
              <a:rPr lang="en-US" sz="2400" dirty="0"/>
              <a:t>Approve March plenary and April/May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11-22/0651r15</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11-22/0973r20</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Review status of CC resolutions</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dirty="0"/>
              <a:t>March plenary session: 11-23/0450</a:t>
            </a:r>
          </a:p>
          <a:p>
            <a:pPr marL="857250" lvl="1" indent="-457200">
              <a:lnSpc>
                <a:spcPct val="90000"/>
              </a:lnSpc>
              <a:spcBef>
                <a:spcPts val="0"/>
              </a:spcBef>
              <a:spcAft>
                <a:spcPts val="600"/>
              </a:spcAft>
              <a:buFont typeface="Arial" panose="020B0604020202020204" pitchFamily="34" charset="0"/>
              <a:buChar char="•"/>
              <a:defRPr/>
            </a:pPr>
            <a:r>
              <a:rPr lang="en-US"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000" dirty="0"/>
              <a:t>April 4: </a:t>
            </a:r>
          </a:p>
          <a:p>
            <a:pPr marL="1257300" lvl="2" indent="-457200">
              <a:lnSpc>
                <a:spcPct val="90000"/>
              </a:lnSpc>
              <a:spcBef>
                <a:spcPts val="0"/>
              </a:spcBef>
              <a:spcAft>
                <a:spcPts val="600"/>
              </a:spcAft>
              <a:buFont typeface="Arial" panose="020B0604020202020204" pitchFamily="34" charset="0"/>
              <a:buChar char="•"/>
              <a:defRPr/>
            </a:pPr>
            <a:r>
              <a:rPr lang="en-US" sz="2000" dirty="0"/>
              <a:t>April 11: </a:t>
            </a:r>
          </a:p>
          <a:p>
            <a:pPr marL="1257300" lvl="2" indent="-457200">
              <a:lnSpc>
                <a:spcPct val="90000"/>
              </a:lnSpc>
              <a:spcBef>
                <a:spcPts val="0"/>
              </a:spcBef>
              <a:spcAft>
                <a:spcPts val="600"/>
              </a:spcAft>
              <a:buFont typeface="Arial" panose="020B0604020202020204" pitchFamily="34" charset="0"/>
              <a:buChar char="•"/>
              <a:defRPr/>
            </a:pPr>
            <a:r>
              <a:rPr lang="en-US" sz="2000" dirty="0"/>
              <a:t>April 18:</a:t>
            </a:r>
            <a:endParaRPr lang="en-US" sz="1800" dirty="0"/>
          </a:p>
          <a:p>
            <a:pPr marL="1257300" lvl="2" indent="-457200">
              <a:lnSpc>
                <a:spcPct val="90000"/>
              </a:lnSpc>
              <a:spcBef>
                <a:spcPts val="0"/>
              </a:spcBef>
              <a:spcAft>
                <a:spcPts val="600"/>
              </a:spcAft>
              <a:buFont typeface="Arial" panose="020B0604020202020204" pitchFamily="34" charset="0"/>
              <a:buChar char="•"/>
              <a:defRPr/>
            </a:pPr>
            <a:r>
              <a:rPr lang="en-US" sz="2000" dirty="0"/>
              <a:t>April 25: </a:t>
            </a:r>
          </a:p>
          <a:p>
            <a:pPr marL="1257300" lvl="2" indent="-457200">
              <a:lnSpc>
                <a:spcPct val="90000"/>
              </a:lnSpc>
              <a:spcBef>
                <a:spcPts val="0"/>
              </a:spcBef>
              <a:spcAft>
                <a:spcPts val="600"/>
              </a:spcAft>
              <a:buFont typeface="Arial" panose="020B0604020202020204" pitchFamily="34" charset="0"/>
              <a:buChar char="•"/>
              <a:defRPr/>
            </a:pPr>
            <a:r>
              <a:rPr lang="en-US" sz="2000" dirty="0"/>
              <a:t>May 2: </a:t>
            </a:r>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a:t>
            </a:r>
          </a:p>
          <a:p>
            <a:pPr marL="457200" indent="-457200">
              <a:lnSpc>
                <a:spcPct val="90000"/>
              </a:lnSpc>
              <a:spcBef>
                <a:spcPts val="0"/>
              </a:spcBef>
              <a:spcAft>
                <a:spcPts val="600"/>
              </a:spcAft>
              <a:buFont typeface="Arial" panose="020B0604020202020204" pitchFamily="34" charset="0"/>
              <a:buChar char="•"/>
              <a:defRPr/>
            </a:pPr>
            <a:r>
              <a:rPr lang="en-US" dirty="0"/>
              <a:t>Result: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u="sng" dirty="0">
                <a:latin typeface="Times New Roman"/>
                <a:ea typeface="MS Gothic"/>
              </a:rPr>
              <a:t>Nov 2023</a:t>
            </a:r>
          </a:p>
          <a:p>
            <a:pPr lvl="1" algn="just">
              <a:spcBef>
                <a:spcPts val="0"/>
              </a:spcBef>
              <a:defRPr/>
            </a:pPr>
            <a:r>
              <a:rPr lang="en-US" altLang="zh-CN" sz="2400" dirty="0">
                <a:latin typeface="Times New Roman"/>
                <a:ea typeface="MS Gothic"/>
              </a:rPr>
              <a:t>Initial SA Ballot (D3.0)			</a:t>
            </a:r>
            <a:r>
              <a:rPr lang="en-US" altLang="zh-CN" sz="2400" u="sng" dirty="0">
                <a:latin typeface="Times New Roman"/>
                <a:ea typeface="MS Gothic"/>
              </a:rPr>
              <a:t>Mar 2024</a:t>
            </a:r>
          </a:p>
          <a:p>
            <a:pPr lvl="1" algn="just">
              <a:spcBef>
                <a:spcPts val="0"/>
              </a:spcBef>
              <a:defRPr/>
            </a:pPr>
            <a:r>
              <a:rPr lang="en-US" altLang="zh-CN" sz="2400" dirty="0">
                <a:latin typeface="Times New Roman"/>
                <a:ea typeface="MS Gothic"/>
              </a:rPr>
              <a:t>Final 802.11 WG approval		</a:t>
            </a:r>
            <a:r>
              <a:rPr lang="en-US" altLang="zh-CN" sz="2400" u="sng" dirty="0">
                <a:latin typeface="Times New Roman"/>
                <a:ea typeface="MS Gothic"/>
              </a:rPr>
              <a:t>Jul 2024</a:t>
            </a:r>
          </a:p>
          <a:p>
            <a:pPr lvl="1" algn="just">
              <a:spcBef>
                <a:spcPts val="0"/>
              </a:spcBef>
              <a:defRPr/>
            </a:pPr>
            <a:r>
              <a:rPr lang="en-US" altLang="zh-CN" sz="2400" dirty="0">
                <a:latin typeface="Times New Roman"/>
                <a:ea typeface="MS Gothic"/>
              </a:rPr>
              <a:t>802 EC approval					</a:t>
            </a:r>
            <a:r>
              <a:rPr lang="en-US" altLang="zh-CN" sz="2400" u="sng" dirty="0">
                <a:latin typeface="Times New Roman"/>
                <a:ea typeface="MS Gothic"/>
              </a:rPr>
              <a:t>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t>
            </a:r>
            <a:r>
              <a:rPr lang="en-US" altLang="zh-CN" sz="2400" u="sng" dirty="0">
                <a:latin typeface="Times New Roman"/>
                <a:ea typeface="MS Gothic"/>
              </a:rPr>
              <a:t>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May 2023, 13:30-15:30 ET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May Plenary meetings: Monday, 10:30-12:30; Tuesday, 13:30-15:30; Wednesday, 8:00-10:00; Thursday 8:00-10:00</a:t>
            </a:r>
            <a:endParaRPr lang="en-US" altLang="en-US" sz="2400" u="sng" dirty="0"/>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11-22/0651r15</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11-22/0973r20</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Review status of CC resolutions</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22)</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Liaisons from WBA: </a:t>
            </a:r>
            <a:r>
              <a:rPr lang="en-US" sz="2800" b="0" u="sng" dirty="0">
                <a:hlinkClick r:id="rId6"/>
              </a:rPr>
              <a:t>11-21/0703r0</a:t>
            </a:r>
            <a:r>
              <a:rPr lang="en-US" sz="2800" b="0" dirty="0"/>
              <a:t>, </a:t>
            </a:r>
            <a:r>
              <a:rPr lang="en-US" sz="2800" b="0" dirty="0">
                <a:hlinkClick r:id="rId7"/>
              </a:rPr>
              <a:t>11-21/1141r0</a:t>
            </a:r>
            <a:r>
              <a:rPr lang="en-US" sz="2800" b="0" dirty="0"/>
              <a:t>, </a:t>
            </a:r>
            <a:r>
              <a:rPr lang="en-US" sz="2800" b="0" dirty="0">
                <a:hlinkClick r:id="rId8"/>
              </a:rPr>
              <a:t>11-22/0668r0</a:t>
            </a:r>
            <a:r>
              <a:rPr lang="en-US" sz="2800" b="0" dirty="0"/>
              <a:t>, </a:t>
            </a:r>
            <a:r>
              <a:rPr lang="en-US" sz="2800" b="0" dirty="0">
                <a:hlinkClick r:id="rId9"/>
              </a:rPr>
              <a:t>11-22/0653r0</a:t>
            </a:r>
            <a:r>
              <a:rPr lang="en-US" sz="2800" b="0" dirty="0"/>
              <a:t> </a:t>
            </a:r>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19</a:t>
            </a:fld>
            <a:endParaRPr lang="en-GB" dirty="0"/>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May 2023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17 May 2023, 8:00-10:00 ET</a:t>
            </a:r>
            <a:endParaRPr lang="en-GB" dirty="0"/>
          </a:p>
        </p:txBody>
      </p:sp>
      <p:sp>
        <p:nvSpPr>
          <p:cNvPr id="4098" name="Rectangle 2"/>
          <p:cNvSpPr>
            <a:spLocks noGrp="1" noChangeArrowheads="1"/>
          </p:cNvSpPr>
          <p:nvPr>
            <p:ph idx="1"/>
          </p:nvPr>
        </p:nvSpPr>
        <p:spPr>
          <a:xfrm>
            <a:off x="685800" y="1295400"/>
            <a:ext cx="11049000" cy="50276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May Plenary meetings: Monday, 10:30-12:30; Tuesday, 13:30-15:30; Wednesday, 8:00-10:00; Thursday 8:00-10:00</a:t>
            </a:r>
            <a:endParaRPr lang="en-US" altLang="en-US" sz="2400" u="sng" dirty="0"/>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11-22/0651r15</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11-22/0973r20</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Review status of CC resolutions</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22)</a:t>
            </a:r>
            <a:endParaRPr lang="en-US" dirty="0"/>
          </a:p>
          <a:p>
            <a:pPr marL="457200" indent="-457200">
              <a:lnSpc>
                <a:spcPct val="70000"/>
              </a:lnSpc>
              <a:spcBef>
                <a:spcPts val="300"/>
              </a:spcBef>
              <a:spcAft>
                <a:spcPts val="600"/>
              </a:spcAft>
              <a:buFont typeface="Arial" panose="020B0604020202020204" pitchFamily="34" charset="0"/>
              <a:buChar char="•"/>
              <a:defRPr/>
            </a:pPr>
            <a:r>
              <a:rPr lang="en-US" sz="2800" dirty="0"/>
              <a:t>Respond to Liaisons from WBA: </a:t>
            </a:r>
            <a:r>
              <a:rPr lang="en-US" sz="2800" b="0" u="sng" dirty="0">
                <a:hlinkClick r:id="rId6"/>
              </a:rPr>
              <a:t>11-21/0703r0</a:t>
            </a:r>
            <a:r>
              <a:rPr lang="en-US" sz="2800" b="0" dirty="0"/>
              <a:t>, </a:t>
            </a:r>
            <a:r>
              <a:rPr lang="en-US" sz="2800" b="0" dirty="0">
                <a:hlinkClick r:id="rId7"/>
              </a:rPr>
              <a:t>11-21/1141r0</a:t>
            </a:r>
            <a:r>
              <a:rPr lang="en-US" sz="2800" b="0" dirty="0"/>
              <a:t>, </a:t>
            </a:r>
            <a:r>
              <a:rPr lang="en-US" sz="2800" b="0" dirty="0">
                <a:hlinkClick r:id="rId8"/>
              </a:rPr>
              <a:t>11-22/0668r0</a:t>
            </a:r>
            <a:r>
              <a:rPr lang="en-US" sz="2800" b="0" dirty="0"/>
              <a:t>, </a:t>
            </a:r>
            <a:r>
              <a:rPr lang="en-US" sz="2800" b="0" dirty="0">
                <a:hlinkClick r:id="rId9"/>
              </a:rPr>
              <a:t>11-22/0653r0</a:t>
            </a:r>
            <a:r>
              <a:rPr lang="en-US" sz="2800" b="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681649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May 2023, 8:00-10:00 ET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May Plenary meetings: Monday, 10:30-12:30; Tuesday, 13:30-15:30; Wednesday, 8:00-10:00; Thursday 8:00-10:00</a:t>
            </a:r>
            <a:endParaRPr lang="en-US" altLang="en-US" sz="2400" u="sng" dirty="0"/>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11-22/0651r15</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11-22/0973r20</a:t>
            </a:r>
            <a:r>
              <a:rPr lang="en-US" sz="2800" b="0" dirty="0"/>
              <a:t> </a:t>
            </a:r>
            <a:endParaRPr lang="en-US" sz="2800" dirty="0"/>
          </a:p>
          <a:p>
            <a:pPr marL="457200" indent="-457200">
              <a:lnSpc>
                <a:spcPct val="70000"/>
              </a:lnSpc>
              <a:spcBef>
                <a:spcPts val="300"/>
              </a:spcBef>
              <a:spcAft>
                <a:spcPts val="300"/>
              </a:spcAft>
              <a:buFont typeface="Arial" panose="020B0604020202020204" pitchFamily="34" charset="0"/>
              <a:buChar char="•"/>
              <a:defRPr/>
            </a:pPr>
            <a:r>
              <a:rPr lang="en-US" sz="2800" dirty="0"/>
              <a:t>Motion on initial letter ballot</a:t>
            </a:r>
          </a:p>
          <a:p>
            <a:pPr marL="457200" indent="-457200">
              <a:lnSpc>
                <a:spcPct val="90000"/>
              </a:lnSpc>
              <a:spcBef>
                <a:spcPts val="0"/>
              </a:spcBef>
              <a:spcAft>
                <a:spcPts val="300"/>
              </a:spcAft>
              <a:buFont typeface="Arial" panose="020B0604020202020204" pitchFamily="34" charset="0"/>
              <a:buChar char="•"/>
              <a:defRPr/>
            </a:pPr>
            <a:r>
              <a:rPr lang="en-US" altLang="en-US" sz="2800" dirty="0"/>
              <a:t>Next meetings plan (slides 23, 24)</a:t>
            </a:r>
          </a:p>
          <a:p>
            <a:pPr marL="457200" indent="-457200">
              <a:lnSpc>
                <a:spcPct val="70000"/>
              </a:lnSpc>
              <a:spcBef>
                <a:spcPts val="300"/>
              </a:spcBef>
              <a:spcAft>
                <a:spcPts val="300"/>
              </a:spcAft>
              <a:buFont typeface="Arial" panose="020B0604020202020204" pitchFamily="34" charset="0"/>
              <a:buChar char="•"/>
              <a:defRPr/>
            </a:pPr>
            <a:r>
              <a:rPr lang="en-US" sz="2800" dirty="0"/>
              <a:t>Respond to Liaisons from WBA: </a:t>
            </a:r>
            <a:r>
              <a:rPr lang="en-US" sz="2800" b="0" u="sng" dirty="0">
                <a:hlinkClick r:id="rId6"/>
              </a:rPr>
              <a:t>11-21/0703r0</a:t>
            </a:r>
            <a:r>
              <a:rPr lang="en-US" sz="2800" b="0" dirty="0"/>
              <a:t>, </a:t>
            </a:r>
            <a:r>
              <a:rPr lang="en-US" sz="2800" b="0" dirty="0">
                <a:hlinkClick r:id="rId7"/>
              </a:rPr>
              <a:t>11-21/1141r0</a:t>
            </a:r>
            <a:r>
              <a:rPr lang="en-US" sz="2800" b="0" dirty="0"/>
              <a:t>, </a:t>
            </a:r>
            <a:r>
              <a:rPr lang="en-US" sz="2800" b="0" dirty="0">
                <a:hlinkClick r:id="rId8"/>
              </a:rPr>
              <a:t>11-22/0668r0</a:t>
            </a:r>
            <a:r>
              <a:rPr lang="en-US" sz="2800" b="0" dirty="0"/>
              <a:t>, </a:t>
            </a:r>
            <a:r>
              <a:rPr lang="en-US" sz="2800" b="0" dirty="0">
                <a:hlinkClick r:id="rId9"/>
              </a:rPr>
              <a:t>11-22/0653r0</a:t>
            </a:r>
            <a:r>
              <a:rPr lang="en-US" sz="2800" b="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 – Current options</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a:buFont typeface="Arial" panose="020B0604020202020204" pitchFamily="34" charset="0"/>
              <a:buChar char="•"/>
            </a:pPr>
            <a:r>
              <a:rPr lang="en-US" sz="2800" dirty="0"/>
              <a:t>All comments directly on D0.2 text changes have been resolved</a:t>
            </a:r>
          </a:p>
          <a:p>
            <a:pPr>
              <a:buFont typeface="Arial" panose="020B0604020202020204" pitchFamily="34" charset="0"/>
              <a:buChar char="•"/>
            </a:pPr>
            <a:r>
              <a:rPr lang="en-US" sz="2800" dirty="0"/>
              <a:t>Consensus on initial letter ballot resolution to “Way forward?” comments?</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923119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July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TGbc</a:t>
            </a:r>
            <a:r>
              <a:rPr lang="en-US" sz="2800" dirty="0"/>
              <a:t>, UHR, TGbe(MAC/Joint) if/as much as possible</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July session? </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  Continue Tuesdays, 9:30-11:30 am ET?</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3651866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May 2023 Interim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May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https://web.cvent.com/event/c8c74da9-42ef-4650-bbf6-d33d40c6bedc/summary</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53036</TotalTime>
  <Words>2831</Words>
  <Application>Microsoft Office PowerPoint</Application>
  <PresentationFormat>Widescreen</PresentationFormat>
  <Paragraphs>315</Paragraphs>
  <Slides>29</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6" baseType="lpstr">
      <vt:lpstr>Arial</vt:lpstr>
      <vt:lpstr>Calibri</vt:lpstr>
      <vt:lpstr>Helvetica</vt:lpstr>
      <vt:lpstr>Monotype Sorts</vt:lpstr>
      <vt:lpstr>Times New Roman</vt:lpstr>
      <vt:lpstr>Office Theme</vt:lpstr>
      <vt:lpstr>Document</vt:lpstr>
      <vt:lpstr>TGbh-agenda-2023-May-Interim</vt:lpstr>
      <vt:lpstr>Abstract</vt:lpstr>
      <vt:lpstr>IEEE 802.11 TGbh   Randomized and Changing MAC Addresses (RCM)</vt:lpstr>
      <vt:lpstr>Registration for the May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May 2023, 10:30-12:30 ET </vt:lpstr>
      <vt:lpstr>Approve prior TGbh minutes</vt:lpstr>
      <vt:lpstr>Timeline</vt:lpstr>
      <vt:lpstr>TGbh Agenda – 16 May 2023, 13:30-15:30 ET</vt:lpstr>
      <vt:lpstr>TGbh Agenda – 17 May 2023, 8:00-10:00 ET</vt:lpstr>
      <vt:lpstr>TGbh Agenda – 18 May 2023, 8:00-10:00 ET</vt:lpstr>
      <vt:lpstr>Way forward – Current options</vt:lpstr>
      <vt:lpstr>July plenary session plan</vt:lpstr>
      <vt:lpstr>TGbh Teleconferences</vt:lpstr>
      <vt:lpstr>Backup material</vt:lpstr>
      <vt:lpstr>TGbh Work organization</vt:lpstr>
      <vt:lpstr>TGbh PAR Scope (emphasis added)</vt:lpstr>
      <vt:lpstr>TGbh Background/input material</vt:lpstr>
      <vt:lpstr>Motion X - TGbh initial WG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391</cp:revision>
  <cp:lastPrinted>1601-01-01T00:00:00Z</cp:lastPrinted>
  <dcterms:created xsi:type="dcterms:W3CDTF">2021-01-26T19:12:38Z</dcterms:created>
  <dcterms:modified xsi:type="dcterms:W3CDTF">2023-04-03T15:30:07Z</dcterms:modified>
</cp:coreProperties>
</file>