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4"/>
  </p:notesMasterIdLst>
  <p:sldIdLst>
    <p:sldId id="256" r:id="rId2"/>
    <p:sldId id="257" r:id="rId3"/>
    <p:sldId id="258" r:id="rId4"/>
    <p:sldId id="259" r:id="rId5"/>
    <p:sldId id="2366" r:id="rId6"/>
    <p:sldId id="261" r:id="rId7"/>
    <p:sldId id="369" r:id="rId8"/>
    <p:sldId id="370" r:id="rId9"/>
    <p:sldId id="372" r:id="rId10"/>
    <p:sldId id="371" r:id="rId11"/>
    <p:sldId id="262" r:id="rId12"/>
    <p:sldId id="289" r:id="rId13"/>
    <p:sldId id="266" r:id="rId14"/>
    <p:sldId id="290" r:id="rId15"/>
    <p:sldId id="283" r:id="rId16"/>
    <p:sldId id="288" r:id="rId17"/>
    <p:sldId id="2415" r:id="rId18"/>
    <p:sldId id="2421" r:id="rId19"/>
    <p:sldId id="2413" r:id="rId20"/>
    <p:sldId id="2373" r:id="rId21"/>
    <p:sldId id="293" r:id="rId22"/>
    <p:sldId id="267" r:id="rId23"/>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049" autoAdjust="0"/>
    <p:restoredTop sz="96786"/>
  </p:normalViewPr>
  <p:slideViewPr>
    <p:cSldViewPr snapToGrid="0" snapToObjects="1">
      <p:cViewPr varScale="1">
        <p:scale>
          <a:sx n="95" d="100"/>
          <a:sy n="95" d="100"/>
        </p:scale>
        <p:origin x="480"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02E95BFB-94C5-45B1-89E1-407DEEE06C1A}"/>
    <pc:docChg chg="custSel modSld modMainMaster">
      <pc:chgData name="Ansley, Carol (CCI-Atlanta)" userId="cbcdc21a-90c4-4b2f-81f7-da4165205229" providerId="ADAL" clId="{02E95BFB-94C5-45B1-89E1-407DEEE06C1A}" dt="2023-05-15T19:58:58.062" v="259" actId="20577"/>
      <pc:docMkLst>
        <pc:docMk/>
      </pc:docMkLst>
      <pc:sldChg chg="modSp mod">
        <pc:chgData name="Ansley, Carol (CCI-Atlanta)" userId="cbcdc21a-90c4-4b2f-81f7-da4165205229" providerId="ADAL" clId="{02E95BFB-94C5-45B1-89E1-407DEEE06C1A}" dt="2023-05-15T17:45:33.101" v="165" actId="20577"/>
        <pc:sldMkLst>
          <pc:docMk/>
          <pc:sldMk cId="1606822883" sldId="2413"/>
        </pc:sldMkLst>
        <pc:spChg chg="mod">
          <ac:chgData name="Ansley, Carol (CCI-Atlanta)" userId="cbcdc21a-90c4-4b2f-81f7-da4165205229" providerId="ADAL" clId="{02E95BFB-94C5-45B1-89E1-407DEEE06C1A}" dt="2023-05-15T17:45:33.101" v="165" actId="20577"/>
          <ac:spMkLst>
            <pc:docMk/>
            <pc:sldMk cId="1606822883" sldId="2413"/>
            <ac:spMk id="3" creationId="{8FB91F87-3D69-417B-BCE7-24765118FC2F}"/>
          </ac:spMkLst>
        </pc:spChg>
      </pc:sldChg>
      <pc:sldChg chg="modSp mod">
        <pc:chgData name="Ansley, Carol (CCI-Atlanta)" userId="cbcdc21a-90c4-4b2f-81f7-da4165205229" providerId="ADAL" clId="{02E95BFB-94C5-45B1-89E1-407DEEE06C1A}" dt="2023-05-15T19:58:58.062" v="259" actId="20577"/>
        <pc:sldMkLst>
          <pc:docMk/>
          <pc:sldMk cId="2123589943" sldId="2421"/>
        </pc:sldMkLst>
        <pc:spChg chg="mod">
          <ac:chgData name="Ansley, Carol (CCI-Atlanta)" userId="cbcdc21a-90c4-4b2f-81f7-da4165205229" providerId="ADAL" clId="{02E95BFB-94C5-45B1-89E1-407DEEE06C1A}" dt="2023-05-15T19:58:58.062" v="259" actId="20577"/>
          <ac:spMkLst>
            <pc:docMk/>
            <pc:sldMk cId="2123589943" sldId="2421"/>
            <ac:spMk id="3" creationId="{D9119F4E-FC06-F646-87EB-EF12912A7052}"/>
          </ac:spMkLst>
        </pc:spChg>
      </pc:sldChg>
      <pc:sldMasterChg chg="modSp mod">
        <pc:chgData name="Ansley, Carol (CCI-Atlanta)" userId="cbcdc21a-90c4-4b2f-81f7-da4165205229" providerId="ADAL" clId="{02E95BFB-94C5-45B1-89E1-407DEEE06C1A}" dt="2023-05-15T15:31:53.042" v="96" actId="20577"/>
        <pc:sldMasterMkLst>
          <pc:docMk/>
          <pc:sldMasterMk cId="0" sldId="2147483648"/>
        </pc:sldMasterMkLst>
        <pc:spChg chg="mod">
          <ac:chgData name="Ansley, Carol (CCI-Atlanta)" userId="cbcdc21a-90c4-4b2f-81f7-da4165205229" providerId="ADAL" clId="{02E95BFB-94C5-45B1-89E1-407DEEE06C1A}" dt="2023-05-15T15:31:53.042" v="96" actId="20577"/>
          <ac:spMkLst>
            <pc:docMk/>
            <pc:sldMasterMk cId="0" sldId="2147483648"/>
            <ac:spMk id="5" creationId="{00000000-0000-0000-0000-000000000000}"/>
          </ac:spMkLst>
        </pc:sp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14</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967188"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May </a:t>
            </a:r>
            <a:r>
              <a:rPr dirty="0"/>
              <a:t>202</a:t>
            </a:r>
            <a:r>
              <a:rPr lang="en-US" dirty="0"/>
              <a:t>3</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494082" y="304602"/>
            <a:ext cx="2715360"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3</a:t>
            </a:r>
            <a:r>
              <a:rPr dirty="0"/>
              <a:t>/</a:t>
            </a:r>
            <a:r>
              <a:rPr lang="en-US" dirty="0"/>
              <a:t>574r2</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hyperlink" Target="https://web.cvent.com/event/c8c74da9-42ef-4650-bbf6-d33d40c6bedc/summary" TargetMode="Externa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a:t>
            </a:r>
            <a:r>
              <a:rPr lang="en-US" dirty="0" err="1"/>
              <a:t>TGbi</a:t>
            </a:r>
            <a:r>
              <a:rPr lang="en-US" dirty="0"/>
              <a:t> </a:t>
            </a:r>
            <a:r>
              <a:rPr dirty="0"/>
              <a:t>-Agenda-</a:t>
            </a:r>
            <a:r>
              <a:rPr lang="en-US" dirty="0"/>
              <a:t> May 2023</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b="0" dirty="0"/>
              <a:t>2023-05-13</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361BF-E55D-83BD-16B1-C3F68611561B}"/>
              </a:ext>
            </a:extLst>
          </p:cNvPr>
          <p:cNvSpPr>
            <a:spLocks noGrp="1"/>
          </p:cNvSpPr>
          <p:nvPr>
            <p:ph type="title"/>
          </p:nvPr>
        </p:nvSpPr>
        <p:spPr/>
        <p:txBody>
          <a:bodyPr/>
          <a:lstStyle/>
          <a:p>
            <a:r>
              <a:rPr lang="en-US" dirty="0"/>
              <a:t>Successful Hybrid Meeting Protocols</a:t>
            </a:r>
          </a:p>
        </p:txBody>
      </p:sp>
      <p:sp>
        <p:nvSpPr>
          <p:cNvPr id="6" name="Content Placeholder 2">
            <a:extLst>
              <a:ext uri="{FF2B5EF4-FFF2-40B4-BE49-F238E27FC236}">
                <a16:creationId xmlns:a16="http://schemas.microsoft.com/office/drawing/2014/main" id="{B943866F-5CB4-FB87-75AD-5052CCEF1DC4}"/>
              </a:ext>
            </a:extLst>
          </p:cNvPr>
          <p:cNvSpPr>
            <a:spLocks noGrp="1"/>
          </p:cNvSpPr>
          <p:nvPr>
            <p:ph idx="1"/>
          </p:nvPr>
        </p:nvSpPr>
        <p:spPr>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t>In-room Attendees</a:t>
            </a:r>
          </a:p>
          <a:p>
            <a:pPr marL="285750" lvl="1" indent="-285750">
              <a:buFont typeface="Arial" panose="020B0604020202020204" pitchFamily="34" charset="0"/>
              <a:buChar char="•"/>
            </a:pPr>
            <a:r>
              <a:rPr lang="en-US" sz="2000" dirty="0"/>
              <a:t>In Webex choose connect without audio before you join</a:t>
            </a:r>
          </a:p>
          <a:p>
            <a:pPr marL="285750" lvl="1" indent="-285750">
              <a:buFont typeface="Arial" panose="020B0604020202020204" pitchFamily="34" charset="0"/>
              <a:buChar char="•"/>
            </a:pPr>
            <a:r>
              <a:rPr lang="en-US" sz="2000" dirty="0"/>
              <a:t>Use the Webex queue to indicate you want to speak</a:t>
            </a:r>
          </a:p>
          <a:p>
            <a:pPr marL="285750" lvl="1" indent="-285750">
              <a:buFont typeface="Arial" panose="020B0604020202020204" pitchFamily="34" charset="0"/>
              <a:buChar char="•"/>
            </a:pPr>
            <a:r>
              <a:rPr lang="en-US" sz="2000" dirty="0"/>
              <a:t>Wait to hold the microphone to make a comment</a:t>
            </a:r>
          </a:p>
          <a:p>
            <a:pPr marL="285750" lvl="1" indent="-285750">
              <a:buFont typeface="Arial" panose="020B0604020202020204" pitchFamily="34" charset="0"/>
              <a:buChar char="•"/>
            </a:pPr>
            <a:r>
              <a:rPr lang="en-US" sz="2000" dirty="0"/>
              <a:t>Repeat any questions that are inadvertently asked away from the microphone</a:t>
            </a:r>
          </a:p>
          <a:p>
            <a:pPr marL="285750" lvl="1" indent="-285750">
              <a:buFont typeface="Arial" panose="020B0604020202020204" pitchFamily="34" charset="0"/>
              <a:buChar char="•"/>
            </a:pPr>
            <a:endParaRPr lang="en-US" sz="2000" dirty="0"/>
          </a:p>
          <a:p>
            <a:pPr marL="0" lvl="1" indent="0">
              <a:buNone/>
            </a:pPr>
            <a:r>
              <a:rPr lang="en-US" dirty="0"/>
              <a:t>Remote Attendees</a:t>
            </a:r>
          </a:p>
          <a:p>
            <a:pPr marL="285750" lvl="1" indent="-285750">
              <a:buFont typeface="Arial" panose="020B0604020202020204" pitchFamily="34" charset="0"/>
              <a:buChar char="•"/>
            </a:pPr>
            <a:r>
              <a:rPr lang="en-US" sz="2000" dirty="0"/>
              <a:t>Join Webex and set Webex audio as ‘music’</a:t>
            </a:r>
          </a:p>
          <a:p>
            <a:pPr marL="285750" lvl="1" indent="-285750">
              <a:buFont typeface="Arial" panose="020B0604020202020204" pitchFamily="34" charset="0"/>
              <a:buChar char="•"/>
            </a:pPr>
            <a:r>
              <a:rPr lang="en-US" sz="2000" dirty="0"/>
              <a:t>Use the Webex queue to indicate you want to speak</a:t>
            </a:r>
          </a:p>
          <a:p>
            <a:pPr marL="285750" lvl="1" indent="-285750">
              <a:buFont typeface="Arial" panose="020B0604020202020204" pitchFamily="34" charset="0"/>
              <a:buChar char="•"/>
            </a:pPr>
            <a:endParaRPr lang="en-US" sz="2000" dirty="0"/>
          </a:p>
          <a:p>
            <a:pPr lvl="1"/>
            <a:endParaRPr lang="en-US" sz="2000" dirty="0"/>
          </a:p>
        </p:txBody>
      </p:sp>
    </p:spTree>
    <p:extLst>
      <p:ext uri="{BB962C8B-B14F-4D97-AF65-F5344CB8AC3E}">
        <p14:creationId xmlns:p14="http://schemas.microsoft.com/office/powerpoint/2010/main" val="5824728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t>TGbi</a:t>
            </a:r>
            <a:r>
              <a:rPr lang="en-US" dirty="0"/>
              <a:t> Agenda – May 15, 2023</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293330"/>
            <a:ext cx="8058150" cy="5210175"/>
          </a:xfrm>
        </p:spPr>
        <p:txBody>
          <a:bodyPr>
            <a:normAutofit lnSpcReduction="1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Agenda approval –  approved by unanimous consent (30 participants on-line, 25 participants in the room)</a:t>
            </a:r>
          </a:p>
          <a:p>
            <a:pPr lvl="1">
              <a:defRPr sz="1500" spc="-1">
                <a:latin typeface="Arial"/>
                <a:ea typeface="Arial"/>
                <a:cs typeface="Arial"/>
                <a:sym typeface="Arial"/>
              </a:defRPr>
            </a:pPr>
            <a:endParaRPr lang="en-US" sz="1400" spc="-1" dirty="0">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a:cs typeface="Times New Roman"/>
                <a:sym typeface="Times New Roman"/>
              </a:rPr>
              <a:t>Approval of Telecon minutes and Plenary session minutes</a:t>
            </a:r>
          </a:p>
          <a:p>
            <a:pPr marL="5715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a:cs typeface="Times New Roman"/>
                <a:sym typeface="Times New Roman"/>
              </a:rPr>
              <a:t>Need a secretary or secretaries for this session</a:t>
            </a:r>
          </a:p>
          <a:p>
            <a:pPr marL="971550" lvl="2" indent="-342900">
              <a:defRPr sz="1500" spc="-1">
                <a:latin typeface="Arial"/>
                <a:ea typeface="Arial"/>
                <a:cs typeface="Arial"/>
                <a:sym typeface="Arial"/>
              </a:defRPr>
            </a:pPr>
            <a:r>
              <a:rPr lang="en-US" sz="1400" spc="-1" dirty="0">
                <a:latin typeface="Times New Roman"/>
                <a:cs typeface="Times New Roman"/>
                <a:sym typeface="Times New Roman"/>
              </a:rPr>
              <a:t>Volunteers?</a:t>
            </a:r>
          </a:p>
          <a:p>
            <a:pPr marL="5715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a:cs typeface="Times New Roman"/>
                <a:sym typeface="Times New Roman"/>
              </a:rPr>
              <a:t>Remaining Meetings:</a:t>
            </a:r>
          </a:p>
          <a:p>
            <a:pPr marL="971550" lvl="2" indent="-342900">
              <a:defRPr sz="1500" spc="-1">
                <a:latin typeface="Arial"/>
                <a:ea typeface="Arial"/>
                <a:cs typeface="Arial"/>
                <a:sym typeface="Arial"/>
              </a:defRPr>
            </a:pPr>
            <a:r>
              <a:rPr lang="en-US" sz="1400" spc="-1" dirty="0">
                <a:latin typeface="Times New Roman"/>
                <a:cs typeface="Times New Roman"/>
                <a:sym typeface="Times New Roman"/>
              </a:rPr>
              <a:t>Tuesday 		PM2 – Lili H</a:t>
            </a:r>
          </a:p>
          <a:p>
            <a:pPr marL="971550" lvl="2" indent="-342900">
              <a:defRPr sz="1500" spc="-1">
                <a:latin typeface="Arial"/>
                <a:ea typeface="Arial"/>
                <a:cs typeface="Arial"/>
                <a:sym typeface="Arial"/>
              </a:defRPr>
            </a:pPr>
            <a:r>
              <a:rPr lang="en-US" sz="1400" spc="-1" dirty="0">
                <a:latin typeface="Times New Roman"/>
                <a:cs typeface="Times New Roman"/>
                <a:sym typeface="Times New Roman"/>
              </a:rPr>
              <a:t>Wednesday 	PM2 – Lili H</a:t>
            </a:r>
          </a:p>
          <a:p>
            <a:pPr marL="971550" lvl="2" indent="-342900">
              <a:defRPr sz="1500" spc="-1">
                <a:latin typeface="Arial"/>
                <a:ea typeface="Arial"/>
                <a:cs typeface="Arial"/>
                <a:sym typeface="Arial"/>
              </a:defRPr>
            </a:pPr>
            <a:r>
              <a:rPr lang="en-US" sz="1400" spc="-1" dirty="0">
                <a:latin typeface="Times New Roman"/>
                <a:cs typeface="Times New Roman"/>
                <a:sym typeface="Times New Roman"/>
              </a:rPr>
              <a:t>Thursday 		PM1 – Po-Kai H</a:t>
            </a:r>
          </a:p>
          <a:p>
            <a:pPr marL="5715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endParaRPr lang="en-US" sz="14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latin typeface="Times New Roman"/>
                <a:cs typeface="Times New Roman"/>
                <a:sym typeface="Times New Roman"/>
              </a:rPr>
              <a:t>Discussion</a:t>
            </a: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400" spc="-1" dirty="0">
                <a:latin typeface="Times New Roman"/>
                <a:cs typeface="Times New Roman"/>
                <a:sym typeface="Arial"/>
              </a:rPr>
              <a:t>23/850r0 - </a:t>
            </a:r>
            <a:r>
              <a:rPr lang="en-US" sz="1400" spc="-1" dirty="0">
                <a:latin typeface="Times New Roman"/>
                <a:cs typeface="Times New Roman"/>
              </a:rPr>
              <a:t>CCMP MAC rotation spec text – de la Oliva - completed</a:t>
            </a:r>
            <a:endParaRPr lang="en-US" sz="1400" spc="-1" dirty="0">
              <a:latin typeface="Times New Roman"/>
              <a:cs typeface="Times New Roman"/>
              <a:sym typeface="Arial"/>
            </a:endParaRPr>
          </a:p>
          <a:p>
            <a:pPr marL="1257300" lvl="2" indent="-342900">
              <a:defRPr sz="1500" spc="-1">
                <a:latin typeface="Arial"/>
                <a:ea typeface="Arial"/>
                <a:cs typeface="Arial"/>
                <a:sym typeface="Arial"/>
              </a:defRPr>
            </a:pPr>
            <a:r>
              <a:rPr lang="en-US" sz="1400" spc="-1" dirty="0">
                <a:latin typeface="Times New Roman"/>
                <a:cs typeface="Times New Roman"/>
                <a:sym typeface="Arial"/>
              </a:rPr>
              <a:t>23/414r2 - </a:t>
            </a:r>
            <a:r>
              <a:rPr lang="en-US" sz="1400" spc="-1" dirty="0">
                <a:latin typeface="Times New Roman"/>
                <a:cs typeface="Times New Roman"/>
              </a:rPr>
              <a:t>A1 filtering for rotating MAC addresses – de la Oliva </a:t>
            </a:r>
            <a:r>
              <a:rPr lang="en-US" sz="1400" spc="-1">
                <a:latin typeface="Times New Roman"/>
                <a:cs typeface="Times New Roman"/>
              </a:rPr>
              <a:t>- completed</a:t>
            </a:r>
            <a:endParaRPr lang="en-US" sz="1400" spc="-1" dirty="0">
              <a:latin typeface="Times New Roman"/>
              <a:cs typeface="Times New Roman"/>
            </a:endParaRPr>
          </a:p>
          <a:p>
            <a:pPr marL="1257300" lvl="2" indent="-342900">
              <a:defRPr sz="1500" spc="-1">
                <a:latin typeface="Arial"/>
                <a:ea typeface="Arial"/>
                <a:cs typeface="Arial"/>
                <a:sym typeface="Arial"/>
              </a:defRPr>
            </a:pPr>
            <a:r>
              <a:rPr lang="en-US" sz="1400" spc="-1" dirty="0">
                <a:latin typeface="Times New Roman"/>
                <a:cs typeface="Times New Roman"/>
                <a:sym typeface="Arial"/>
              </a:rPr>
              <a:t>23/268r1 – OTA MAC Address Change – Ansley</a:t>
            </a:r>
          </a:p>
          <a:p>
            <a:pPr marL="1257300" lvl="2" indent="-342900">
              <a:defRPr sz="1500" spc="-1">
                <a:latin typeface="Arial"/>
                <a:ea typeface="Arial"/>
                <a:cs typeface="Arial"/>
                <a:sym typeface="Arial"/>
              </a:defRPr>
            </a:pPr>
            <a:r>
              <a:rPr lang="en-US" sz="1400" spc="-1" dirty="0">
                <a:latin typeface="Times New Roman"/>
                <a:cs typeface="Times New Roman"/>
                <a:sym typeface="Arial"/>
              </a:rPr>
              <a:t>One from Po-Kai</a:t>
            </a:r>
          </a:p>
          <a:p>
            <a:pPr marL="1257300" lvl="2" indent="-342900">
              <a:defRPr sz="1500" spc="-1">
                <a:latin typeface="Arial"/>
                <a:ea typeface="Arial"/>
                <a:cs typeface="Arial"/>
                <a:sym typeface="Arial"/>
              </a:defRPr>
            </a:pPr>
            <a:r>
              <a:rPr lang="en-US" sz="1400" spc="-1" dirty="0">
                <a:latin typeface="Times New Roman"/>
                <a:cs typeface="Times New Roman"/>
                <a:sym typeface="Arial"/>
              </a:rPr>
              <a:t>One from Phil</a:t>
            </a:r>
          </a:p>
          <a:p>
            <a:pPr marL="1257300" lvl="2" indent="-342900">
              <a:defRPr sz="1500" spc="-1">
                <a:latin typeface="Arial"/>
                <a:ea typeface="Arial"/>
                <a:cs typeface="Arial"/>
                <a:sym typeface="Arial"/>
              </a:defRPr>
            </a:pPr>
            <a:r>
              <a:rPr lang="en-US" sz="1400" spc="-1" dirty="0">
                <a:latin typeface="Times New Roman"/>
                <a:cs typeface="Times New Roman"/>
                <a:sym typeface="Arial"/>
              </a:rPr>
              <a:t>Awaiting submission upload</a:t>
            </a:r>
          </a:p>
          <a:p>
            <a:pPr marL="1257300" lvl="2" indent="-342900">
              <a:defRPr sz="1500" spc="-1">
                <a:latin typeface="Arial"/>
                <a:ea typeface="Arial"/>
                <a:cs typeface="Arial"/>
                <a:sym typeface="Arial"/>
              </a:defRPr>
            </a:pPr>
            <a:endParaRPr lang="en-US" sz="1400" spc="-1" dirty="0">
              <a:latin typeface="Times New Roman"/>
              <a:cs typeface="Times New Roman"/>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latin typeface="Times New Roman" panose="02020603050405020304" pitchFamily="18" charset="0"/>
                <a:cs typeface="Times New Roman" panose="02020603050405020304" pitchFamily="18" charset="0"/>
                <a:sym typeface="Arial"/>
              </a:rPr>
              <a:t>Recess</a:t>
            </a:r>
            <a:endParaRPr lang="en-US" sz="1400" dirty="0"/>
          </a:p>
        </p:txBody>
      </p:sp>
    </p:spTree>
    <p:extLst>
      <p:ext uri="{BB962C8B-B14F-4D97-AF65-F5344CB8AC3E}">
        <p14:creationId xmlns:p14="http://schemas.microsoft.com/office/powerpoint/2010/main" val="2123589943"/>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C9A7B-E4BD-47DF-A610-0AD14673CDCC}"/>
              </a:ext>
            </a:extLst>
          </p:cNvPr>
          <p:cNvSpPr>
            <a:spLocks noGrp="1"/>
          </p:cNvSpPr>
          <p:nvPr>
            <p:ph type="title"/>
          </p:nvPr>
        </p:nvSpPr>
        <p:spPr/>
        <p:txBody>
          <a:bodyPr/>
          <a:lstStyle/>
          <a:p>
            <a:r>
              <a:rPr lang="en-US" dirty="0"/>
              <a:t>Motion # 30</a:t>
            </a:r>
          </a:p>
        </p:txBody>
      </p:sp>
      <p:sp>
        <p:nvSpPr>
          <p:cNvPr id="3" name="Text Placeholder 2">
            <a:extLst>
              <a:ext uri="{FF2B5EF4-FFF2-40B4-BE49-F238E27FC236}">
                <a16:creationId xmlns:a16="http://schemas.microsoft.com/office/drawing/2014/main" id="{8FB91F87-3D69-417B-BCE7-24765118FC2F}"/>
              </a:ext>
            </a:extLst>
          </p:cNvPr>
          <p:cNvSpPr>
            <a:spLocks noGrp="1"/>
          </p:cNvSpPr>
          <p:nvPr>
            <p:ph type="body" idx="1"/>
          </p:nvPr>
        </p:nvSpPr>
        <p:spPr/>
        <p:txBody>
          <a:bodyPr/>
          <a:lstStyle/>
          <a:p>
            <a:pPr marL="0" indent="0">
              <a:buNone/>
            </a:pPr>
            <a:r>
              <a:rPr lang="en-US" dirty="0"/>
              <a:t>Approve the minutes for:</a:t>
            </a:r>
          </a:p>
          <a:p>
            <a:r>
              <a:rPr lang="en-US" dirty="0"/>
              <a:t>2023 March 802.11 Plenary: 11-23/500r0,</a:t>
            </a:r>
          </a:p>
          <a:p>
            <a:r>
              <a:rPr lang="en-US" dirty="0" err="1"/>
              <a:t>TGbi</a:t>
            </a:r>
            <a:r>
              <a:rPr lang="en-US" dirty="0"/>
              <a:t> Teleconferences: 11-23/819r0 (11 May)</a:t>
            </a:r>
            <a:endParaRPr lang="en-US" dirty="0">
              <a:solidFill>
                <a:schemeClr val="bg1">
                  <a:lumMod val="50000"/>
                </a:schemeClr>
              </a:solidFill>
              <a:sym typeface="Arial"/>
            </a:endParaRPr>
          </a:p>
          <a:p>
            <a:pPr marL="0" indent="0">
              <a:buNone/>
            </a:pPr>
            <a:endParaRPr lang="en-US" dirty="0">
              <a:solidFill>
                <a:schemeClr val="bg1">
                  <a:lumMod val="50000"/>
                </a:schemeClr>
              </a:solidFill>
              <a:sym typeface="Arial"/>
            </a:endParaRPr>
          </a:p>
          <a:p>
            <a:endParaRPr lang="en-US" dirty="0"/>
          </a:p>
          <a:p>
            <a:r>
              <a:rPr lang="en-US" dirty="0"/>
              <a:t>Mover: Stephen McCann</a:t>
            </a:r>
          </a:p>
          <a:p>
            <a:r>
              <a:rPr lang="en-US" dirty="0"/>
              <a:t>Second: Antonio de la Oliva</a:t>
            </a:r>
          </a:p>
          <a:p>
            <a:r>
              <a:rPr lang="en-US" dirty="0"/>
              <a:t>Approved by unanimous consent,  35 on-line and 25 local</a:t>
            </a:r>
          </a:p>
          <a:p>
            <a:endParaRPr lang="en-US" dirty="0"/>
          </a:p>
        </p:txBody>
      </p:sp>
    </p:spTree>
    <p:extLst>
      <p:ext uri="{BB962C8B-B14F-4D97-AF65-F5344CB8AC3E}">
        <p14:creationId xmlns:p14="http://schemas.microsoft.com/office/powerpoint/2010/main" val="1606822883"/>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err="1"/>
              <a:t>TGbi</a:t>
            </a:r>
            <a:r>
              <a:rPr lang="en-US" dirty="0"/>
              <a:t>, May Interim Session </a:t>
            </a:r>
            <a:r>
              <a:rPr dirty="0"/>
              <a:t>202</a:t>
            </a:r>
            <a:r>
              <a:rPr lang="en-US" dirty="0"/>
              <a:t>3</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685800" y="1751762"/>
            <a:ext cx="7770814" cy="3870664"/>
          </a:xfrm>
        </p:spPr>
        <p:txBody>
          <a:bodyPr>
            <a:normAutofit/>
          </a:bodyPr>
          <a:lstStyle/>
          <a:p>
            <a:r>
              <a:rPr lang="en-US" dirty="0"/>
              <a:t>TG use case start:			March 2021</a:t>
            </a:r>
          </a:p>
          <a:p>
            <a:r>
              <a:rPr lang="en-US" dirty="0"/>
              <a:t>Use case completion:			February 2022</a:t>
            </a:r>
          </a:p>
          <a:p>
            <a:r>
              <a:rPr lang="en-US" dirty="0"/>
              <a:t>Features identified:			September 2022</a:t>
            </a:r>
          </a:p>
          <a:p>
            <a:r>
              <a:rPr lang="en-US" dirty="0"/>
              <a:t>Comment collection:			</a:t>
            </a:r>
            <a:r>
              <a:rPr lang="en-US" dirty="0">
                <a:highlight>
                  <a:srgbClr val="FFFF00"/>
                </a:highlight>
              </a:rPr>
              <a:t>Sept 2023</a:t>
            </a:r>
          </a:p>
          <a:p>
            <a:r>
              <a:rPr lang="en-US" dirty="0"/>
              <a:t>LB initial:   				</a:t>
            </a:r>
            <a:r>
              <a:rPr lang="en-US" dirty="0">
                <a:highlight>
                  <a:srgbClr val="FFFF00"/>
                </a:highlight>
              </a:rPr>
              <a:t>January 2024</a:t>
            </a:r>
            <a:endParaRPr lang="en-US" dirty="0">
              <a:solidFill>
                <a:srgbClr val="FF0000"/>
              </a:solidFill>
              <a:highlight>
                <a:srgbClr val="FFFF00"/>
              </a:highlight>
            </a:endParaRPr>
          </a:p>
          <a:p>
            <a:r>
              <a:rPr lang="en-US" dirty="0"/>
              <a:t>LB re-circ:  				</a:t>
            </a:r>
            <a:r>
              <a:rPr lang="en-US" dirty="0">
                <a:highlight>
                  <a:srgbClr val="FFFF00"/>
                </a:highlight>
              </a:rPr>
              <a:t>May 2024</a:t>
            </a:r>
            <a:endParaRPr lang="en-US" dirty="0">
              <a:solidFill>
                <a:srgbClr val="FF0000"/>
              </a:solidFill>
              <a:highlight>
                <a:srgbClr val="FFFF00"/>
              </a:highlight>
            </a:endParaRPr>
          </a:p>
          <a:p>
            <a:r>
              <a:rPr lang="en-US" dirty="0"/>
              <a:t>Ballot Pool: 				</a:t>
            </a:r>
            <a:r>
              <a:rPr lang="en-US" dirty="0">
                <a:highlight>
                  <a:srgbClr val="FFFF00"/>
                </a:highlight>
              </a:rPr>
              <a:t>December 2024</a:t>
            </a:r>
          </a:p>
          <a:p>
            <a:r>
              <a:rPr lang="en-US" dirty="0"/>
              <a:t>MDR: 				</a:t>
            </a:r>
            <a:r>
              <a:rPr lang="en-US" dirty="0">
                <a:highlight>
                  <a:srgbClr val="FFFF00"/>
                </a:highlight>
              </a:rPr>
              <a:t>December 2024</a:t>
            </a:r>
          </a:p>
          <a:p>
            <a:r>
              <a:rPr lang="en-US" dirty="0"/>
              <a:t>SA ballot: 				</a:t>
            </a:r>
            <a:r>
              <a:rPr lang="en-US" dirty="0">
                <a:highlight>
                  <a:srgbClr val="FFFF00"/>
                </a:highlight>
              </a:rPr>
              <a:t>January 2025</a:t>
            </a:r>
          </a:p>
          <a:p>
            <a:r>
              <a:rPr lang="en-US" dirty="0"/>
              <a:t>SA re-circ: 				</a:t>
            </a:r>
            <a:r>
              <a:rPr lang="en-US" dirty="0">
                <a:highlight>
                  <a:srgbClr val="FFFF00"/>
                </a:highlight>
              </a:rPr>
              <a:t>July 2025 </a:t>
            </a:r>
          </a:p>
          <a:p>
            <a:r>
              <a:rPr lang="en-US" dirty="0"/>
              <a:t>802.11/EC approval: 			</a:t>
            </a:r>
            <a:r>
              <a:rPr lang="en-US" dirty="0">
                <a:highlight>
                  <a:srgbClr val="FFFF00"/>
                </a:highlight>
              </a:rPr>
              <a:t>January 2026</a:t>
            </a:r>
          </a:p>
          <a:p>
            <a:r>
              <a:rPr lang="en-US" dirty="0" err="1"/>
              <a:t>RevCom</a:t>
            </a:r>
            <a:r>
              <a:rPr lang="en-US" dirty="0"/>
              <a:t>/SASB approval: 	</a:t>
            </a:r>
            <a:r>
              <a:rPr lang="en-US"/>
              <a:t>	</a:t>
            </a:r>
            <a:r>
              <a:rPr lang="en-US">
                <a:highlight>
                  <a:srgbClr val="FFFF00"/>
                </a:highlight>
              </a:rPr>
              <a:t>March 2026</a:t>
            </a:r>
            <a:endParaRPr lang="en-US" dirty="0">
              <a:highlight>
                <a:srgbClr val="FFFF00"/>
              </a:highlight>
            </a:endParaRPr>
          </a:p>
          <a:p>
            <a:endParaRPr lang="en-US" dirty="0"/>
          </a:p>
        </p:txBody>
      </p:sp>
    </p:spTree>
    <p:extLst>
      <p:ext uri="{BB962C8B-B14F-4D97-AF65-F5344CB8AC3E}">
        <p14:creationId xmlns:p14="http://schemas.microsoft.com/office/powerpoint/2010/main" val="23326625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14780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Amelia </a:t>
            </a:r>
            <a:r>
              <a:rPr lang="en-US" dirty="0" err="1"/>
              <a:t>Andersdotter</a:t>
            </a:r>
            <a:endParaRPr lang="en-US" dirty="0"/>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Monday May 15, 2023</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1371601"/>
            <a:ext cx="7970837" cy="798910"/>
          </a:xfrm>
        </p:spPr>
        <p:txBody>
          <a:bodyPr>
            <a:normAutofit fontScale="90000"/>
          </a:bodyPr>
          <a:lstStyle/>
          <a:p>
            <a:r>
              <a:rPr lang="en-US" dirty="0"/>
              <a:t>Registration for the May IEEE 802 wireless interim session</a:t>
            </a:r>
          </a:p>
        </p:txBody>
      </p:sp>
      <p:sp>
        <p:nvSpPr>
          <p:cNvPr id="3" name="Content Placeholder 2"/>
          <p:cNvSpPr>
            <a:spLocks noGrp="1"/>
          </p:cNvSpPr>
          <p:nvPr>
            <p:ph idx="1"/>
          </p:nvPr>
        </p:nvSpPr>
        <p:spPr>
          <a:xfrm>
            <a:off x="685801" y="2286001"/>
            <a:ext cx="7770813" cy="3427811"/>
          </a:xfrm>
        </p:spPr>
        <p:txBody>
          <a:bodyPr/>
          <a:lstStyle/>
          <a:p>
            <a:pPr>
              <a:buFont typeface="Arial" panose="020B0604020202020204" pitchFamily="34" charset="0"/>
              <a:buChar char="•"/>
            </a:pPr>
            <a:r>
              <a:rPr lang="en-US" dirty="0"/>
              <a:t>This meeting is part of the May IEEE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https://web.cvent.com/event/c8c74da9-42ef-4650-bbf6-d33d40c6bedc/summary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January 2023</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16741</TotalTime>
  <Words>2216</Words>
  <Application>Microsoft Office PowerPoint</Application>
  <PresentationFormat>On-screen Show (4:3)</PresentationFormat>
  <Paragraphs>205</Paragraphs>
  <Slides>22</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22</vt:i4>
      </vt:variant>
    </vt:vector>
  </HeadingPairs>
  <TitlesOfParts>
    <vt:vector size="32" baseType="lpstr">
      <vt:lpstr>Arial</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Registration for the May IEEE 802 wireless interim session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Documents</vt:lpstr>
      <vt:lpstr>IEEE SA Rules Documents</vt:lpstr>
      <vt:lpstr>IEEE SA Copyright Policy</vt:lpstr>
      <vt:lpstr>IEEE SA Copyright Policy</vt:lpstr>
      <vt:lpstr>Successful Hybrid Meeting Protocols</vt:lpstr>
      <vt:lpstr>TGbi Agenda – May 15, 2023 </vt:lpstr>
      <vt:lpstr>Motion # 30</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Ansley, Carol (CCI-Atlanta)</cp:lastModifiedBy>
  <cp:revision>254</cp:revision>
  <dcterms:modified xsi:type="dcterms:W3CDTF">2023-05-15T19:59:06Z</dcterms:modified>
</cp:coreProperties>
</file>