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57" r:id="rId9"/>
    <p:sldId id="859"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57"/>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D389FF-8130-4E9E-A0A1-D3B77340F702}" v="1" dt="2023-05-15T12:47:17.6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80" d="100"/>
          <a:sy n="80" d="100"/>
        </p:scale>
        <p:origin x="43" y="2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A2DC3A22-71B1-40E6-B1B2-C060F24B4478}"/>
    <pc:docChg chg="custSel modSld modMainMaster">
      <pc:chgData name="Mike Montemurro" userId="40c20c913ca7511e" providerId="LiveId" clId="{A2DC3A22-71B1-40E6-B1B2-C060F24B4478}" dt="2023-05-12T13:41:42.682" v="381" actId="14100"/>
      <pc:docMkLst>
        <pc:docMk/>
      </pc:docMkLst>
      <pc:sldChg chg="modSp mod">
        <pc:chgData name="Mike Montemurro" userId="40c20c913ca7511e" providerId="LiveId" clId="{A2DC3A22-71B1-40E6-B1B2-C060F24B4478}" dt="2023-05-12T13:41:42.682" v="381" actId="14100"/>
        <pc:sldMkLst>
          <pc:docMk/>
          <pc:sldMk cId="3028779059" sldId="2368"/>
        </pc:sldMkLst>
        <pc:spChg chg="mod">
          <ac:chgData name="Mike Montemurro" userId="40c20c913ca7511e" providerId="LiveId" clId="{A2DC3A22-71B1-40E6-B1B2-C060F24B4478}" dt="2023-05-12T13:41:42.682" v="381" actId="14100"/>
          <ac:spMkLst>
            <pc:docMk/>
            <pc:sldMk cId="3028779059" sldId="2368"/>
            <ac:spMk id="8" creationId="{4CD249A7-B25B-4413-A490-DA16C7C17DEA}"/>
          </ac:spMkLst>
        </pc:spChg>
        <pc:spChg chg="mod">
          <ac:chgData name="Mike Montemurro" userId="40c20c913ca7511e" providerId="LiveId" clId="{A2DC3A22-71B1-40E6-B1B2-C060F24B4478}" dt="2023-05-10T18:56:00.182" v="126" actId="313"/>
          <ac:spMkLst>
            <pc:docMk/>
            <pc:sldMk cId="3028779059" sldId="2368"/>
            <ac:spMk id="10" creationId="{CC2AB40D-EE73-4F6E-AF6C-5BB8815A67AA}"/>
          </ac:spMkLst>
        </pc:spChg>
      </pc:sldChg>
      <pc:sldChg chg="modSp mod">
        <pc:chgData name="Mike Montemurro" userId="40c20c913ca7511e" providerId="LiveId" clId="{A2DC3A22-71B1-40E6-B1B2-C060F24B4478}" dt="2023-05-12T13:40:42.107" v="294" actId="20577"/>
        <pc:sldMkLst>
          <pc:docMk/>
          <pc:sldMk cId="2478274848" sldId="2369"/>
        </pc:sldMkLst>
        <pc:spChg chg="mod">
          <ac:chgData name="Mike Montemurro" userId="40c20c913ca7511e" providerId="LiveId" clId="{A2DC3A22-71B1-40E6-B1B2-C060F24B4478}" dt="2023-05-12T13:40:42.107" v="294" actId="20577"/>
          <ac:spMkLst>
            <pc:docMk/>
            <pc:sldMk cId="2478274848" sldId="2369"/>
            <ac:spMk id="10" creationId="{CC2AB40D-EE73-4F6E-AF6C-5BB8815A67AA}"/>
          </ac:spMkLst>
        </pc:spChg>
        <pc:spChg chg="mod">
          <ac:chgData name="Mike Montemurro" userId="40c20c913ca7511e" providerId="LiveId" clId="{A2DC3A22-71B1-40E6-B1B2-C060F24B4478}" dt="2023-05-10T21:05:45.031" v="291" actId="20577"/>
          <ac:spMkLst>
            <pc:docMk/>
            <pc:sldMk cId="2478274848" sldId="2369"/>
            <ac:spMk id="4103" creationId="{00000000-0000-0000-0000-000000000000}"/>
          </ac:spMkLst>
        </pc:spChg>
      </pc:sldChg>
      <pc:sldMasterChg chg="modSp mod">
        <pc:chgData name="Mike Montemurro" userId="40c20c913ca7511e" providerId="LiveId" clId="{A2DC3A22-71B1-40E6-B1B2-C060F24B4478}" dt="2023-05-10T18:56:40.091" v="128" actId="20577"/>
        <pc:sldMasterMkLst>
          <pc:docMk/>
          <pc:sldMasterMk cId="0" sldId="2147483648"/>
        </pc:sldMasterMkLst>
        <pc:spChg chg="mod">
          <ac:chgData name="Mike Montemurro" userId="40c20c913ca7511e" providerId="LiveId" clId="{A2DC3A22-71B1-40E6-B1B2-C060F24B4478}" dt="2023-05-10T18:56:40.091" v="128" actId="20577"/>
          <ac:spMkLst>
            <pc:docMk/>
            <pc:sldMasterMk cId="0" sldId="2147483648"/>
            <ac:spMk id="1031" creationId="{00000000-0000-0000-0000-000000000000}"/>
          </ac:spMkLst>
        </pc:spChg>
      </pc:sldMasterChg>
    </pc:docChg>
  </pc:docChgLst>
  <pc:docChgLst>
    <pc:chgData name="Mike Montemurro" userId="40c20c913ca7511e" providerId="LiveId" clId="{D2D389FF-8130-4E9E-A0A1-D3B77340F702}"/>
    <pc:docChg chg="custSel modSld">
      <pc:chgData name="Mike Montemurro" userId="40c20c913ca7511e" providerId="LiveId" clId="{D2D389FF-8130-4E9E-A0A1-D3B77340F702}" dt="2023-05-15T13:10:49.756" v="351" actId="20577"/>
      <pc:docMkLst>
        <pc:docMk/>
      </pc:docMkLst>
      <pc:sldChg chg="modSp mod">
        <pc:chgData name="Mike Montemurro" userId="40c20c913ca7511e" providerId="LiveId" clId="{D2D389FF-8130-4E9E-A0A1-D3B77340F702}" dt="2023-05-15T13:10:49.756" v="351" actId="20577"/>
        <pc:sldMkLst>
          <pc:docMk/>
          <pc:sldMk cId="2822743645" sldId="850"/>
        </pc:sldMkLst>
        <pc:spChg chg="mod">
          <ac:chgData name="Mike Montemurro" userId="40c20c913ca7511e" providerId="LiveId" clId="{D2D389FF-8130-4E9E-A0A1-D3B77340F702}" dt="2023-05-15T13:10:49.756" v="351" actId="20577"/>
          <ac:spMkLst>
            <pc:docMk/>
            <pc:sldMk cId="2822743645" sldId="850"/>
            <ac:spMk id="5" creationId="{5C289E12-1085-4168-A398-0F7249308ABA}"/>
          </ac:spMkLst>
        </pc:spChg>
      </pc:sldChg>
      <pc:sldChg chg="modSp mod">
        <pc:chgData name="Mike Montemurro" userId="40c20c913ca7511e" providerId="LiveId" clId="{D2D389FF-8130-4E9E-A0A1-D3B77340F702}" dt="2023-05-15T12:57:01.114" v="349" actId="20577"/>
        <pc:sldMkLst>
          <pc:docMk/>
          <pc:sldMk cId="3028779059" sldId="2368"/>
        </pc:sldMkLst>
        <pc:spChg chg="mod">
          <ac:chgData name="Mike Montemurro" userId="40c20c913ca7511e" providerId="LiveId" clId="{D2D389FF-8130-4E9E-A0A1-D3B77340F702}" dt="2023-05-15T12:56:28.352" v="271" actId="20577"/>
          <ac:spMkLst>
            <pc:docMk/>
            <pc:sldMk cId="3028779059" sldId="2368"/>
            <ac:spMk id="2" creationId="{24E88D7E-8024-1016-0439-1F15FE37F95F}"/>
          </ac:spMkLst>
        </pc:spChg>
        <pc:spChg chg="mod">
          <ac:chgData name="Mike Montemurro" userId="40c20c913ca7511e" providerId="LiveId" clId="{D2D389FF-8130-4E9E-A0A1-D3B77340F702}" dt="2023-05-15T12:48:19" v="172" actId="20577"/>
          <ac:spMkLst>
            <pc:docMk/>
            <pc:sldMk cId="3028779059" sldId="2368"/>
            <ac:spMk id="8" creationId="{4CD249A7-B25B-4413-A490-DA16C7C17DEA}"/>
          </ac:spMkLst>
        </pc:spChg>
        <pc:spChg chg="mod">
          <ac:chgData name="Mike Montemurro" userId="40c20c913ca7511e" providerId="LiveId" clId="{D2D389FF-8130-4E9E-A0A1-D3B77340F702}" dt="2023-05-15T12:57:01.114" v="349" actId="20577"/>
          <ac:spMkLst>
            <pc:docMk/>
            <pc:sldMk cId="3028779059" sldId="2368"/>
            <ac:spMk id="10" creationId="{CC2AB40D-EE73-4F6E-AF6C-5BB8815A67AA}"/>
          </ac:spMkLst>
        </pc:spChg>
      </pc:sldChg>
      <pc:sldChg chg="modSp mod">
        <pc:chgData name="Mike Montemurro" userId="40c20c913ca7511e" providerId="LiveId" clId="{D2D389FF-8130-4E9E-A0A1-D3B77340F702}" dt="2023-05-15T12:47:42.360" v="122" actId="20577"/>
        <pc:sldMkLst>
          <pc:docMk/>
          <pc:sldMk cId="2478274848" sldId="2369"/>
        </pc:sldMkLst>
        <pc:spChg chg="mod">
          <ac:chgData name="Mike Montemurro" userId="40c20c913ca7511e" providerId="LiveId" clId="{D2D389FF-8130-4E9E-A0A1-D3B77340F702}" dt="2023-05-15T12:47:42.360" v="122" actId="20577"/>
          <ac:spMkLst>
            <pc:docMk/>
            <pc:sldMk cId="2478274848" sldId="2369"/>
            <ac:spMk id="410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802.11-23/573r2</a:t>
            </a:r>
          </a:p>
        </p:txBody>
      </p:sp>
      <p:sp>
        <p:nvSpPr>
          <p:cNvPr id="2" name="Line 8"/>
          <p:cNvSpPr>
            <a:spLocks noChangeShapeType="1"/>
          </p:cNvSpPr>
          <p:nvPr/>
        </p:nvSpPr>
        <p:spPr bwMode="auto">
          <a:xfrm>
            <a:off x="914400" y="605997"/>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0159-01-000m-minutes-for-revme-2023-january-27-telecon.docx" TargetMode="External"/><Relationship Id="rId2" Type="http://schemas.openxmlformats.org/officeDocument/2006/relationships/hyperlink" Target="https://mentor.ieee.org/802.11/dcn/23/11-23-0116-01-000m-minutes-for-revme-2023-january-interim-baltimore.docx" TargetMode="External"/><Relationship Id="rId1" Type="http://schemas.openxmlformats.org/officeDocument/2006/relationships/slideLayout" Target="../slideLayouts/slideLayout1.xml"/><Relationship Id="rId6" Type="http://schemas.openxmlformats.org/officeDocument/2006/relationships/hyperlink" Target="https://mentor.ieee.org/802.11/dcn/23/11-23-0435-00-000m-minutes-for-revme-2023-march-802-plenary.docx" TargetMode="External"/><Relationship Id="rId5" Type="http://schemas.openxmlformats.org/officeDocument/2006/relationships/hyperlink" Target="https://mentor.ieee.org/802.11/dcn/23/11-23-0271-00-000m-minutes-for-revme-2023-march-telecons.docx" TargetMode="External"/><Relationship Id="rId4" Type="http://schemas.openxmlformats.org/officeDocument/2006/relationships/hyperlink" Target="https://mentor.ieee.org/802.11/dcn/23/11-23-0174-06-000m-minutes-for-revme-2023-february-telecons.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2023-05-15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lvl="1">
              <a:lnSpc>
                <a:spcPct val="80000"/>
              </a:lnSpc>
            </a:pPr>
            <a:r>
              <a:rPr lang="en-US" altLang="en-US" sz="1600" dirty="0"/>
              <a:t>Friday May 26 (discussed earlier in the week)</a:t>
            </a:r>
          </a:p>
          <a:p>
            <a:pPr lvl="1">
              <a:lnSpc>
                <a:spcPct val="80000"/>
              </a:lnSpc>
            </a:pPr>
            <a:r>
              <a:rPr lang="en-US" altLang="en-US" sz="1600" dirty="0"/>
              <a:t>Friday June 2, 16, 23</a:t>
            </a:r>
          </a:p>
          <a:p>
            <a:pPr lvl="1">
              <a:lnSpc>
                <a:spcPct val="80000"/>
              </a:lnSpc>
            </a:pPr>
            <a:r>
              <a:rPr lang="en-US" altLang="en-US" sz="1600" dirty="0"/>
              <a:t>Monday June 12, 19, 26</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July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May </a:t>
            </a:r>
            <a:r>
              <a:rPr lang="en-US"/>
              <a:t>802 wireless interim </a:t>
            </a:r>
            <a:r>
              <a:rPr lang="en-US" dirty="0"/>
              <a:t>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https://web.cvent.com/event/c8c74da9-42ef-4650-bbf6-d33d40c6bedc</a:t>
            </a:r>
            <a:r>
              <a:rPr lang="en-US" sz="1800">
                <a:hlinkClick r:id="rId3"/>
              </a:rPr>
              <a:t>/summary</a:t>
            </a:r>
            <a:r>
              <a:rPr lang="en-US" sz="1800"/>
              <a:t> </a:t>
            </a:r>
            <a:endParaRPr lang="en-US" sz="1800" dirty="0"/>
          </a:p>
          <a:p>
            <a:pPr>
              <a:buFont typeface="Arial" panose="020B0604020202020204" pitchFamily="34" charset="0"/>
              <a:buChar char="•"/>
            </a:pPr>
            <a:r>
              <a:rPr lang="en-US" sz="1800" dirty="0"/>
              <a:t>If you do not intend to register for this session you must leave this </a:t>
            </a:r>
            <a:r>
              <a:rPr lang="en-US" sz="1800" dirty="0" err="1"/>
              <a:t>meetingand</a:t>
            </a:r>
            <a:r>
              <a:rPr lang="en-US" sz="1800" dirty="0"/>
              <a:t>,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a:t>
            </a:r>
            <a:r>
              <a:rPr lang="en-US" altLang="zh-CN" sz="1800"/>
              <a:t>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914400" y="1230984"/>
            <a:ext cx="5320798"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Monday May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Minutes approval (Slide 7)</a:t>
            </a:r>
          </a:p>
          <a:p>
            <a:pPr lvl="1"/>
            <a:r>
              <a:rPr lang="en-GB" sz="1400" dirty="0"/>
              <a:t>Telecon on Friday May 26</a:t>
            </a:r>
          </a:p>
          <a:p>
            <a:pPr lvl="1"/>
            <a:r>
              <a:rPr lang="en-GB" sz="1400" dirty="0"/>
              <a:t>Editor Report</a:t>
            </a:r>
          </a:p>
          <a:p>
            <a:pPr lvl="1"/>
            <a:r>
              <a:rPr lang="en-GB" sz="1400" dirty="0"/>
              <a:t>Discussion on Timeline</a:t>
            </a:r>
          </a:p>
          <a:p>
            <a:pPr lvl="1"/>
            <a:r>
              <a:rPr lang="en-GB" sz="1400" dirty="0"/>
              <a:t>CID 3133</a:t>
            </a:r>
            <a:endParaRPr lang="en-GB" sz="600" dirty="0"/>
          </a:p>
          <a:p>
            <a:pPr lvl="1"/>
            <a:r>
              <a:rPr lang="en-GB" sz="1400" dirty="0"/>
              <a:t>Comment Resolution</a:t>
            </a:r>
          </a:p>
          <a:p>
            <a:pPr lvl="2"/>
            <a:r>
              <a:rPr lang="en-CA" altLang="en-US" sz="1400" dirty="0"/>
              <a:t>ED2 CIDs – doc 11-23/779, 11-23/810, 11-23/811 – Au (Huawei)</a:t>
            </a:r>
          </a:p>
          <a:p>
            <a:pPr lvl="2"/>
            <a:r>
              <a:rPr lang="en-CA" altLang="en-US" sz="1400" dirty="0"/>
              <a:t>CID 4000 4001 4002 4003 4004 4372 4394 – doc  11-23/784 – Patil (Qualcomm)</a:t>
            </a:r>
          </a:p>
          <a:p>
            <a:pPr lvl="2"/>
            <a:r>
              <a:rPr lang="en-CA" altLang="en-US" sz="1400" dirty="0"/>
              <a:t>CID 4202, 4206, 4243, 4251, 4254 – Rison (Samsung)</a:t>
            </a:r>
          </a:p>
          <a:p>
            <a:pPr lvl="2"/>
            <a:r>
              <a:rPr lang="en-CA" altLang="en-US" sz="1400" dirty="0"/>
              <a:t>GEN Review CIDs</a:t>
            </a:r>
            <a:endParaRPr lang="it-IT" altLang="en-US" sz="1400" dirty="0"/>
          </a:p>
          <a:p>
            <a:pPr lvl="1"/>
            <a:r>
              <a:rPr lang="es-ES" sz="1600" dirty="0" err="1"/>
              <a:t>Recess</a:t>
            </a:r>
            <a:endParaRPr lang="en-GB" sz="16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2192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May 16, 4pm ET</a:t>
            </a:r>
          </a:p>
          <a:p>
            <a:pPr lvl="1"/>
            <a:r>
              <a:rPr lang="en-CA" altLang="en-US" sz="1400" dirty="0"/>
              <a:t>Comment Resolution </a:t>
            </a:r>
          </a:p>
          <a:p>
            <a:pPr lvl="2"/>
            <a:r>
              <a:rPr lang="en-CA" altLang="en-US" sz="1400" dirty="0"/>
              <a:t>CID 4381, 4382 – doc ? – Yang (</a:t>
            </a:r>
            <a:r>
              <a:rPr lang="en-CA" altLang="en-US" sz="1400" dirty="0" err="1"/>
              <a:t>InterDigital</a:t>
            </a:r>
            <a:r>
              <a:rPr lang="en-CA" altLang="en-US" sz="1400" dirty="0"/>
              <a:t>)</a:t>
            </a:r>
          </a:p>
          <a:p>
            <a:pPr lvl="2"/>
            <a:r>
              <a:rPr lang="en-CA" altLang="en-US" sz="1400" dirty="0"/>
              <a:t>CID ? – doc 11-23/734 – Hart (Cisco)</a:t>
            </a:r>
          </a:p>
          <a:p>
            <a:pPr lvl="2"/>
            <a:r>
              <a:rPr lang="en-CA" altLang="en-US" sz="1400" dirty="0"/>
              <a:t>CID 4272, 4294, 4300, 4310, 4332 – Rison (Samsung)</a:t>
            </a:r>
          </a:p>
          <a:p>
            <a:pPr lvl="2"/>
            <a:r>
              <a:rPr lang="it-IT" altLang="en-US" sz="1400" dirty="0"/>
              <a:t>@5pm – Discuss WUR MC-OOK Issue</a:t>
            </a:r>
            <a:endParaRPr lang="es-ES" altLang="en-US" sz="1400" dirty="0"/>
          </a:p>
          <a:p>
            <a:pPr lvl="1"/>
            <a:r>
              <a:rPr lang="en-CA" altLang="en-US" sz="1400" dirty="0" err="1"/>
              <a:t>AoB</a:t>
            </a: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447800"/>
            <a:ext cx="48767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18, 4pm ET</a:t>
            </a:r>
          </a:p>
          <a:p>
            <a:pPr lvl="1"/>
            <a:r>
              <a:rPr lang="en-CA" altLang="en-US" sz="1400" dirty="0"/>
              <a:t>Motions</a:t>
            </a:r>
            <a:endParaRPr lang="en-CA" sz="1400" dirty="0"/>
          </a:p>
          <a:p>
            <a:pPr lvl="2"/>
            <a:r>
              <a:rPr lang="en-CA" altLang="en-US" sz="1400" dirty="0"/>
              <a:t>doc 11-23/24r&lt;z&gt; - slides &lt;x&gt; through &lt;y&gt;</a:t>
            </a:r>
          </a:p>
          <a:p>
            <a:pPr lvl="1"/>
            <a:r>
              <a:rPr lang="en-CA" altLang="en-US" sz="1400" dirty="0"/>
              <a:t>Comment Resolution </a:t>
            </a:r>
          </a:p>
          <a:p>
            <a:pPr lvl="2"/>
            <a:r>
              <a:rPr lang="en-CA" altLang="en-US" sz="1400" dirty="0"/>
              <a:t>MAC Discuss/Review comments – Hamilton (Ruckus/</a:t>
            </a:r>
            <a:r>
              <a:rPr lang="en-CA" altLang="en-US" sz="1400" dirty="0" err="1"/>
              <a:t>Commscope</a:t>
            </a:r>
            <a:r>
              <a:rPr lang="en-CA" altLang="en-US" sz="1400" dirty="0"/>
              <a:t>)</a:t>
            </a:r>
            <a:endParaRPr lang="en-CA" altLang="en-US" sz="1600" dirty="0"/>
          </a:p>
          <a:p>
            <a:pPr lvl="1"/>
            <a:r>
              <a:rPr lang="en-CA" altLang="en-US" sz="1600" dirty="0"/>
              <a:t>Teleconferences, </a:t>
            </a:r>
            <a:r>
              <a:rPr lang="en-CA" altLang="en-US" sz="1600" dirty="0" err="1"/>
              <a:t>Adhoc</a:t>
            </a:r>
            <a:r>
              <a:rPr lang="en-CA" altLang="en-US" sz="1600" dirty="0"/>
              <a:t>, Plans for July</a:t>
            </a:r>
          </a:p>
          <a:p>
            <a:pPr lvl="1"/>
            <a:r>
              <a:rPr lang="en-CA" altLang="en-US" sz="1400" dirty="0" err="1"/>
              <a:t>AoB</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 y="1447800"/>
            <a:ext cx="5791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May 17, 10:30am ET</a:t>
            </a:r>
          </a:p>
          <a:p>
            <a:pPr lvl="1"/>
            <a:r>
              <a:rPr lang="en-CA" altLang="en-US" sz="1400" dirty="0"/>
              <a:t>Comment Resolution</a:t>
            </a:r>
            <a:endParaRPr lang="pt-BR" sz="1400" dirty="0"/>
          </a:p>
          <a:p>
            <a:pPr lvl="2"/>
            <a:r>
              <a:rPr lang="en-CA" sz="1400" dirty="0"/>
              <a:t>CID </a:t>
            </a:r>
            <a:r>
              <a:rPr lang="en-CA" altLang="en-US" sz="1400" dirty="0"/>
              <a:t>4337, 4343, 4357 – Rison (Samsung)</a:t>
            </a:r>
            <a:endParaRPr lang="en-CA" sz="1400" dirty="0"/>
          </a:p>
          <a:p>
            <a:pPr lvl="2"/>
            <a:r>
              <a:rPr lang="en-CA" altLang="en-US" sz="1400" dirty="0" err="1"/>
              <a:t>Misc</a:t>
            </a:r>
            <a:r>
              <a:rPr lang="en-CA" altLang="en-US" sz="1400" dirty="0"/>
              <a:t> CIDs – Qi (Intel)</a:t>
            </a:r>
            <a:r>
              <a:rPr lang="en-CA" sz="1400" dirty="0"/>
              <a:t> </a:t>
            </a:r>
          </a:p>
          <a:p>
            <a:pPr lvl="2"/>
            <a:r>
              <a:rPr lang="en-CA" sz="1400" dirty="0"/>
              <a:t>CID 4047, 4048 – Coffey (Realtek)</a:t>
            </a:r>
          </a:p>
          <a:p>
            <a:pPr lvl="2"/>
            <a:r>
              <a:rPr lang="en-CA" sz="1400" dirty="0"/>
              <a:t>S1G comments – doc 11-23/829r0 – </a:t>
            </a:r>
            <a:r>
              <a:rPr lang="en-CA" sz="1400" dirty="0" err="1"/>
              <a:t>Halasz</a:t>
            </a:r>
            <a:r>
              <a:rPr lang="en-CA" sz="1400" dirty="0"/>
              <a:t> (Morse Micro)</a:t>
            </a:r>
          </a:p>
          <a:p>
            <a:pPr lvl="2"/>
            <a:r>
              <a:rPr lang="en-CA" sz="1400" dirty="0"/>
              <a:t>GEN review CIDs – Rosdahl (Qualcomm)</a:t>
            </a:r>
            <a:endParaRPr lang="nl-NL" sz="1400" dirty="0"/>
          </a:p>
          <a:p>
            <a:pPr lvl="1"/>
            <a:r>
              <a:rPr lang="en-CA" altLang="en-US" sz="1400" dirty="0"/>
              <a:t>Recess</a:t>
            </a:r>
            <a:endParaRPr lang="en-CA" altLang="en-US" sz="1100" dirty="0"/>
          </a:p>
        </p:txBody>
      </p:sp>
      <p:sp>
        <p:nvSpPr>
          <p:cNvPr id="2" name="Rectangle 19">
            <a:extLst>
              <a:ext uri="{FF2B5EF4-FFF2-40B4-BE49-F238E27FC236}">
                <a16:creationId xmlns:a16="http://schemas.microsoft.com/office/drawing/2014/main" id="{24E88D7E-8024-1016-0439-1F15FE37F95F}"/>
              </a:ext>
            </a:extLst>
          </p:cNvPr>
          <p:cNvSpPr>
            <a:spLocks noChangeArrowheads="1"/>
          </p:cNvSpPr>
          <p:nvPr/>
        </p:nvSpPr>
        <p:spPr bwMode="auto">
          <a:xfrm>
            <a:off x="685800" y="3581400"/>
            <a:ext cx="6019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May 17, 4:00pm ET</a:t>
            </a:r>
          </a:p>
          <a:p>
            <a:pPr lvl="1"/>
            <a:r>
              <a:rPr lang="en-CA" altLang="en-US" sz="1400" dirty="0"/>
              <a:t>Comment Resolution</a:t>
            </a:r>
            <a:endParaRPr lang="pt-BR" sz="1400" dirty="0"/>
          </a:p>
          <a:p>
            <a:pPr lvl="2"/>
            <a:r>
              <a:rPr lang="en-CA" sz="1400" dirty="0"/>
              <a:t>CIDs 4067, 4068, 4071, 4075, 4315, 4373, 4255 – Malinen (Qualcomm)</a:t>
            </a:r>
          </a:p>
          <a:p>
            <a:pPr lvl="2"/>
            <a:r>
              <a:rPr lang="en-CA" sz="1400" dirty="0"/>
              <a:t>Protected Password Identifiers – CIDs 4026, 4072 – Harkins (HPE)</a:t>
            </a:r>
          </a:p>
          <a:p>
            <a:pPr lvl="2"/>
            <a:r>
              <a:rPr lang="en-CA" sz="1400" dirty="0"/>
              <a:t>PHY Discuss/Review Comments – Rison (Samsung)</a:t>
            </a:r>
            <a:endParaRPr lang="nl-NL" sz="1400" dirty="0"/>
          </a:p>
          <a:p>
            <a:pPr lvl="1"/>
            <a:r>
              <a:rPr lang="en-CA" altLang="en-US" sz="1400" dirty="0"/>
              <a:t>Recess</a:t>
            </a:r>
            <a:endParaRPr lang="en-CA" altLang="en-US" sz="11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5"/>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January Interim: </a:t>
            </a:r>
          </a:p>
          <a:p>
            <a:pPr marL="800100" lvl="2" indent="0">
              <a:lnSpc>
                <a:spcPct val="80000"/>
              </a:lnSpc>
              <a:buNone/>
            </a:pPr>
            <a:r>
              <a:rPr lang="en-US" altLang="en-US" sz="1400" b="0" dirty="0">
                <a:hlinkClick r:id="rId2"/>
              </a:rPr>
              <a:t>https://mentor.ieee.org/802.11/dcn/23/11-23-0116-01-000m-minutes-for-revme-2023-january-interim-baltimore.docx</a:t>
            </a:r>
            <a:r>
              <a:rPr lang="en-US" altLang="en-US" sz="1400" b="0" dirty="0"/>
              <a:t> </a:t>
            </a:r>
          </a:p>
          <a:p>
            <a:pPr>
              <a:lnSpc>
                <a:spcPct val="80000"/>
              </a:lnSpc>
            </a:pPr>
            <a:r>
              <a:rPr lang="en-US" altLang="en-US" sz="2000" dirty="0"/>
              <a:t>Teleconferences:</a:t>
            </a:r>
          </a:p>
          <a:p>
            <a:pPr marL="457200" lvl="1" indent="0">
              <a:lnSpc>
                <a:spcPct val="80000"/>
              </a:lnSpc>
              <a:buNone/>
            </a:pPr>
            <a:r>
              <a:rPr lang="en-US" altLang="en-US" sz="1600" dirty="0"/>
              <a:t>	January: </a:t>
            </a:r>
            <a:r>
              <a:rPr lang="en-US" altLang="en-US" sz="1400" dirty="0">
                <a:hlinkClick r:id="rId3"/>
              </a:rPr>
              <a:t>https://mentor.ieee.org/802.11/dcn/23/11-23-0159-01-000m-minutes-for-revme-2023-january-27-telecon.docx</a:t>
            </a:r>
            <a:r>
              <a:rPr lang="en-US" altLang="en-US" sz="1400" dirty="0"/>
              <a:t> </a:t>
            </a:r>
            <a:endParaRPr lang="en-US" altLang="en-US" sz="1600" dirty="0"/>
          </a:p>
          <a:p>
            <a:pPr marL="457200" lvl="1" indent="0">
              <a:lnSpc>
                <a:spcPct val="80000"/>
              </a:lnSpc>
              <a:buNone/>
            </a:pPr>
            <a:r>
              <a:rPr lang="en-US" altLang="en-US" sz="1600" dirty="0"/>
              <a:t>	February:   </a:t>
            </a:r>
            <a:r>
              <a:rPr lang="en-US" altLang="en-US" sz="1400" dirty="0">
                <a:hlinkClick r:id="rId4"/>
              </a:rPr>
              <a:t>https://mentor.ieee.org/802.11/dcn/23/11-23-0174-06-000m-minutes-for-revme-2023-february-telecons.docx</a:t>
            </a:r>
            <a:r>
              <a:rPr lang="en-US" altLang="en-US" sz="1400" dirty="0"/>
              <a:t> </a:t>
            </a:r>
            <a:endParaRPr lang="en-US" altLang="en-US" sz="1600" dirty="0"/>
          </a:p>
          <a:p>
            <a:pPr marL="457200" lvl="1" indent="0">
              <a:lnSpc>
                <a:spcPct val="80000"/>
              </a:lnSpc>
              <a:buNone/>
            </a:pPr>
            <a:r>
              <a:rPr lang="en-US" sz="1600" dirty="0"/>
              <a:t>	March: </a:t>
            </a:r>
            <a:r>
              <a:rPr lang="en-US" sz="1400" dirty="0">
                <a:hlinkClick r:id="rId5"/>
              </a:rPr>
              <a:t>https://mentor.ieee.org/802.11/dcn/23/11-23-0271-00-000m-minutes-for-revme-2023-march-telecons.docx</a:t>
            </a:r>
            <a:r>
              <a:rPr lang="en-US" sz="1400" dirty="0"/>
              <a:t> </a:t>
            </a:r>
            <a:endParaRPr lang="en-US" sz="1600" dirty="0"/>
          </a:p>
          <a:p>
            <a:pPr>
              <a:lnSpc>
                <a:spcPct val="80000"/>
              </a:lnSpc>
            </a:pPr>
            <a:r>
              <a:rPr lang="en-US" altLang="en-US" sz="2000" dirty="0"/>
              <a:t>March Plenary:</a:t>
            </a:r>
          </a:p>
          <a:p>
            <a:pPr marL="457200" lvl="1" indent="0">
              <a:lnSpc>
                <a:spcPct val="80000"/>
              </a:lnSpc>
              <a:buNone/>
            </a:pPr>
            <a:r>
              <a:rPr lang="en-US" altLang="en-US" sz="1600" dirty="0"/>
              <a:t>	</a:t>
            </a:r>
            <a:r>
              <a:rPr lang="en-US" altLang="en-US" sz="1400" dirty="0">
                <a:hlinkClick r:id="rId6"/>
              </a:rPr>
              <a:t>https://mentor.ieee.org/802.11/dcn/23/11-23-0435-00-000m-minutes-for-revme-2023-march-802-plenary.docx</a:t>
            </a:r>
            <a:r>
              <a:rPr lang="en-US" altLang="en-US" sz="1400" dirty="0"/>
              <a:t>  </a:t>
            </a:r>
            <a:endParaRPr lang="en-US" altLang="en-US" sz="1600" dirty="0"/>
          </a:p>
          <a:p>
            <a:pPr marL="457200" lvl="1" indent="0">
              <a:lnSpc>
                <a:spcPct val="80000"/>
              </a:lnSpc>
              <a:buNone/>
            </a:pPr>
            <a:endParaRPr lang="en-US" sz="1400" dirty="0"/>
          </a:p>
          <a:p>
            <a:pPr marL="0" indent="0">
              <a:lnSpc>
                <a:spcPct val="80000"/>
              </a:lnSpc>
              <a:buNone/>
            </a:pPr>
            <a:r>
              <a:rPr lang="en-CA" dirty="0"/>
              <a:t>Moved: &lt;&gt;</a:t>
            </a:r>
          </a:p>
          <a:p>
            <a:pPr marL="0" indent="0">
              <a:buNone/>
            </a:pPr>
            <a:r>
              <a:rPr lang="en-CA" dirty="0"/>
              <a:t>Seconded: &lt;&gt;</a:t>
            </a:r>
          </a:p>
          <a:p>
            <a:pPr marL="0" indent="0">
              <a:buNone/>
            </a:pPr>
            <a:r>
              <a:rPr lang="en-CA" dirty="0"/>
              <a:t>Results: </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dirty="0"/>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E642427A-00B1-5F73-F5B7-6013B0F560C3}"/>
              </a:ext>
            </a:extLst>
          </p:cNvPr>
          <p:cNvGraphicFramePr>
            <a:graphicFrameLocks noGrp="1"/>
          </p:cNvGraphicFramePr>
          <p:nvPr>
            <p:ph idx="1"/>
            <p:extLst>
              <p:ext uri="{D42A27DB-BD31-4B8C-83A1-F6EECF244321}">
                <p14:modId xmlns:p14="http://schemas.microsoft.com/office/powerpoint/2010/main" val="2405859678"/>
              </p:ext>
            </p:extLst>
          </p:nvPr>
        </p:nvGraphicFramePr>
        <p:xfrm>
          <a:off x="609600" y="1493593"/>
          <a:ext cx="10744200" cy="4731236"/>
        </p:xfrm>
        <a:graphic>
          <a:graphicData uri="http://schemas.openxmlformats.org/drawingml/2006/table">
            <a:tbl>
              <a:tblPr>
                <a:tableStyleId>{5C22544A-7EE6-4342-B048-85BDC9FD1C3A}</a:tableStyleId>
              </a:tblPr>
              <a:tblGrid>
                <a:gridCol w="415813">
                  <a:extLst>
                    <a:ext uri="{9D8B030D-6E8A-4147-A177-3AD203B41FA5}">
                      <a16:colId xmlns:a16="http://schemas.microsoft.com/office/drawing/2014/main" val="3106815871"/>
                    </a:ext>
                  </a:extLst>
                </a:gridCol>
                <a:gridCol w="582138">
                  <a:extLst>
                    <a:ext uri="{9D8B030D-6E8A-4147-A177-3AD203B41FA5}">
                      <a16:colId xmlns:a16="http://schemas.microsoft.com/office/drawing/2014/main" val="537594905"/>
                    </a:ext>
                  </a:extLst>
                </a:gridCol>
                <a:gridCol w="373649">
                  <a:extLst>
                    <a:ext uri="{9D8B030D-6E8A-4147-A177-3AD203B41FA5}">
                      <a16:colId xmlns:a16="http://schemas.microsoft.com/office/drawing/2014/main" val="1193694321"/>
                    </a:ext>
                  </a:extLst>
                </a:gridCol>
                <a:gridCol w="2869694">
                  <a:extLst>
                    <a:ext uri="{9D8B030D-6E8A-4147-A177-3AD203B41FA5}">
                      <a16:colId xmlns:a16="http://schemas.microsoft.com/office/drawing/2014/main" val="3197333054"/>
                    </a:ext>
                  </a:extLst>
                </a:gridCol>
                <a:gridCol w="3961683">
                  <a:extLst>
                    <a:ext uri="{9D8B030D-6E8A-4147-A177-3AD203B41FA5}">
                      <a16:colId xmlns:a16="http://schemas.microsoft.com/office/drawing/2014/main" val="977645124"/>
                    </a:ext>
                  </a:extLst>
                </a:gridCol>
                <a:gridCol w="2541223">
                  <a:extLst>
                    <a:ext uri="{9D8B030D-6E8A-4147-A177-3AD203B41FA5}">
                      <a16:colId xmlns:a16="http://schemas.microsoft.com/office/drawing/2014/main" val="930268630"/>
                    </a:ext>
                  </a:extLst>
                </a:gridCol>
              </a:tblGrid>
              <a:tr h="217409">
                <a:tc>
                  <a:txBody>
                    <a:bodyPr/>
                    <a:lstStyle/>
                    <a:p>
                      <a:pPr algn="ctr" fontAlgn="t"/>
                      <a:r>
                        <a:rPr lang="en-CA" sz="700" b="1" u="none" strike="noStrike" dirty="0">
                          <a:effectLst/>
                        </a:rPr>
                        <a:t>CID</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Page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Clause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Comment</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Proposed Change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Resolution</a:t>
                      </a:r>
                      <a:endParaRPr lang="en-CA" sz="700" b="1" i="0" u="none" strike="noStrike" dirty="0">
                        <a:effectLst/>
                        <a:latin typeface="Arial" panose="020B0604020202020204" pitchFamily="34" charset="0"/>
                      </a:endParaRPr>
                    </a:p>
                  </a:txBody>
                  <a:tcPr marL="2787" marR="2787" marT="2787" marB="0"/>
                </a:tc>
                <a:extLst>
                  <a:ext uri="{0D108BD9-81ED-4DB2-BD59-A6C34878D82A}">
                    <a16:rowId xmlns:a16="http://schemas.microsoft.com/office/drawing/2014/main" val="1162246524"/>
                  </a:ext>
                </a:extLst>
              </a:tr>
              <a:tr h="4484765">
                <a:tc>
                  <a:txBody>
                    <a:bodyPr/>
                    <a:lstStyle/>
                    <a:p>
                      <a:pPr algn="r" fontAlgn="t"/>
                      <a:r>
                        <a:rPr lang="en-CA" sz="800" u="none" strike="noStrike" dirty="0">
                          <a:effectLst/>
                        </a:rPr>
                        <a:t>3133</a:t>
                      </a:r>
                      <a:endParaRPr lang="en-CA" sz="800" b="0" i="0" u="none" strike="noStrike" dirty="0">
                        <a:effectLst/>
                        <a:latin typeface="Arial" panose="020B0604020202020204" pitchFamily="34" charset="0"/>
                      </a:endParaRPr>
                    </a:p>
                  </a:txBody>
                  <a:tcPr marL="2787" marR="2787" marT="2787" marB="0"/>
                </a:tc>
                <a:tc>
                  <a:txBody>
                    <a:bodyPr/>
                    <a:lstStyle/>
                    <a:p>
                      <a:pPr algn="r" fontAlgn="t"/>
                      <a:r>
                        <a:rPr lang="en-CA" sz="800" u="none" strike="noStrike" dirty="0">
                          <a:effectLst/>
                        </a:rPr>
                        <a:t>2963.00</a:t>
                      </a:r>
                      <a:endParaRPr lang="en-CA" sz="800" b="0" i="0" u="none" strike="noStrike" dirty="0">
                        <a:effectLst/>
                        <a:latin typeface="Arial" panose="020B0604020202020204" pitchFamily="34" charset="0"/>
                      </a:endParaRPr>
                    </a:p>
                  </a:txBody>
                  <a:tcPr marL="2787" marR="2787" marT="2787" marB="0"/>
                </a:tc>
                <a:tc>
                  <a:txBody>
                    <a:bodyPr/>
                    <a:lstStyle/>
                    <a:p>
                      <a:pPr algn="l" fontAlgn="t"/>
                      <a:r>
                        <a:rPr lang="en-CA" sz="800" u="none" strike="noStrike" dirty="0">
                          <a:effectLst/>
                        </a:rPr>
                        <a:t>12.12</a:t>
                      </a:r>
                      <a:endParaRPr lang="en-CA"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12.12 was added as a generic location for covering various security</a:t>
                      </a:r>
                      <a:br>
                        <a:rPr lang="en-US" sz="800" u="none" strike="noStrike" dirty="0">
                          <a:effectLst/>
                        </a:rPr>
                      </a:br>
                      <a:r>
                        <a:rPr lang="en-US" sz="800" u="none" strike="noStrike" dirty="0">
                          <a:effectLst/>
                        </a:rPr>
                        <a:t>constraints. While this was added as a part of P802.11ax, the design and</a:t>
                      </a:r>
                      <a:br>
                        <a:rPr lang="en-US" sz="800" u="none" strike="noStrike" dirty="0">
                          <a:effectLst/>
                        </a:rPr>
                      </a:br>
                      <a:r>
                        <a:rPr lang="en-US" sz="800" u="none" strike="noStrike" dirty="0">
                          <a:effectLst/>
                        </a:rPr>
                        <a:t>intent of the subclause was such that it could be used as a placeholder</a:t>
                      </a:r>
                      <a:br>
                        <a:rPr lang="en-US" sz="800" u="none" strike="noStrike" dirty="0">
                          <a:effectLst/>
                        </a:rPr>
                      </a:br>
                      <a:r>
                        <a:rPr lang="en-US" sz="800" u="none" strike="noStrike" dirty="0">
                          <a:effectLst/>
                        </a:rPr>
                        <a:t>for collecting all similar requirements from the full standard into a</a:t>
                      </a:r>
                      <a:br>
                        <a:rPr lang="en-US" sz="800" u="none" strike="noStrike" dirty="0">
                          <a:effectLst/>
                        </a:rPr>
                      </a:br>
                      <a:r>
                        <a:rPr lang="en-US" sz="800" u="none" strike="noStrike" dirty="0">
                          <a:effectLst/>
                        </a:rPr>
                        <a:t>single location instead of maintaining them in various locations (e.g.,</a:t>
                      </a:r>
                      <a:br>
                        <a:rPr lang="en-US" sz="800" u="none" strike="noStrike" dirty="0">
                          <a:effectLst/>
                        </a:rPr>
                      </a:br>
                      <a:r>
                        <a:rPr lang="en-US" sz="800" u="none" strike="noStrike" dirty="0">
                          <a:effectLst/>
                        </a:rPr>
                        <a:t>see 5.1.2 and the end of 12.2.5). This would make it easier for the reader</a:t>
                      </a:r>
                      <a:br>
                        <a:rPr lang="en-US" sz="800" u="none" strike="noStrike" dirty="0">
                          <a:effectLst/>
                        </a:rPr>
                      </a:br>
                      <a:r>
                        <a:rPr lang="en-US" sz="800" u="none" strike="noStrike" dirty="0">
                          <a:effectLst/>
                        </a:rPr>
                        <a:t>to find the required constraints preventing use of various </a:t>
                      </a:r>
                      <a:r>
                        <a:rPr lang="en-US" sz="800" u="none" strike="noStrike" dirty="0" err="1">
                          <a:effectLst/>
                        </a:rPr>
                        <a:t>obsole</a:t>
                      </a:r>
                      <a:r>
                        <a:rPr lang="en-US" sz="800" u="none" strike="noStrike" dirty="0">
                          <a:effectLst/>
                        </a:rPr>
                        <a:t> and</a:t>
                      </a:r>
                      <a:br>
                        <a:rPr lang="en-US" sz="800" u="none" strike="noStrike" dirty="0">
                          <a:effectLst/>
                        </a:rPr>
                      </a:br>
                      <a:r>
                        <a:rPr lang="en-US" sz="800" u="none" strike="noStrike" dirty="0">
                          <a:effectLst/>
                        </a:rPr>
                        <a:t>deprecated mechanisms.</a:t>
                      </a:r>
                      <a:endParaRPr lang="en-US"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Delete P343 L50-59 (at the end of 5.1.2).</a:t>
                      </a:r>
                      <a:br>
                        <a:rPr lang="en-US" sz="800" u="none" strike="noStrike" dirty="0">
                          <a:effectLst/>
                        </a:rPr>
                      </a:br>
                      <a:br>
                        <a:rPr lang="en-US" sz="800" u="none" strike="noStrike" dirty="0">
                          <a:effectLst/>
                        </a:rPr>
                      </a:br>
                      <a:r>
                        <a:rPr lang="en-US" sz="800" u="none" strike="noStrike" dirty="0">
                          <a:effectLst/>
                        </a:rPr>
                        <a:t>At P2963 L62, add the following subclauses:</a:t>
                      </a:r>
                      <a:br>
                        <a:rPr lang="en-US" sz="800" u="none" strike="noStrike" dirty="0">
                          <a:effectLst/>
                        </a:rPr>
                      </a:br>
                      <a:br>
                        <a:rPr lang="en-US" sz="800" u="none" strike="noStrike" dirty="0">
                          <a:effectLst/>
                        </a:rPr>
                      </a:br>
                      <a:r>
                        <a:rPr lang="en-US" sz="800" u="none" strike="noStrike" dirty="0">
                          <a:effectLst/>
                        </a:rPr>
                        <a:t>12.12.3 Security constraints for HT STAs</a:t>
                      </a:r>
                      <a:br>
                        <a:rPr lang="en-US" sz="800" u="none" strike="noStrike" dirty="0">
                          <a:effectLst/>
                        </a:rPr>
                      </a:br>
                      <a:br>
                        <a:rPr lang="en-US" sz="800" u="none" strike="noStrike" dirty="0">
                          <a:effectLst/>
                        </a:rPr>
                      </a:br>
                      <a:r>
                        <a:rPr lang="en-US" sz="800" u="none" strike="noStrike" dirty="0">
                          <a:effectLst/>
                        </a:rPr>
                        <a:t>An HT STA shall not use either of the pairwise cipher suite selectors:</a:t>
                      </a:r>
                      <a:br>
                        <a:rPr lang="en-US" sz="800" u="none" strike="noStrike" dirty="0">
                          <a:effectLst/>
                        </a:rPr>
                      </a:br>
                      <a:r>
                        <a:rPr lang="en-US" sz="800" u="none" strike="noStrike" dirty="0">
                          <a:effectLst/>
                        </a:rPr>
                        <a:t>"Use group cipher suite" or TKIP to communicate with another HT STA.</a:t>
                      </a:r>
                      <a:br>
                        <a:rPr lang="en-US" sz="800" u="none" strike="noStrike" dirty="0">
                          <a:effectLst/>
                        </a:rPr>
                      </a:br>
                      <a:br>
                        <a:rPr lang="en-US" sz="800" u="none" strike="noStrike" dirty="0">
                          <a:effectLst/>
                        </a:rPr>
                      </a:br>
                      <a:r>
                        <a:rPr lang="en-US" sz="800" u="none" strike="noStrike" dirty="0">
                          <a:effectLst/>
                        </a:rPr>
                        <a:t>12.12.4 Security constraints for VHT STAs</a:t>
                      </a:r>
                      <a:br>
                        <a:rPr lang="en-US" sz="800" u="none" strike="noStrike" dirty="0">
                          <a:effectLst/>
                        </a:rPr>
                      </a:br>
                      <a:br>
                        <a:rPr lang="en-US" sz="800" u="none" strike="noStrike" dirty="0">
                          <a:effectLst/>
                        </a:rPr>
                      </a:br>
                      <a:r>
                        <a:rPr lang="en-US" sz="800" u="none" strike="noStrike" dirty="0">
                          <a:effectLst/>
                        </a:rPr>
                        <a:t>A VHT STA shall not use either of the pairwise cipher suite selectors:</a:t>
                      </a:r>
                      <a:br>
                        <a:rPr lang="en-US" sz="800" u="none" strike="noStrike" dirty="0">
                          <a:effectLst/>
                        </a:rPr>
                      </a:br>
                      <a:r>
                        <a:rPr lang="en-US" sz="800" u="none" strike="noStrike" dirty="0">
                          <a:effectLst/>
                        </a:rPr>
                        <a:t>"Use group cipher suite" or TKIP to communicate with another HT STA or</a:t>
                      </a:r>
                      <a:br>
                        <a:rPr lang="en-US" sz="800" u="none" strike="noStrike" dirty="0">
                          <a:effectLst/>
                        </a:rPr>
                      </a:br>
                      <a:r>
                        <a:rPr lang="en-US" sz="800" u="none" strike="noStrike" dirty="0">
                          <a:effectLst/>
                        </a:rPr>
                        <a:t>VHT STA.</a:t>
                      </a:r>
                      <a:br>
                        <a:rPr lang="en-US" sz="800" u="none" strike="noStrike" dirty="0">
                          <a:effectLst/>
                        </a:rPr>
                      </a:br>
                      <a:br>
                        <a:rPr lang="en-US" sz="800" u="none" strike="noStrike" dirty="0">
                          <a:effectLst/>
                        </a:rPr>
                      </a:br>
                      <a:r>
                        <a:rPr lang="en-US" sz="800" u="none" strike="noStrike" dirty="0">
                          <a:effectLst/>
                        </a:rPr>
                        <a:t>12.12.5 Security constraints for HE STAs</a:t>
                      </a:r>
                      <a:br>
                        <a:rPr lang="en-US" sz="800" u="none" strike="noStrike" dirty="0">
                          <a:effectLst/>
                        </a:rPr>
                      </a:br>
                      <a:br>
                        <a:rPr lang="en-US" sz="800" u="none" strike="noStrike" dirty="0">
                          <a:effectLst/>
                        </a:rPr>
                      </a:br>
                      <a:r>
                        <a:rPr lang="en-US" sz="800" u="none" strike="noStrike" dirty="0">
                          <a:effectLst/>
                        </a:rPr>
                        <a:t>An HE STA shall not use either of the pairwise cipher suite selectors:</a:t>
                      </a:r>
                      <a:br>
                        <a:rPr lang="en-US" sz="800" u="none" strike="noStrike" dirty="0">
                          <a:effectLst/>
                        </a:rPr>
                      </a:br>
                      <a:r>
                        <a:rPr lang="en-US" sz="800" u="none" strike="noStrike" dirty="0">
                          <a:effectLst/>
                        </a:rPr>
                        <a:t>"Use group cipher suite" or TKIP to communicate with another HT STA, VHT</a:t>
                      </a:r>
                      <a:br>
                        <a:rPr lang="en-US" sz="800" u="none" strike="noStrike" dirty="0">
                          <a:effectLst/>
                        </a:rPr>
                      </a:br>
                      <a:r>
                        <a:rPr lang="en-US" sz="800" u="none" strike="noStrike" dirty="0">
                          <a:effectLst/>
                        </a:rPr>
                        <a:t>STA, or HE STA.</a:t>
                      </a:r>
                      <a:br>
                        <a:rPr lang="en-US" sz="800" u="none" strike="noStrike" dirty="0">
                          <a:effectLst/>
                        </a:rPr>
                      </a:br>
                      <a:br>
                        <a:rPr lang="en-US" sz="800" u="none" strike="noStrike" dirty="0">
                          <a:effectLst/>
                        </a:rPr>
                      </a:br>
                      <a:r>
                        <a:rPr lang="en-US" sz="800" u="none" strike="noStrike" dirty="0">
                          <a:effectLst/>
                        </a:rPr>
                        <a:t>12.12.6 Security constraints for S1G STAs</a:t>
                      </a:r>
                      <a:br>
                        <a:rPr lang="en-US" sz="800" u="none" strike="noStrike" dirty="0">
                          <a:effectLst/>
                        </a:rPr>
                      </a:br>
                      <a:br>
                        <a:rPr lang="en-US" sz="800" u="none" strike="noStrike" dirty="0">
                          <a:effectLst/>
                        </a:rPr>
                      </a:br>
                      <a:r>
                        <a:rPr lang="en-US" sz="800" u="none" strike="noStrike" dirty="0">
                          <a:effectLst/>
                        </a:rPr>
                        <a:t>An S1G STA shall not use the pairwise cipher suite selectors WEP-40,</a:t>
                      </a:r>
                      <a:br>
                        <a:rPr lang="en-US" sz="800" u="none" strike="noStrike" dirty="0">
                          <a:effectLst/>
                        </a:rPr>
                      </a:br>
                      <a:r>
                        <a:rPr lang="en-US" sz="800" u="none" strike="noStrike" dirty="0">
                          <a:effectLst/>
                        </a:rPr>
                        <a:t>WEP-104, TKIP, or "Use group cipher suite".</a:t>
                      </a:r>
                      <a:br>
                        <a:rPr lang="en-US" sz="800" u="none" strike="noStrike" dirty="0">
                          <a:effectLst/>
                        </a:rPr>
                      </a:br>
                      <a:br>
                        <a:rPr lang="en-US" sz="800" u="none" strike="noStrike" dirty="0">
                          <a:effectLst/>
                        </a:rPr>
                      </a:br>
                      <a:r>
                        <a:rPr lang="en-US" sz="800" u="none" strike="noStrike" dirty="0">
                          <a:effectLst/>
                        </a:rPr>
                        <a:t>12.12.7 Security constraints for mesh STAs</a:t>
                      </a:r>
                      <a:br>
                        <a:rPr lang="en-US" sz="800" u="none" strike="noStrike" dirty="0">
                          <a:effectLst/>
                        </a:rPr>
                      </a:br>
                      <a:br>
                        <a:rPr lang="en-US" sz="800" u="none" strike="noStrike" dirty="0">
                          <a:effectLst/>
                        </a:rPr>
                      </a:br>
                      <a:r>
                        <a:rPr lang="en-US" sz="800" u="none" strike="noStrike" dirty="0">
                          <a:effectLst/>
                        </a:rPr>
                        <a:t>A mesh STA shall not use the pairwise cipher suite selectors WEP-40,</a:t>
                      </a:r>
                      <a:br>
                        <a:rPr lang="en-US" sz="800" u="none" strike="noStrike" dirty="0">
                          <a:effectLst/>
                        </a:rPr>
                      </a:br>
                      <a:r>
                        <a:rPr lang="en-US" sz="800" u="none" strike="noStrike" dirty="0">
                          <a:effectLst/>
                        </a:rPr>
                        <a:t>WEP-104, or TKIP.</a:t>
                      </a:r>
                      <a:br>
                        <a:rPr lang="en-US" sz="800" u="none" strike="noStrike" dirty="0">
                          <a:effectLst/>
                        </a:rPr>
                      </a:br>
                      <a:br>
                        <a:rPr lang="en-US" sz="800" u="none" strike="noStrike" dirty="0">
                          <a:effectLst/>
                        </a:rPr>
                      </a:br>
                      <a:r>
                        <a:rPr lang="en-US" sz="800" u="none" strike="noStrike" dirty="0">
                          <a:effectLst/>
                        </a:rPr>
                        <a:t>12.12.8 Security constraints for STAs that support </a:t>
                      </a:r>
                      <a:r>
                        <a:rPr lang="en-US" sz="800" u="none" strike="noStrike" dirty="0" err="1">
                          <a:effectLst/>
                        </a:rPr>
                        <a:t>nanagement</a:t>
                      </a:r>
                      <a:r>
                        <a:rPr lang="en-US" sz="800" u="none" strike="noStrike" dirty="0">
                          <a:effectLst/>
                        </a:rPr>
                        <a:t> frame</a:t>
                      </a:r>
                      <a:br>
                        <a:rPr lang="en-US" sz="800" u="none" strike="noStrike" dirty="0">
                          <a:effectLst/>
                        </a:rPr>
                      </a:br>
                      <a:r>
                        <a:rPr lang="en-US" sz="800" u="none" strike="noStrike" dirty="0">
                          <a:effectLst/>
                        </a:rPr>
                        <a:t>protection</a:t>
                      </a:r>
                      <a:br>
                        <a:rPr lang="en-US" sz="800" u="none" strike="noStrike" dirty="0">
                          <a:effectLst/>
                        </a:rPr>
                      </a:br>
                      <a:br>
                        <a:rPr lang="en-US" sz="800" u="none" strike="noStrike" dirty="0">
                          <a:effectLst/>
                        </a:rPr>
                      </a:br>
                      <a:r>
                        <a:rPr lang="en-US" sz="800" u="none" strike="noStrike" dirty="0">
                          <a:effectLst/>
                        </a:rPr>
                        <a:t>A STA that has associated with management</a:t>
                      </a:r>
                      <a:br>
                        <a:rPr lang="en-US" sz="800" u="none" strike="noStrike" dirty="0">
                          <a:effectLst/>
                        </a:rPr>
                      </a:br>
                      <a:r>
                        <a:rPr lang="en-US" sz="800" u="none" strike="noStrike" dirty="0">
                          <a:effectLst/>
                        </a:rPr>
                        <a:t>frame protection enabled shall not use pairwise cipher suite selectors</a:t>
                      </a:r>
                      <a:br>
                        <a:rPr lang="en-US" sz="800" u="none" strike="noStrike" dirty="0">
                          <a:effectLst/>
                        </a:rPr>
                      </a:br>
                      <a:r>
                        <a:rPr lang="en-US" sz="800" u="none" strike="noStrike" dirty="0">
                          <a:effectLst/>
                        </a:rPr>
                        <a:t>WEP-40, WEP-104, TKIP, or "Use group cipher suite."</a:t>
                      </a:r>
                      <a:endParaRPr lang="en-US"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ACCEPTED (SEC: 2023-02-10 19:42:05Z)</a:t>
                      </a:r>
                      <a:br>
                        <a:rPr lang="en-US" sz="800" u="none" strike="noStrike" dirty="0">
                          <a:effectLst/>
                        </a:rPr>
                      </a:br>
                      <a:br>
                        <a:rPr lang="en-US" sz="800" u="none" strike="noStrike" dirty="0">
                          <a:effectLst/>
                        </a:rPr>
                      </a:br>
                      <a:r>
                        <a:rPr lang="en-US" sz="800" u="none" strike="noStrike" dirty="0">
                          <a:effectLst/>
                        </a:rPr>
                        <a:t>Note to Editor. The changes are shown in the discussion of https://mentor.ieee.org/802.11/dcn/22/11-22-2163-04-000m-lb270-sec-adhoc-comment-resolutions-part-2.docx document. Part of the text referring to WEP has been deleted as a result of the resolution of CID 3222 in document   https://mentor.ieee.org/802.11/dcn/22/11-22-2003-04-000m-wep-removal.docx</a:t>
                      </a:r>
                      <a:endParaRPr lang="en-US" sz="800" b="0" i="0" u="none" strike="noStrike" dirty="0">
                        <a:effectLst/>
                        <a:latin typeface="Arial" panose="020B0604020202020204" pitchFamily="34" charset="0"/>
                      </a:endParaRPr>
                    </a:p>
                  </a:txBody>
                  <a:tcPr marL="2787" marR="2787" marT="2787" marB="0"/>
                </a:tc>
                <a:extLst>
                  <a:ext uri="{0D108BD9-81ED-4DB2-BD59-A6C34878D82A}">
                    <a16:rowId xmlns:a16="http://schemas.microsoft.com/office/drawing/2014/main" val="160745476"/>
                  </a:ext>
                </a:extLst>
              </a:tr>
            </a:tbl>
          </a:graphicData>
        </a:graphic>
      </p:graphicFrame>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CID 3133</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50"/>
                </a:solidFill>
              </a:rPr>
              <a:t>Mar 2023 – D3.0 Recirculation LB </a:t>
            </a:r>
            <a:endParaRPr lang="en-US" altLang="en-US" sz="2000" dirty="0">
              <a:solidFill>
                <a:srgbClr val="00B0F0"/>
              </a:solidFill>
            </a:endParaRPr>
          </a:p>
          <a:p>
            <a:pPr>
              <a:lnSpc>
                <a:spcPct val="80000"/>
              </a:lnSpc>
            </a:pPr>
            <a:r>
              <a:rPr lang="en-US" altLang="en-US" sz="2000" dirty="0">
                <a:solidFill>
                  <a:srgbClr val="00B0F0"/>
                </a:solidFill>
              </a:rPr>
              <a:t>July 2023 – D4.0 Recirculation </a:t>
            </a:r>
          </a:p>
          <a:p>
            <a:pPr>
              <a:lnSpc>
                <a:spcPct val="80000"/>
              </a:lnSpc>
            </a:pPr>
            <a:r>
              <a:rPr lang="en-US" altLang="en-US" sz="2000" dirty="0">
                <a:solidFill>
                  <a:srgbClr val="00B0F0"/>
                </a:solidFill>
              </a:rPr>
              <a:t>Sep 2023 – D6.0 Initial SA Ballot </a:t>
            </a:r>
          </a:p>
          <a:p>
            <a:pPr>
              <a:lnSpc>
                <a:spcPct val="80000"/>
              </a:lnSpc>
            </a:pPr>
            <a:r>
              <a:rPr lang="en-US" altLang="en-US" sz="2000" dirty="0">
                <a:solidFill>
                  <a:srgbClr val="00B0F0"/>
                </a:solidFill>
              </a:rPr>
              <a:t>Feb 2024 – D7.0 Recirculation SA Ballot (roll-in of published amendment 11az, 11bd, 11bc, 11bb)</a:t>
            </a:r>
          </a:p>
          <a:p>
            <a:pPr>
              <a:lnSpc>
                <a:spcPct val="80000"/>
              </a:lnSpc>
            </a:pPr>
            <a:r>
              <a:rPr lang="en-US" altLang="en-US" sz="2000" dirty="0">
                <a:solidFill>
                  <a:srgbClr val="00B0F0"/>
                </a:solidFill>
              </a:rPr>
              <a:t>May 2024 – D8.0 Recirculation SA Ballot</a:t>
            </a:r>
          </a:p>
          <a:p>
            <a:pPr>
              <a:lnSpc>
                <a:spcPct val="80000"/>
              </a:lnSpc>
            </a:pPr>
            <a:r>
              <a:rPr lang="en-US" altLang="en-US" sz="2000" dirty="0">
                <a:solidFill>
                  <a:srgbClr val="00B0F0"/>
                </a:solidFill>
              </a:rPr>
              <a:t>Jul 2024 </a:t>
            </a:r>
            <a:r>
              <a:rPr lang="en-US" altLang="en-US" sz="2000">
                <a:solidFill>
                  <a:srgbClr val="00B0F0"/>
                </a:solidFill>
              </a:rPr>
              <a:t>– D9.0 </a:t>
            </a:r>
            <a:r>
              <a:rPr lang="en-US" altLang="en-US" sz="2000" dirty="0">
                <a:solidFill>
                  <a:srgbClr val="00B0F0"/>
                </a:solidFill>
              </a:rPr>
              <a:t>Recirculation SA Ballot (clean recirculation)</a:t>
            </a:r>
          </a:p>
          <a:p>
            <a:pPr>
              <a:lnSpc>
                <a:spcPct val="80000"/>
              </a:lnSpc>
            </a:pPr>
            <a:r>
              <a:rPr lang="en-US" altLang="en-US" sz="2000" dirty="0">
                <a:solidFill>
                  <a:srgbClr val="00B0F0"/>
                </a:solidFill>
              </a:rPr>
              <a:t>Sep 2024 – </a:t>
            </a:r>
            <a:r>
              <a:rPr lang="en-US" altLang="en-US" sz="2000" dirty="0" err="1">
                <a:solidFill>
                  <a:srgbClr val="00B0F0"/>
                </a:solidFill>
              </a:rPr>
              <a:t>RevCom</a:t>
            </a:r>
            <a:r>
              <a:rPr lang="en-US" altLang="en-US" sz="2000" dirty="0">
                <a:solidFill>
                  <a:srgbClr val="00B0F0"/>
                </a:solidFill>
              </a:rPr>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7028594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108489</TotalTime>
  <Words>2792</Words>
  <Application>Microsoft Office PowerPoint</Application>
  <PresentationFormat>Widescreen</PresentationFormat>
  <Paragraphs>268</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May 802 wireless interim session</vt:lpstr>
      <vt:lpstr>Chair’s welcome and Patent Reminder</vt:lpstr>
      <vt:lpstr>REVme Agenda</vt:lpstr>
      <vt:lpstr>REVme Agenda</vt:lpstr>
      <vt:lpstr>REVme minutes approval</vt:lpstr>
      <vt:lpstr>CID 3133</vt:lpstr>
      <vt:lpstr>TGme Timeline</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4611</cp:revision>
  <cp:lastPrinted>2014-11-04T15:04:57Z</cp:lastPrinted>
  <dcterms:created xsi:type="dcterms:W3CDTF">2007-04-17T18:10:23Z</dcterms:created>
  <dcterms:modified xsi:type="dcterms:W3CDTF">2023-05-15T13:10:55Z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