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50" r:id="rId4"/>
    <p:sldId id="2551" r:id="rId5"/>
    <p:sldId id="2549" r:id="rId6"/>
    <p:sldId id="2538" r:id="rId7"/>
    <p:sldId id="2400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551"/>
            <p14:sldId id="2549"/>
            <p14:sldId id="2538"/>
            <p14:sldId id="2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1A350E-82E9-4D31-99FB-058C4AEF0254}" v="6" dt="2023-05-18T11:53:04.629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4" d="100"/>
          <a:sy n="94" d="100"/>
        </p:scale>
        <p:origin x="643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802.11-23/570r0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May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28515"/>
              </p:ext>
            </p:extLst>
          </p:nvPr>
        </p:nvGraphicFramePr>
        <p:xfrm>
          <a:off x="1004888" y="2411413"/>
          <a:ext cx="105108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49252" progId="Word.Document.8">
                  <p:embed/>
                </p:oleObj>
              </mc:Choice>
              <mc:Fallback>
                <p:oleObj name="Document" r:id="rId3" imgW="10773432" imgH="254925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11413"/>
                        <a:ext cx="1051083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Plenary May 2023 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775034"/>
          </a:xfrm>
        </p:spPr>
        <p:txBody>
          <a:bodyPr/>
          <a:lstStyle/>
          <a:p>
            <a:r>
              <a:rPr lang="en-US" dirty="0"/>
              <a:t>May Meeting Progress and Targets Towards the July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657184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Completed SFD development.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Draft text proposals for PHY and MAC and adopted 5 amendment text submissions into initial draft.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Expected to generate P802.11bk draft 0.1 coming out of this meeting week.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3037FA-DCCF-4501-86FC-77889B31AD16}"/>
              </a:ext>
            </a:extLst>
          </p:cNvPr>
          <p:cNvGrpSpPr/>
          <p:nvPr/>
        </p:nvGrpSpPr>
        <p:grpSpPr>
          <a:xfrm>
            <a:off x="2023881" y="4869160"/>
            <a:ext cx="5631921" cy="1201106"/>
            <a:chOff x="2845792" y="3241917"/>
            <a:chExt cx="5285898" cy="85583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A7C7271-C823-4DBE-B1C8-4D7553782EB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845792" y="3241917"/>
              <a:ext cx="208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tx1"/>
                  </a:solidFill>
                </a:rPr>
                <a:t>TGbk</a:t>
              </a:r>
              <a:r>
                <a:rPr lang="en-US" b="1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3C941D8-B7BA-4857-97D9-3D39D684FBD9}"/>
                </a:ext>
              </a:extLst>
            </p:cNvPr>
            <p:cNvSpPr/>
            <p:nvPr/>
          </p:nvSpPr>
          <p:spPr bwMode="auto">
            <a:xfrm>
              <a:off x="4275000" y="3613737"/>
              <a:ext cx="1512428" cy="484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 (SFD)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89AA7FF-8C2B-4816-8536-50AA731BE689}"/>
                </a:ext>
              </a:extLst>
            </p:cNvPr>
            <p:cNvCxnSpPr/>
            <p:nvPr/>
          </p:nvCxnSpPr>
          <p:spPr bwMode="auto">
            <a:xfrm>
              <a:off x="5787427" y="3916223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CE44772-81B7-45E2-B1B5-D76D9293B30B}"/>
                </a:ext>
              </a:extLst>
            </p:cNvPr>
            <p:cNvSpPr/>
            <p:nvPr/>
          </p:nvSpPr>
          <p:spPr bwMode="auto">
            <a:xfrm>
              <a:off x="6619262" y="3613737"/>
              <a:ext cx="1512428" cy="4840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1C6BF5A-FC77-4B30-AFB2-E1A35F56E7A5}"/>
              </a:ext>
            </a:extLst>
          </p:cNvPr>
          <p:cNvGrpSpPr>
            <a:grpSpLocks noChangeAspect="1"/>
          </p:cNvGrpSpPr>
          <p:nvPr/>
        </p:nvGrpSpPr>
        <p:grpSpPr>
          <a:xfrm>
            <a:off x="4316742" y="3669856"/>
            <a:ext cx="7560840" cy="839328"/>
            <a:chOff x="550425" y="4856471"/>
            <a:chExt cx="9938093" cy="1103226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C45289-DE96-44AB-ABA5-D3957ECBAB80}"/>
                </a:ext>
              </a:extLst>
            </p:cNvPr>
            <p:cNvSpPr txBox="1"/>
            <p:nvPr/>
          </p:nvSpPr>
          <p:spPr>
            <a:xfrm>
              <a:off x="550425" y="4856471"/>
              <a:ext cx="208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tx1"/>
                  </a:solidFill>
                </a:rPr>
                <a:t>TGaz</a:t>
              </a:r>
              <a:r>
                <a:rPr lang="en-US" b="1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03714B9-50CC-43A1-B0C4-6FD9B1F1E329}"/>
                </a:ext>
              </a:extLst>
            </p:cNvPr>
            <p:cNvSpPr/>
            <p:nvPr/>
          </p:nvSpPr>
          <p:spPr bwMode="auto">
            <a:xfrm>
              <a:off x="1943302" y="5230423"/>
              <a:ext cx="1512428" cy="4825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1E4193D-742B-410D-9D5B-2242164DD6C0}"/>
                </a:ext>
              </a:extLst>
            </p:cNvPr>
            <p:cNvSpPr/>
            <p:nvPr/>
          </p:nvSpPr>
          <p:spPr bwMode="auto">
            <a:xfrm>
              <a:off x="4287565" y="5229009"/>
              <a:ext cx="1512428" cy="48400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FDCB87F-492D-44E1-82E4-4F17DEE2E23A}"/>
                </a:ext>
              </a:extLst>
            </p:cNvPr>
            <p:cNvCxnSpPr/>
            <p:nvPr/>
          </p:nvCxnSpPr>
          <p:spPr bwMode="auto">
            <a:xfrm>
              <a:off x="3455730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48AF1EB-BEF7-4C50-A921-C00CE69F51E2}"/>
                </a:ext>
              </a:extLst>
            </p:cNvPr>
            <p:cNvSpPr/>
            <p:nvPr/>
          </p:nvSpPr>
          <p:spPr bwMode="auto">
            <a:xfrm>
              <a:off x="6631828" y="5230423"/>
              <a:ext cx="1512428" cy="484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B2FB4BC-2144-4CD5-98CB-7964C9EB4408}"/>
                </a:ext>
              </a:extLst>
            </p:cNvPr>
            <p:cNvCxnSpPr/>
            <p:nvPr/>
          </p:nvCxnSpPr>
          <p:spPr bwMode="auto">
            <a:xfrm>
              <a:off x="5799992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83A26CC5-83EE-440B-9621-5AAA7692F991}"/>
                </a:ext>
              </a:extLst>
            </p:cNvPr>
            <p:cNvCxnSpPr/>
            <p:nvPr/>
          </p:nvCxnSpPr>
          <p:spPr bwMode="auto">
            <a:xfrm>
              <a:off x="8144255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76F90B0-F796-46CE-82CB-A1E88D4A3A07}"/>
                </a:ext>
              </a:extLst>
            </p:cNvPr>
            <p:cNvSpPr/>
            <p:nvPr/>
          </p:nvSpPr>
          <p:spPr bwMode="auto">
            <a:xfrm>
              <a:off x="8976090" y="5230423"/>
              <a:ext cx="1512428" cy="4840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646E523-F714-4F76-AE20-6205277389A5}"/>
                </a:ext>
              </a:extLst>
            </p:cNvPr>
            <p:cNvGrpSpPr/>
            <p:nvPr/>
          </p:nvGrpSpPr>
          <p:grpSpPr>
            <a:xfrm>
              <a:off x="1943301" y="5087304"/>
              <a:ext cx="1512428" cy="872393"/>
              <a:chOff x="2281259" y="5223255"/>
              <a:chExt cx="685272" cy="455796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EA66FF-CDE1-4637-A658-B7539BA72D6D}"/>
                  </a:ext>
                </a:extLst>
              </p:cNvPr>
              <p:cNvCxnSpPr/>
              <p:nvPr/>
            </p:nvCxnSpPr>
            <p:spPr bwMode="auto">
              <a:xfrm>
                <a:off x="2281259" y="5223255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FF39AD60-7299-4218-A7D9-6F7DA21880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81259" y="5247003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D61770F-6627-4769-BB11-A1FA1C701901}"/>
                </a:ext>
              </a:extLst>
            </p:cNvPr>
            <p:cNvGrpSpPr/>
            <p:nvPr/>
          </p:nvGrpSpPr>
          <p:grpSpPr>
            <a:xfrm>
              <a:off x="4273148" y="5064576"/>
              <a:ext cx="1512428" cy="872393"/>
              <a:chOff x="2281259" y="5223255"/>
              <a:chExt cx="685272" cy="455796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EB889AA-D9F0-4B85-AB08-2DEA507CD0CB}"/>
                  </a:ext>
                </a:extLst>
              </p:cNvPr>
              <p:cNvCxnSpPr/>
              <p:nvPr/>
            </p:nvCxnSpPr>
            <p:spPr bwMode="auto">
              <a:xfrm>
                <a:off x="2281259" y="5223255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FEB524A-EF46-4DCD-8DF8-35FF88BEB28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81259" y="5247003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0" name="Arrow: Down 29">
            <a:extLst>
              <a:ext uri="{FF2B5EF4-FFF2-40B4-BE49-F238E27FC236}">
                <a16:creationId xmlns:a16="http://schemas.microsoft.com/office/drawing/2014/main" id="{1A1CD639-3822-47FF-83B8-75EEBEDEEE09}"/>
              </a:ext>
            </a:extLst>
          </p:cNvPr>
          <p:cNvSpPr/>
          <p:nvPr/>
        </p:nvSpPr>
        <p:spPr bwMode="auto">
          <a:xfrm rot="2901312">
            <a:off x="7664775" y="4456430"/>
            <a:ext cx="374723" cy="806669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1"/>
            <a:ext cx="11809312" cy="1065213"/>
          </a:xfrm>
        </p:spPr>
        <p:txBody>
          <a:bodyPr/>
          <a:lstStyle/>
          <a:p>
            <a:r>
              <a:rPr lang="en-US" dirty="0"/>
              <a:t>May Meeting Progress and Targets Towards the July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751015"/>
            <a:ext cx="1000911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Targets towards the July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 initial P802.11bk draft (D0.1).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Continue review and adoption of amendment text.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250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1"/>
            <a:ext cx="11809312" cy="1065213"/>
          </a:xfrm>
        </p:spPr>
        <p:txBody>
          <a:bodyPr/>
          <a:lstStyle/>
          <a:p>
            <a:r>
              <a:rPr lang="en-US" dirty="0"/>
              <a:t>March Meeting Progress and Targets Towards the May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751015"/>
            <a:ext cx="1000911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Targets towards the May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Generate a </a:t>
            </a:r>
            <a:r>
              <a:rPr lang="en-US" dirty="0"/>
              <a:t>new revision</a:t>
            </a:r>
            <a:r>
              <a:rPr lang="en-US" b="0" dirty="0"/>
              <a:t> Spec Framework Document revision 0.2.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Adopted initial amendment draft text.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Continue with SFD development.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5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B3DB5F32-438A-4776-9924-1979778026DA}"/>
              </a:ext>
            </a:extLst>
          </p:cNvPr>
          <p:cNvGrpSpPr/>
          <p:nvPr/>
        </p:nvGrpSpPr>
        <p:grpSpPr>
          <a:xfrm>
            <a:off x="1003037" y="1839498"/>
            <a:ext cx="10285410" cy="4193610"/>
            <a:chOff x="1601361" y="1830390"/>
            <a:chExt cx="10285410" cy="419361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B10516-3491-4316-A725-E4F1B9846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1" y="1847536"/>
              <a:ext cx="10285409" cy="417646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387DA77-B53F-462C-90EA-AA2F27328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2908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2024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D863154-4D05-415D-ACB3-92E0A6E47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7414" y="1847536"/>
              <a:ext cx="1265494" cy="37976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EF244E-1972-4D20-9C4E-1D743CDE8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9307" y="1847536"/>
              <a:ext cx="1272613" cy="3789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C636AE-408B-49BA-A585-EE731FCBE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974" y="1847535"/>
              <a:ext cx="1315332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759AD-A5F9-4921-B4E4-193177D62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2" y="1847535"/>
              <a:ext cx="127261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2023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043A20A-AA58-435A-9C85-5D2307B67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021" y="1847535"/>
              <a:ext cx="128863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2023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D678BB0-2F9C-4596-A626-291BF2C76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5986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2024</a:t>
              </a:r>
            </a:p>
          </p:txBody>
        </p:sp>
        <p:sp>
          <p:nvSpPr>
            <p:cNvPr id="26" name="Line 15">
              <a:extLst>
                <a:ext uri="{FF2B5EF4-FFF2-40B4-BE49-F238E27FC236}">
                  <a16:creationId xmlns:a16="http://schemas.microsoft.com/office/drawing/2014/main" id="{68106E24-D65B-4E50-B77B-941DACCA44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84484" y="188155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14">
              <a:extLst>
                <a:ext uri="{FF2B5EF4-FFF2-40B4-BE49-F238E27FC236}">
                  <a16:creationId xmlns:a16="http://schemas.microsoft.com/office/drawing/2014/main" id="{28C78A47-22C9-40BB-8E4B-99DA028C78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94029" y="1881550"/>
              <a:ext cx="7937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10">
              <a:extLst>
                <a:ext uri="{FF2B5EF4-FFF2-40B4-BE49-F238E27FC236}">
                  <a16:creationId xmlns:a16="http://schemas.microsoft.com/office/drawing/2014/main" id="{0F92ABEB-0196-40D3-B81E-7278EBB15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0662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11">
              <a:extLst>
                <a:ext uri="{FF2B5EF4-FFF2-40B4-BE49-F238E27FC236}">
                  <a16:creationId xmlns:a16="http://schemas.microsoft.com/office/drawing/2014/main" id="{E9B78053-243D-43F8-B9D5-6D6F6ABAF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8976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15">
              <a:extLst>
                <a:ext uri="{FF2B5EF4-FFF2-40B4-BE49-F238E27FC236}">
                  <a16:creationId xmlns:a16="http://schemas.microsoft.com/office/drawing/2014/main" id="{10175594-B941-44A7-AEBA-76BE68099D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2767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15">
              <a:extLst>
                <a:ext uri="{FF2B5EF4-FFF2-40B4-BE49-F238E27FC236}">
                  <a16:creationId xmlns:a16="http://schemas.microsoft.com/office/drawing/2014/main" id="{7B29AA31-B78F-488F-A9BB-1858125D5F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20644" y="1847536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B2D85A7-131A-462B-9502-8756B1C0E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2119" y="1837057"/>
              <a:ext cx="1304652" cy="3894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2024</a:t>
              </a:r>
            </a:p>
          </p:txBody>
        </p:sp>
        <p:sp>
          <p:nvSpPr>
            <p:cNvPr id="90" name="Line 15">
              <a:extLst>
                <a:ext uri="{FF2B5EF4-FFF2-40B4-BE49-F238E27FC236}">
                  <a16:creationId xmlns:a16="http://schemas.microsoft.com/office/drawing/2014/main" id="{057E6EE2-3254-4589-9990-AA753E9B3A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16777" y="183039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5" name="Text Box 26">
            <a:extLst>
              <a:ext uri="{FF2B5EF4-FFF2-40B4-BE49-F238E27FC236}">
                <a16:creationId xmlns:a16="http://schemas.microsoft.com/office/drawing/2014/main" id="{3EBD7134-DD4C-487B-93DC-A5904E47AD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03341" y="2523664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A3726148-8C90-40D6-86F2-518337385D1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91710" y="2333185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7AF3098-DF72-48B6-BA63-507FB60A86AE}"/>
              </a:ext>
            </a:extLst>
          </p:cNvPr>
          <p:cNvSpPr/>
          <p:nvPr/>
        </p:nvSpPr>
        <p:spPr>
          <a:xfrm>
            <a:off x="1130066" y="2892649"/>
            <a:ext cx="1111020" cy="31612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5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2DC9D0E-C34E-4678-B84B-3251B894A84D}"/>
              </a:ext>
            </a:extLst>
          </p:cNvPr>
          <p:cNvSpPr/>
          <p:nvPr/>
        </p:nvSpPr>
        <p:spPr>
          <a:xfrm>
            <a:off x="1899520" y="3667441"/>
            <a:ext cx="3004122" cy="31612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0">
                <a:schemeClr val="accent1"/>
              </a:gs>
              <a:gs pos="38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D1.0 amendment text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347C074-D267-4406-A958-F6BF5CB9A4FE}"/>
              </a:ext>
            </a:extLst>
          </p:cNvPr>
          <p:cNvSpPr/>
          <p:nvPr/>
        </p:nvSpPr>
        <p:spPr>
          <a:xfrm>
            <a:off x="4895705" y="4280847"/>
            <a:ext cx="1880903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WG Ballot series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521878A-21D2-4589-9254-DF1BC0BEF568}"/>
              </a:ext>
            </a:extLst>
          </p:cNvPr>
          <p:cNvSpPr/>
          <p:nvPr/>
        </p:nvSpPr>
        <p:spPr>
          <a:xfrm>
            <a:off x="6442473" y="4826425"/>
            <a:ext cx="1719500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SA Ballot series</a:t>
            </a:r>
          </a:p>
        </p:txBody>
      </p:sp>
      <p:sp>
        <p:nvSpPr>
          <p:cNvPr id="104" name="Isosceles Triangle 103">
            <a:extLst>
              <a:ext uri="{FF2B5EF4-FFF2-40B4-BE49-F238E27FC236}">
                <a16:creationId xmlns:a16="http://schemas.microsoft.com/office/drawing/2014/main" id="{8ACC35D5-8B35-43CB-A9F1-9B1F5620CB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18317" y="2360234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5" name="Text Box 26">
            <a:extLst>
              <a:ext uri="{FF2B5EF4-FFF2-40B4-BE49-F238E27FC236}">
                <a16:creationId xmlns:a16="http://schemas.microsoft.com/office/drawing/2014/main" id="{38D8E094-3E96-4172-8A71-66B9C44A482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899520" y="2542308"/>
            <a:ext cx="152914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106" name="Isosceles Triangle 105">
            <a:extLst>
              <a:ext uri="{FF2B5EF4-FFF2-40B4-BE49-F238E27FC236}">
                <a16:creationId xmlns:a16="http://schemas.microsoft.com/office/drawing/2014/main" id="{1A75E50E-D56A-401D-90FA-B2290CFA3F4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801762" y="237878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7" name="Text Box 26">
            <a:extLst>
              <a:ext uri="{FF2B5EF4-FFF2-40B4-BE49-F238E27FC236}">
                <a16:creationId xmlns:a16="http://schemas.microsoft.com/office/drawing/2014/main" id="{A094C387-A5E7-4E60-889A-96910C82520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419199" y="2569259"/>
            <a:ext cx="128863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WG ballot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09/23</a:t>
            </a:r>
          </a:p>
        </p:txBody>
      </p:sp>
      <p:sp>
        <p:nvSpPr>
          <p:cNvPr id="108" name="Isosceles Triangle 107">
            <a:extLst>
              <a:ext uri="{FF2B5EF4-FFF2-40B4-BE49-F238E27FC236}">
                <a16:creationId xmlns:a16="http://schemas.microsoft.com/office/drawing/2014/main" id="{465E9FF8-4B95-4A2C-8C48-E4314B4455C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12290" y="237878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9" name="Text Box 26">
            <a:extLst>
              <a:ext uri="{FF2B5EF4-FFF2-40B4-BE49-F238E27FC236}">
                <a16:creationId xmlns:a16="http://schemas.microsoft.com/office/drawing/2014/main" id="{1579F5DE-63C0-4C16-BFFE-4660DAAB745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929728" y="2569259"/>
            <a:ext cx="1140066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SA ballot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42EA3FF-0E85-4E3A-8FAE-310634A8C7D3}"/>
              </a:ext>
            </a:extLst>
          </p:cNvPr>
          <p:cNvGrpSpPr/>
          <p:nvPr/>
        </p:nvGrpSpPr>
        <p:grpSpPr>
          <a:xfrm>
            <a:off x="7081852" y="3011494"/>
            <a:ext cx="998028" cy="570630"/>
            <a:chOff x="7680176" y="2434195"/>
            <a:chExt cx="998028" cy="570630"/>
          </a:xfrm>
        </p:grpSpPr>
        <p:sp>
          <p:nvSpPr>
            <p:cNvPr id="110" name="Isosceles Triangle 109">
              <a:extLst>
                <a:ext uri="{FF2B5EF4-FFF2-40B4-BE49-F238E27FC236}">
                  <a16:creationId xmlns:a16="http://schemas.microsoft.com/office/drawing/2014/main" id="{2F206080-C2AD-45DD-AB2E-0FE23D5B23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238432" y="2434195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11" name="Text Box 26">
              <a:extLst>
                <a:ext uri="{FF2B5EF4-FFF2-40B4-BE49-F238E27FC236}">
                  <a16:creationId xmlns:a16="http://schemas.microsoft.com/office/drawing/2014/main" id="{3544CEFA-853D-42EE-BE5F-91A69969A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80176" y="2614195"/>
              <a:ext cx="998028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11be SA ballot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completion</a:t>
              </a:r>
            </a:p>
          </p:txBody>
        </p:sp>
      </p:grp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08CAB-19C6-4B44-9301-1A978E1D51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023695" y="242999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3" name="Text Box 26">
            <a:extLst>
              <a:ext uri="{FF2B5EF4-FFF2-40B4-BE49-F238E27FC236}">
                <a16:creationId xmlns:a16="http://schemas.microsoft.com/office/drawing/2014/main" id="{3FA8BB6A-4A2B-4406-869A-143EAC92BD4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379968" y="2609996"/>
            <a:ext cx="998028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SA ballot completion</a:t>
            </a:r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373B16CB-F2A9-466D-9001-89B2E901C45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434481" y="242999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4D7DD4BF-EF6E-4337-9846-74570E25648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287485" y="2611916"/>
            <a:ext cx="66760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EC 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CF7DF2C-4FF2-45EA-9E54-23DE7C8A2595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4341" y="3222084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13214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June 6</a:t>
            </a:r>
            <a:r>
              <a:rPr lang="en-US" altLang="en-US" b="0" kern="0" baseline="30000" dirty="0"/>
              <a:t>th</a:t>
            </a:r>
            <a:r>
              <a:rPr lang="en-US" altLang="en-US" b="0" kern="0" dirty="0"/>
              <a:t> 		13:00-14:30 ET / </a:t>
            </a:r>
            <a:r>
              <a:rPr lang="en-US" altLang="en-US" kern="0" dirty="0"/>
              <a:t>10:00 – 11:30 PT*</a:t>
            </a:r>
            <a:r>
              <a:rPr lang="en-US" altLang="en-US" sz="1800" b="0" kern="0" baseline="30000" dirty="0"/>
              <a:t> </a:t>
            </a:r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June </a:t>
            </a:r>
            <a:r>
              <a:rPr lang="en-US" altLang="en-US" kern="0" dirty="0"/>
              <a:t>20</a:t>
            </a:r>
            <a:r>
              <a:rPr lang="en-US" altLang="en-US" b="0" kern="0" baseline="30000" dirty="0"/>
              <a:t>th</a:t>
            </a:r>
            <a:r>
              <a:rPr lang="en-US" altLang="en-US" b="0" kern="0" dirty="0"/>
              <a:t>  </a:t>
            </a:r>
            <a:r>
              <a:rPr lang="en-US" altLang="en-US" b="0" kern="0" baseline="30000" dirty="0"/>
              <a:t> </a:t>
            </a:r>
            <a:r>
              <a:rPr lang="en-US" altLang="en-US" kern="0" dirty="0"/>
              <a:t>	</a:t>
            </a:r>
            <a:r>
              <a:rPr lang="en-US" altLang="en-US" b="0" kern="0" dirty="0"/>
              <a:t>13:00-14:30 ET / </a:t>
            </a:r>
            <a:r>
              <a:rPr lang="en-US" altLang="en-US" kern="0" dirty="0"/>
              <a:t>10:00 – 11:30 PT*</a:t>
            </a:r>
            <a:endParaRPr lang="en-US" altLang="en-US" sz="1100" b="0" kern="0" baseline="30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June 27</a:t>
            </a:r>
            <a:r>
              <a:rPr lang="en-US" altLang="en-US" b="0" kern="0" baseline="30000" dirty="0"/>
              <a:t>th</a:t>
            </a:r>
            <a:r>
              <a:rPr lang="en-US" altLang="en-US" b="0" kern="0" dirty="0"/>
              <a:t> </a:t>
            </a:r>
            <a:r>
              <a:rPr lang="en-US" altLang="en-US" b="0" kern="0" baseline="30000" dirty="0"/>
              <a:t> </a:t>
            </a:r>
            <a:r>
              <a:rPr lang="en-US" altLang="en-US" kern="0" dirty="0"/>
              <a:t>	</a:t>
            </a:r>
            <a:r>
              <a:rPr lang="en-US" altLang="en-US" b="0" kern="0" dirty="0"/>
              <a:t>13:00-14:30 ET / </a:t>
            </a:r>
            <a:r>
              <a:rPr lang="en-US" altLang="en-US" kern="0" dirty="0"/>
              <a:t>10:00 – 11:30 PT*</a:t>
            </a:r>
            <a:r>
              <a:rPr lang="en-US" altLang="en-US" sz="1600" b="0" kern="0" baseline="30000" dirty="0"/>
              <a:t> </a:t>
            </a:r>
            <a:r>
              <a:rPr lang="en-US" altLang="en-US" sz="1200" b="0" kern="0" baseline="30000" dirty="0"/>
              <a:t>┼</a:t>
            </a:r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</a:t>
            </a:r>
            <a:r>
              <a:rPr lang="en-US" altLang="en-US" sz="1600" dirty="0">
                <a:solidFill>
                  <a:schemeClr val="tx1"/>
                </a:solidFill>
              </a:rPr>
              <a:t>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22137</TotalTime>
  <Words>413</Words>
  <Application>Microsoft Office PowerPoint</Application>
  <PresentationFormat>Widescreen</PresentationFormat>
  <Paragraphs>88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</vt:lpstr>
      <vt:lpstr>Times New Roman</vt:lpstr>
      <vt:lpstr>Office Theme</vt:lpstr>
      <vt:lpstr>Document</vt:lpstr>
      <vt:lpstr>TGbk 320MHz Positioning May Meeting Closing Report</vt:lpstr>
      <vt:lpstr>Abstract</vt:lpstr>
      <vt:lpstr>May Meeting Progress and Targets Towards the July Meeting</vt:lpstr>
      <vt:lpstr>May Meeting Progress and Targets Towards the July Meeting</vt:lpstr>
      <vt:lpstr>March Meeting Progress and Targets Towards the May Meeting</vt:lpstr>
      <vt:lpstr>TGbk Projected Timeline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296</cp:revision>
  <cp:lastPrinted>1601-01-01T00:00:00Z</cp:lastPrinted>
  <dcterms:created xsi:type="dcterms:W3CDTF">2018-08-06T10:28:59Z</dcterms:created>
  <dcterms:modified xsi:type="dcterms:W3CDTF">2023-05-18T11:54:20Z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