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0"/>
  </p:notesMasterIdLst>
  <p:handoutMasterIdLst>
    <p:handoutMasterId r:id="rId71"/>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2528" r:id="rId28"/>
    <p:sldId id="679" r:id="rId29"/>
    <p:sldId id="2529" r:id="rId30"/>
    <p:sldId id="680" r:id="rId31"/>
    <p:sldId id="2530" r:id="rId32"/>
    <p:sldId id="2531" r:id="rId33"/>
    <p:sldId id="2533" r:id="rId34"/>
    <p:sldId id="2538" r:id="rId35"/>
    <p:sldId id="2400" r:id="rId36"/>
    <p:sldId id="2552" r:id="rId37"/>
    <p:sldId id="2554" r:id="rId38"/>
    <p:sldId id="2513" r:id="rId39"/>
    <p:sldId id="2549" r:id="rId40"/>
    <p:sldId id="2550" r:id="rId41"/>
    <p:sldId id="2553" r:id="rId42"/>
    <p:sldId id="2535" r:id="rId43"/>
    <p:sldId id="2536" r:id="rId44"/>
    <p:sldId id="2537" r:id="rId45"/>
    <p:sldId id="2551" r:id="rId46"/>
    <p:sldId id="2527" r:id="rId47"/>
    <p:sldId id="2555" r:id="rId48"/>
    <p:sldId id="2556" r:id="rId49"/>
    <p:sldId id="2557" r:id="rId50"/>
    <p:sldId id="2558" r:id="rId51"/>
    <p:sldId id="2559" r:id="rId52"/>
    <p:sldId id="2560" r:id="rId53"/>
    <p:sldId id="2561" r:id="rId54"/>
    <p:sldId id="2563" r:id="rId55"/>
    <p:sldId id="2564" r:id="rId56"/>
    <p:sldId id="2562" r:id="rId57"/>
    <p:sldId id="2565" r:id="rId58"/>
    <p:sldId id="315" r:id="rId59"/>
    <p:sldId id="312" r:id="rId60"/>
    <p:sldId id="318" r:id="rId61"/>
    <p:sldId id="472" r:id="rId62"/>
    <p:sldId id="473" r:id="rId63"/>
    <p:sldId id="474" r:id="rId64"/>
    <p:sldId id="480" r:id="rId65"/>
    <p:sldId id="259" r:id="rId66"/>
    <p:sldId id="260" r:id="rId67"/>
    <p:sldId id="261" r:id="rId68"/>
    <p:sldId id="2525" r:id="rId6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May 15th - May IEEE Interim meeting" id="{DE843586-E506-4D30-A655-52B441F0114A}">
          <p14:sldIdLst>
            <p14:sldId id="690"/>
            <p14:sldId id="694"/>
            <p14:sldId id="2528"/>
            <p14:sldId id="679"/>
            <p14:sldId id="2529"/>
            <p14:sldId id="680"/>
          </p14:sldIdLst>
        </p14:section>
        <p14:section name="May 16th - May IEEE interim meeting" id="{D686ED55-D2EA-43E3-A87F-725BDBE41CF2}">
          <p14:sldIdLst>
            <p14:sldId id="2530"/>
            <p14:sldId id="2531"/>
            <p14:sldId id="2533"/>
            <p14:sldId id="2538"/>
            <p14:sldId id="2400"/>
            <p14:sldId id="2552"/>
            <p14:sldId id="2554"/>
            <p14:sldId id="2513"/>
            <p14:sldId id="2549"/>
            <p14:sldId id="2550"/>
            <p14:sldId id="2553"/>
            <p14:sldId id="2535"/>
          </p14:sldIdLst>
        </p14:section>
        <p14:section name="May 17th - May IEEE interim meeting" id="{8E838D38-B45C-442C-8603-25CE94919C41}">
          <p14:sldIdLst>
            <p14:sldId id="2536"/>
            <p14:sldId id="2537"/>
            <p14:sldId id="2551"/>
            <p14:sldId id="2527"/>
          </p14:sldIdLst>
        </p14:section>
        <p14:section name="June 20th Telecon" id="{2BA70FBB-2DF2-4AB9-8CE1-BD33A7EA639A}">
          <p14:sldIdLst>
            <p14:sldId id="2555"/>
            <p14:sldId id="2556"/>
            <p14:sldId id="2557"/>
            <p14:sldId id="2558"/>
          </p14:sldIdLst>
        </p14:section>
        <p14:section name="June 27th Telecon" id="{81DC7820-6B2F-41EF-ABC1-9CAAE3DC68A2}">
          <p14:sldIdLst>
            <p14:sldId id="2559"/>
            <p14:sldId id="2560"/>
            <p14:sldId id="2561"/>
            <p14:sldId id="2563"/>
            <p14:sldId id="2564"/>
            <p14:sldId id="2562"/>
            <p14:sldId id="2565"/>
          </p14:sldIdLst>
        </p14:section>
        <p14:section name="Backup" id="{62682A0D-7317-4EE9-B56C-63AD74488E19}">
          <p14:sldIdLst>
            <p14:sldId id="315"/>
            <p14:sldId id="312"/>
            <p14:sldId id="318"/>
            <p14:sldId id="472"/>
            <p14:sldId id="473"/>
            <p14:sldId id="474"/>
            <p14:sldId id="480"/>
            <p14:sldId id="259"/>
            <p14:sldId id="260"/>
            <p14:sldId id="261"/>
            <p14:sldId id="25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695" autoAdjust="0"/>
    <p:restoredTop sz="96807" autoAdjust="0"/>
  </p:normalViewPr>
  <p:slideViewPr>
    <p:cSldViewPr>
      <p:cViewPr varScale="1">
        <p:scale>
          <a:sx n="122" d="100"/>
          <a:sy n="122" d="100"/>
        </p:scale>
        <p:origin x="606" y="10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microsoft.com/office/2016/11/relationships/changesInfo" Target="changesInfos/changesInfo1.xml"/><Relationship Id="rId7" Type="http://schemas.openxmlformats.org/officeDocument/2006/relationships/slide" Target="slides/slide6.xml"/><Relationship Id="rId71"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E2F5C69A-6779-4261-BC3C-5B993A7E8AF4}"/>
    <pc:docChg chg="modMainMaster">
      <pc:chgData name="Segev, Jonathan" userId="7c67a1b0-8725-4553-8055-0888dbcaef94" providerId="ADAL" clId="{E2F5C69A-6779-4261-BC3C-5B993A7E8AF4}" dt="2023-06-27T20:30:58.155" v="2" actId="6549"/>
      <pc:docMkLst>
        <pc:docMk/>
      </pc:docMkLst>
      <pc:sldMasterChg chg="modSp mod">
        <pc:chgData name="Segev, Jonathan" userId="7c67a1b0-8725-4553-8055-0888dbcaef94" providerId="ADAL" clId="{E2F5C69A-6779-4261-BC3C-5B993A7E8AF4}" dt="2023-06-27T20:30:58.155" v="2" actId="6549"/>
        <pc:sldMasterMkLst>
          <pc:docMk/>
          <pc:sldMasterMk cId="0" sldId="2147483648"/>
        </pc:sldMasterMkLst>
        <pc:spChg chg="mod">
          <ac:chgData name="Segev, Jonathan" userId="7c67a1b0-8725-4553-8055-0888dbcaef94" providerId="ADAL" clId="{E2F5C69A-6779-4261-BC3C-5B993A7E8AF4}" dt="2023-06-27T20:30:58.155" v="2"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6/27/2023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44</a:t>
            </a:fld>
            <a:endParaRPr lang="en-US"/>
          </a:p>
        </p:txBody>
      </p:sp>
    </p:spTree>
    <p:extLst>
      <p:ext uri="{BB962C8B-B14F-4D97-AF65-F5344CB8AC3E}">
        <p14:creationId xmlns:p14="http://schemas.microsoft.com/office/powerpoint/2010/main" val="1784195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48</a:t>
            </a:fld>
            <a:endParaRPr lang="en-US"/>
          </a:p>
        </p:txBody>
      </p:sp>
    </p:spTree>
    <p:extLst>
      <p:ext uri="{BB962C8B-B14F-4D97-AF65-F5344CB8AC3E}">
        <p14:creationId xmlns:p14="http://schemas.microsoft.com/office/powerpoint/2010/main" val="15417624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52</a:t>
            </a:fld>
            <a:endParaRPr lang="en-US"/>
          </a:p>
        </p:txBody>
      </p:sp>
    </p:spTree>
    <p:extLst>
      <p:ext uri="{BB962C8B-B14F-4D97-AF65-F5344CB8AC3E}">
        <p14:creationId xmlns:p14="http://schemas.microsoft.com/office/powerpoint/2010/main" val="41182302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66</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40</a:t>
            </a:fld>
            <a:endParaRPr lang="en-US"/>
          </a:p>
        </p:txBody>
      </p:sp>
    </p:spTree>
    <p:extLst>
      <p:ext uri="{BB962C8B-B14F-4D97-AF65-F5344CB8AC3E}">
        <p14:creationId xmlns:p14="http://schemas.microsoft.com/office/powerpoint/2010/main" val="41710544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2023</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2023</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2023</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802.11-23/569r10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May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2023-06-26</a:t>
            </a:r>
          </a:p>
        </p:txBody>
      </p:sp>
      <p:sp>
        <p:nvSpPr>
          <p:cNvPr id="6" name="Date Placeholder 3"/>
          <p:cNvSpPr>
            <a:spLocks noGrp="1"/>
          </p:cNvSpPr>
          <p:nvPr>
            <p:ph type="dt" idx="10"/>
          </p:nvPr>
        </p:nvSpPr>
        <p:spPr/>
        <p:txBody>
          <a:bodyPr/>
          <a:lstStyle/>
          <a:p>
            <a:r>
              <a:rPr lang="en-US"/>
              <a:t>June 2023</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May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May and July 2023</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June 2023</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May IEEE  802.11 Interim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sz="1800" b="0" dirty="0"/>
              <a:t>Approval of previous meeting minutes and motion from draft text meeting threshold (15min)</a:t>
            </a:r>
          </a:p>
          <a:p>
            <a:pPr algn="just">
              <a:spcBef>
                <a:spcPct val="20000"/>
              </a:spcBef>
              <a:buFontTx/>
              <a:buChar char="•"/>
            </a:pPr>
            <a:r>
              <a:rPr lang="en-US" sz="1800" b="0" dirty="0"/>
              <a:t>TG Secretary affirmation vote</a:t>
            </a:r>
          </a:p>
          <a:p>
            <a:pPr algn="just">
              <a:spcBef>
                <a:spcPct val="20000"/>
              </a:spcBef>
              <a:buFontTx/>
              <a:buChar char="•"/>
            </a:pPr>
            <a:r>
              <a:rPr lang="en-US" altLang="en-US" sz="1800" b="0" dirty="0"/>
              <a:t>Review technical submission.</a:t>
            </a:r>
          </a:p>
          <a:p>
            <a:pPr algn="just">
              <a:spcBef>
                <a:spcPct val="20000"/>
              </a:spcBef>
              <a:buFontTx/>
              <a:buChar char="•"/>
            </a:pPr>
            <a:r>
              <a:rPr lang="en-US" altLang="en-US" sz="1800" b="0" dirty="0"/>
              <a:t>Review proposed draft text.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13642709"/>
              </p:ext>
            </p:extLst>
          </p:nvPr>
        </p:nvGraphicFramePr>
        <p:xfrm>
          <a:off x="914401" y="1260086"/>
          <a:ext cx="10460567" cy="2468752"/>
        </p:xfrm>
        <a:graphic>
          <a:graphicData uri="http://schemas.openxmlformats.org/drawingml/2006/table">
            <a:tbl>
              <a:tblPr firstRow="1" bandRow="1">
                <a:tableStyleId>{21E4AEA4-8DFA-4A89-87EB-49C32662AFE0}</a:tableStyleId>
              </a:tblPr>
              <a:tblGrid>
                <a:gridCol w="1093504">
                  <a:extLst>
                    <a:ext uri="{9D8B030D-6E8A-4147-A177-3AD203B41FA5}">
                      <a16:colId xmlns:a16="http://schemas.microsoft.com/office/drawing/2014/main" val="20000"/>
                    </a:ext>
                  </a:extLst>
                </a:gridCol>
                <a:gridCol w="1093504">
                  <a:extLst>
                    <a:ext uri="{9D8B030D-6E8A-4147-A177-3AD203B41FA5}">
                      <a16:colId xmlns:a16="http://schemas.microsoft.com/office/drawing/2014/main" val="218239561"/>
                    </a:ext>
                  </a:extLst>
                </a:gridCol>
                <a:gridCol w="1986479">
                  <a:extLst>
                    <a:ext uri="{9D8B030D-6E8A-4147-A177-3AD203B41FA5}">
                      <a16:colId xmlns:a16="http://schemas.microsoft.com/office/drawing/2014/main" val="20001"/>
                    </a:ext>
                  </a:extLst>
                </a:gridCol>
                <a:gridCol w="4719502">
                  <a:extLst>
                    <a:ext uri="{9D8B030D-6E8A-4147-A177-3AD203B41FA5}">
                      <a16:colId xmlns:a16="http://schemas.microsoft.com/office/drawing/2014/main" val="20002"/>
                    </a:ext>
                  </a:extLst>
                </a:gridCol>
                <a:gridCol w="15675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endParaRPr lang="en-US" sz="1600" dirty="0"/>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11-23-569</a:t>
                      </a: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dirty="0"/>
                        <a:t>11-23-248</a:t>
                      </a:r>
                    </a:p>
                  </a:txBody>
                  <a:tcPr marT="45712" marB="45712"/>
                </a:tc>
                <a:tc>
                  <a:txBody>
                    <a:bodyPr/>
                    <a:lstStyle/>
                    <a:p>
                      <a:endParaRPr lang="en-US" sz="1400" dirty="0"/>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TGbk</a:t>
                      </a:r>
                      <a:r>
                        <a:rPr lang="en-US" sz="1400" dirty="0"/>
                        <a:t> Specification Framework Document</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511714432"/>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11-23-415</a:t>
                      </a:r>
                    </a:p>
                  </a:txBody>
                  <a:tcPr marT="45712" marB="45712"/>
                </a:tc>
                <a:tc>
                  <a:txBody>
                    <a:bodyPr/>
                    <a:lstStyle/>
                    <a:p>
                      <a:endParaRPr lang="en-US" sz="1400" dirty="0"/>
                    </a:p>
                  </a:txBody>
                  <a:tcPr marT="45712" marB="45712"/>
                </a:tc>
                <a:tc>
                  <a:txBody>
                    <a:bodyPr/>
                    <a:lstStyle/>
                    <a:p>
                      <a:r>
                        <a:rPr lang="en-US" sz="1400" dirty="0"/>
                        <a:t>Steve Shellhammer</a:t>
                      </a:r>
                    </a:p>
                  </a:txBody>
                  <a:tcPr marT="45712" marB="45712"/>
                </a:tc>
                <a:tc>
                  <a:txBody>
                    <a:bodyPr/>
                    <a:lstStyle/>
                    <a:p>
                      <a:r>
                        <a:rPr lang="en-US" sz="1400" dirty="0"/>
                        <a:t>PDT EHT Ranging NDP</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3246342602"/>
                  </a:ext>
                </a:extLst>
              </a:tr>
              <a:tr h="0">
                <a:tc>
                  <a:txBody>
                    <a:bodyPr/>
                    <a:lstStyle/>
                    <a:p>
                      <a:r>
                        <a:rPr lang="en-US" sz="1400" dirty="0"/>
                        <a:t>11-23-698</a:t>
                      </a:r>
                    </a:p>
                  </a:txBody>
                  <a:tcPr marT="45712" marB="45712"/>
                </a:tc>
                <a:tc>
                  <a:txBody>
                    <a:bodyPr/>
                    <a:lstStyle/>
                    <a:p>
                      <a:endParaRPr lang="en-US" sz="1400" dirty="0"/>
                    </a:p>
                  </a:txBody>
                  <a:tcPr marT="45712" marB="45712"/>
                </a:tc>
                <a:tc>
                  <a:txBody>
                    <a:bodyPr/>
                    <a:lstStyle/>
                    <a:p>
                      <a:r>
                        <a:rPr lang="en-US" sz="1400" dirty="0"/>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 Spec text for NDP Announcement - part2</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extLst>
                  <a:ext uri="{0D108BD9-81ED-4DB2-BD59-A6C34878D82A}">
                    <a16:rowId xmlns:a16="http://schemas.microsoft.com/office/drawing/2014/main" val="727669512"/>
                  </a:ext>
                </a:extLst>
              </a:tr>
              <a:tr h="0">
                <a:tc>
                  <a:txBody>
                    <a:bodyPr/>
                    <a:lstStyle/>
                    <a:p>
                      <a:r>
                        <a:rPr lang="en-US" sz="1400" kern="1200" dirty="0">
                          <a:solidFill>
                            <a:schemeClr val="dk1"/>
                          </a:solidFill>
                          <a:latin typeface="+mn-lt"/>
                          <a:ea typeface="+mn-ea"/>
                          <a:cs typeface="+mn-cs"/>
                        </a:rPr>
                        <a:t>11-23-864</a:t>
                      </a: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EHT TB Ranging NDP Amendment Text</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extLst>
                  <a:ext uri="{0D108BD9-81ED-4DB2-BD59-A6C34878D82A}">
                    <a16:rowId xmlns:a16="http://schemas.microsoft.com/office/drawing/2014/main" val="1064015554"/>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535303451"/>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15th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Approval of previous meeting minutes and motion from draft text meeting threshold (15min)</a:t>
            </a:r>
          </a:p>
          <a:p>
            <a:pPr algn="just">
              <a:spcBef>
                <a:spcPct val="20000"/>
              </a:spcBef>
              <a:buFontTx/>
              <a:buChar char="•"/>
            </a:pPr>
            <a:r>
              <a:rPr lang="en-US" sz="1600" b="0" dirty="0"/>
              <a:t>TG Secretary affirmation vote (5min)</a:t>
            </a:r>
          </a:p>
          <a:p>
            <a:pPr algn="just">
              <a:spcBef>
                <a:spcPct val="20000"/>
              </a:spcBef>
              <a:buFontTx/>
              <a:buChar char="•"/>
            </a:pPr>
            <a:r>
              <a:rPr lang="en-US" sz="1600" b="0" dirty="0"/>
              <a:t>Review Spec. Framework Document (10 min)</a:t>
            </a:r>
          </a:p>
          <a:p>
            <a:pPr algn="just">
              <a:spcBef>
                <a:spcPct val="20000"/>
              </a:spcBef>
              <a:buFontTx/>
              <a:buChar char="•"/>
            </a:pPr>
            <a:r>
              <a:rPr lang="en-US" sz="1600" b="0" dirty="0"/>
              <a:t>Review technical submission towards SFD and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54740672"/>
              </p:ext>
            </p:extLst>
          </p:nvPr>
        </p:nvGraphicFramePr>
        <p:xfrm>
          <a:off x="914401" y="1260086"/>
          <a:ext cx="10460566" cy="277353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11-23-248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TGbk</a:t>
                      </a:r>
                      <a:r>
                        <a:rPr lang="en-US" sz="1400" dirty="0"/>
                        <a:t> Specification Framework Document</a:t>
                      </a:r>
                    </a:p>
                  </a:txBody>
                  <a:tcPr marT="45712" marB="45712"/>
                </a:tc>
                <a:tc>
                  <a:txBody>
                    <a:bodyPr/>
                    <a:lstStyle/>
                    <a:p>
                      <a:r>
                        <a:rPr lang="en-US" sz="1400" dirty="0"/>
                        <a:t>Technical</a:t>
                      </a:r>
                    </a:p>
                  </a:txBody>
                  <a:tcPr marT="45712" marB="45712"/>
                </a:tc>
                <a:tc>
                  <a:txBody>
                    <a:bodyPr/>
                    <a:lstStyle/>
                    <a:p>
                      <a:r>
                        <a:rPr lang="en-US" sz="1400" dirty="0"/>
                        <a:t>15min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dirty="0"/>
                        <a:t>11-23-415</a:t>
                      </a:r>
                    </a:p>
                  </a:txBody>
                  <a:tcPr marT="45712" marB="45712"/>
                </a:tc>
                <a:tc>
                  <a:txBody>
                    <a:bodyPr/>
                    <a:lstStyle/>
                    <a:p>
                      <a:r>
                        <a:rPr lang="en-US" sz="1400" dirty="0"/>
                        <a:t>Steve Shellhammer</a:t>
                      </a:r>
                    </a:p>
                  </a:txBody>
                  <a:tcPr marT="45712" marB="45712"/>
                </a:tc>
                <a:tc>
                  <a:txBody>
                    <a:bodyPr/>
                    <a:lstStyle/>
                    <a:p>
                      <a:r>
                        <a:rPr lang="en-US" sz="1400" dirty="0"/>
                        <a:t>PDT EHT Ranging NDP</a:t>
                      </a:r>
                    </a:p>
                  </a:txBody>
                  <a:tcPr marT="45712" marB="45712"/>
                </a:tc>
                <a:tc>
                  <a:txBody>
                    <a:bodyPr/>
                    <a:lstStyle/>
                    <a:p>
                      <a:r>
                        <a:rPr lang="en-US" sz="1400" dirty="0"/>
                        <a:t>Amendment text</a:t>
                      </a:r>
                    </a:p>
                  </a:txBody>
                  <a:tcPr marT="45712" marB="45712"/>
                </a:tc>
                <a:tc>
                  <a:txBody>
                    <a:bodyPr/>
                    <a:lstStyle/>
                    <a:p>
                      <a:r>
                        <a:rPr lang="en-US" sz="1400" dirty="0"/>
                        <a:t>45 min</a:t>
                      </a:r>
                    </a:p>
                  </a:txBody>
                  <a:tcPr marT="45712" marB="45712"/>
                </a:tc>
                <a:extLst>
                  <a:ext uri="{0D108BD9-81ED-4DB2-BD59-A6C34878D82A}">
                    <a16:rowId xmlns:a16="http://schemas.microsoft.com/office/drawing/2014/main" val="3868341811"/>
                  </a:ext>
                </a:extLst>
              </a:tr>
              <a:tr h="0">
                <a:tc>
                  <a:txBody>
                    <a:bodyPr/>
                    <a:lstStyle/>
                    <a:p>
                      <a:r>
                        <a:rPr lang="en-US" sz="1400" dirty="0"/>
                        <a:t>11-23-698</a:t>
                      </a:r>
                    </a:p>
                  </a:txBody>
                  <a:tcPr marT="45712" marB="45712"/>
                </a:tc>
                <a:tc>
                  <a:txBody>
                    <a:bodyPr/>
                    <a:lstStyle/>
                    <a:p>
                      <a:r>
                        <a:rPr lang="en-US" sz="1400" dirty="0"/>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 Spec text for NDP Announcement - part2</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45 min As time permits</a:t>
                      </a: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281C6-DD9C-546F-301A-648429188078}"/>
              </a:ext>
            </a:extLst>
          </p:cNvPr>
          <p:cNvSpPr>
            <a:spLocks noGrp="1"/>
          </p:cNvSpPr>
          <p:nvPr>
            <p:ph type="title"/>
          </p:nvPr>
        </p:nvSpPr>
        <p:spPr/>
        <p:txBody>
          <a:bodyPr/>
          <a:lstStyle/>
          <a:p>
            <a:r>
              <a:rPr lang="en-US" dirty="0"/>
              <a:t>Secretary Affirmation</a:t>
            </a:r>
          </a:p>
        </p:txBody>
      </p:sp>
      <p:sp>
        <p:nvSpPr>
          <p:cNvPr id="3" name="Content Placeholder 2">
            <a:extLst>
              <a:ext uri="{FF2B5EF4-FFF2-40B4-BE49-F238E27FC236}">
                <a16:creationId xmlns:a16="http://schemas.microsoft.com/office/drawing/2014/main" id="{060A2C3D-3C01-9F95-119E-D08D2DE22DDC}"/>
              </a:ext>
            </a:extLst>
          </p:cNvPr>
          <p:cNvSpPr>
            <a:spLocks noGrp="1"/>
          </p:cNvSpPr>
          <p:nvPr>
            <p:ph idx="1"/>
          </p:nvPr>
        </p:nvSpPr>
        <p:spPr/>
        <p:txBody>
          <a:bodyPr/>
          <a:lstStyle/>
          <a:p>
            <a:pPr marL="0" indent="0">
              <a:spcBef>
                <a:spcPct val="0"/>
              </a:spcBef>
            </a:pPr>
            <a:r>
              <a:rPr lang="en-US" altLang="zh-CN" sz="2400" i="1" u="sng" dirty="0"/>
              <a:t>Task Group Secretary</a:t>
            </a:r>
            <a:endParaRPr lang="en-US" altLang="zh-CN" sz="2400" i="1" dirty="0"/>
          </a:p>
          <a:p>
            <a:pPr marL="0" indent="0">
              <a:spcBef>
                <a:spcPct val="0"/>
              </a:spcBef>
              <a:buFontTx/>
              <a:buNone/>
            </a:pPr>
            <a:r>
              <a:rPr lang="en-US" altLang="zh-CN" sz="2400" b="0" dirty="0"/>
              <a:t>The minutes of meetings taken by the TG Secretary (or designee) are to be provided to the TG Chair in time to be available to the WG Chair for publication 30- days after close of the session. …</a:t>
            </a:r>
          </a:p>
          <a:p>
            <a:endParaRPr lang="en-US" dirty="0"/>
          </a:p>
          <a:p>
            <a:r>
              <a:rPr lang="en-US" dirty="0"/>
              <a:t>Dibakar Das </a:t>
            </a:r>
            <a:r>
              <a:rPr lang="en-US" b="0" dirty="0"/>
              <a:t>volunteered to take this position.</a:t>
            </a:r>
            <a:endParaRPr lang="en-US" dirty="0"/>
          </a:p>
        </p:txBody>
      </p:sp>
      <p:sp>
        <p:nvSpPr>
          <p:cNvPr id="4" name="Slide Number Placeholder 3">
            <a:extLst>
              <a:ext uri="{FF2B5EF4-FFF2-40B4-BE49-F238E27FC236}">
                <a16:creationId xmlns:a16="http://schemas.microsoft.com/office/drawing/2014/main" id="{62AE36E1-3534-69BE-080B-48B2243D8BF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DA0EEAC-872F-92DD-A8CC-0F8627F804A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5D2646-40C0-1ED4-C6B4-ABE01A6CA5C3}"/>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36312693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50532-3BB4-30BB-AF6E-57869853E40F}"/>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356388F-C963-4B2F-F916-BF03C6ED71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66AAC10-75D3-2788-3A0E-6D987F2D671B}"/>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44D1D7A2-83EF-6F97-0BC8-85D3551869E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59D8F2C-4E7D-E3EE-632A-F0002188A592}"/>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3757037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May 2023 and teleconferences running between the May and July 2023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16th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technical submission towards amendment text (as time permits)</a:t>
            </a:r>
          </a:p>
          <a:p>
            <a:pPr algn="just">
              <a:spcBef>
                <a:spcPct val="20000"/>
              </a:spcBef>
              <a:buFontTx/>
              <a:buChar char="•"/>
            </a:pPr>
            <a:r>
              <a:rPr lang="en-US" sz="1600" b="0" dirty="0"/>
              <a:t>Progress made during the week – 5min special order</a:t>
            </a:r>
          </a:p>
          <a:p>
            <a:pPr algn="just">
              <a:spcBef>
                <a:spcPct val="20000"/>
              </a:spcBef>
              <a:buFontTx/>
              <a:buChar char="•"/>
            </a:pPr>
            <a:r>
              <a:rPr lang="en-US" sz="1600" b="0" dirty="0"/>
              <a:t>Review timelines – 5min special order</a:t>
            </a:r>
          </a:p>
          <a:p>
            <a:pPr algn="just">
              <a:spcBef>
                <a:spcPct val="20000"/>
              </a:spcBef>
              <a:buFontTx/>
              <a:buChar char="•"/>
            </a:pPr>
            <a:r>
              <a:rPr lang="en-US" sz="1600" b="0" dirty="0"/>
              <a:t>Schedule telecons for the May to July meeting interval – 5min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16</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81294452"/>
              </p:ext>
            </p:extLst>
          </p:nvPr>
        </p:nvGraphicFramePr>
        <p:xfrm>
          <a:off x="914401" y="1260086"/>
          <a:ext cx="10460566" cy="2468752"/>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dirty="0"/>
                        <a:t>11-23-415</a:t>
                      </a:r>
                    </a:p>
                  </a:txBody>
                  <a:tcPr marT="45712" marB="45712"/>
                </a:tc>
                <a:tc>
                  <a:txBody>
                    <a:bodyPr/>
                    <a:lstStyle/>
                    <a:p>
                      <a:r>
                        <a:rPr lang="en-US" sz="1400" dirty="0"/>
                        <a:t>Steve Shellhammer</a:t>
                      </a:r>
                    </a:p>
                  </a:txBody>
                  <a:tcPr marT="45712" marB="45712"/>
                </a:tc>
                <a:tc>
                  <a:txBody>
                    <a:bodyPr/>
                    <a:lstStyle/>
                    <a:p>
                      <a:r>
                        <a:rPr lang="en-US" sz="1400" dirty="0"/>
                        <a:t>PDT EHT Ranging NDP</a:t>
                      </a:r>
                    </a:p>
                  </a:txBody>
                  <a:tcPr marT="45712" marB="45712"/>
                </a:tc>
                <a:tc>
                  <a:txBody>
                    <a:bodyPr/>
                    <a:lstStyle/>
                    <a:p>
                      <a:r>
                        <a:rPr lang="en-US" sz="1400" dirty="0"/>
                        <a:t>Amendment text</a:t>
                      </a:r>
                    </a:p>
                  </a:txBody>
                  <a:tcPr marT="45712" marB="45712"/>
                </a:tc>
                <a:tc>
                  <a:txBody>
                    <a:bodyPr/>
                    <a:lstStyle/>
                    <a:p>
                      <a:r>
                        <a:rPr lang="en-US" sz="1400" dirty="0"/>
                        <a:t>45 min</a:t>
                      </a:r>
                    </a:p>
                  </a:txBody>
                  <a:tcPr marT="45712" marB="45712"/>
                </a:tc>
                <a:extLst>
                  <a:ext uri="{0D108BD9-81ED-4DB2-BD59-A6C34878D82A}">
                    <a16:rowId xmlns:a16="http://schemas.microsoft.com/office/drawing/2014/main" val="3868341811"/>
                  </a:ext>
                </a:extLst>
              </a:tr>
              <a:tr h="0">
                <a:tc>
                  <a:txBody>
                    <a:bodyPr/>
                    <a:lstStyle/>
                    <a:p>
                      <a:r>
                        <a:rPr lang="en-US" sz="1400" dirty="0"/>
                        <a:t>11-23-864</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EHT TB Ranging NDP Amendment Text</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35 min</a:t>
                      </a: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p:txBody>
          <a:bodyPr/>
          <a:lstStyle/>
          <a:p>
            <a:r>
              <a:rPr lang="en-US" dirty="0" err="1"/>
              <a:t>TGbk</a:t>
            </a:r>
            <a:r>
              <a:rPr lang="en-US" dirty="0"/>
              <a:t> Projected Timeline</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June 2023</a:t>
            </a:r>
            <a:endParaRPr lang="en-GB" dirty="0"/>
          </a:p>
        </p:txBody>
      </p:sp>
      <p:grpSp>
        <p:nvGrpSpPr>
          <p:cNvPr id="94" name="Group 93">
            <a:extLst>
              <a:ext uri="{FF2B5EF4-FFF2-40B4-BE49-F238E27FC236}">
                <a16:creationId xmlns:a16="http://schemas.microsoft.com/office/drawing/2014/main" id="{B3DB5F32-438A-4776-9924-1979778026DA}"/>
              </a:ext>
            </a:extLst>
          </p:cNvPr>
          <p:cNvGrpSpPr/>
          <p:nvPr/>
        </p:nvGrpSpPr>
        <p:grpSpPr>
          <a:xfrm>
            <a:off x="1003037" y="1839498"/>
            <a:ext cx="10285410" cy="4193610"/>
            <a:chOff x="1601361" y="1830390"/>
            <a:chExt cx="10285410" cy="4193610"/>
          </a:xfrm>
        </p:grpSpPr>
        <p:sp>
          <p:nvSpPr>
            <p:cNvPr id="8" name="Rectangle 7">
              <a:extLst>
                <a:ext uri="{FF2B5EF4-FFF2-40B4-BE49-F238E27FC236}">
                  <a16:creationId xmlns:a16="http://schemas.microsoft.com/office/drawing/2014/main" id="{1FB10516-3491-4316-A725-E4F1B9846A8D}"/>
                </a:ext>
              </a:extLst>
            </p:cNvPr>
            <p:cNvSpPr>
              <a:spLocks noChangeArrowheads="1"/>
            </p:cNvSpPr>
            <p:nvPr/>
          </p:nvSpPr>
          <p:spPr bwMode="auto">
            <a:xfrm>
              <a:off x="1601361" y="1847536"/>
              <a:ext cx="10285409" cy="4176464"/>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9" name="Rectangle 8">
              <a:extLst>
                <a:ext uri="{FF2B5EF4-FFF2-40B4-BE49-F238E27FC236}">
                  <a16:creationId xmlns:a16="http://schemas.microsoft.com/office/drawing/2014/main" id="{B387DA77-B53F-462C-90EA-AA2F27328AC2}"/>
                </a:ext>
              </a:extLst>
            </p:cNvPr>
            <p:cNvSpPr>
              <a:spLocks noChangeArrowheads="1"/>
            </p:cNvSpPr>
            <p:nvPr/>
          </p:nvSpPr>
          <p:spPr bwMode="auto">
            <a:xfrm>
              <a:off x="7992908" y="185420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10" name="Rectangle 9">
              <a:extLst>
                <a:ext uri="{FF2B5EF4-FFF2-40B4-BE49-F238E27FC236}">
                  <a16:creationId xmlns:a16="http://schemas.microsoft.com/office/drawing/2014/main" id="{ED863154-4D05-415D-ACB3-92E0A6E47AF4}"/>
                </a:ext>
              </a:extLst>
            </p:cNvPr>
            <p:cNvSpPr>
              <a:spLocks noChangeArrowheads="1"/>
            </p:cNvSpPr>
            <p:nvPr/>
          </p:nvSpPr>
          <p:spPr bwMode="auto">
            <a:xfrm>
              <a:off x="6727414" y="1847536"/>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1" name="Rectangle 10">
              <a:extLst>
                <a:ext uri="{FF2B5EF4-FFF2-40B4-BE49-F238E27FC236}">
                  <a16:creationId xmlns:a16="http://schemas.microsoft.com/office/drawing/2014/main" id="{FFEF244E-1972-4D20-9C4E-1D743CDE82F5}"/>
                </a:ext>
              </a:extLst>
            </p:cNvPr>
            <p:cNvSpPr>
              <a:spLocks noChangeArrowheads="1"/>
            </p:cNvSpPr>
            <p:nvPr/>
          </p:nvSpPr>
          <p:spPr bwMode="auto">
            <a:xfrm>
              <a:off x="4189307" y="1847536"/>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2" name="Rectangle 11">
              <a:extLst>
                <a:ext uri="{FF2B5EF4-FFF2-40B4-BE49-F238E27FC236}">
                  <a16:creationId xmlns:a16="http://schemas.microsoft.com/office/drawing/2014/main" id="{3AC636AE-408B-49BA-A585-EE731FCBE342}"/>
                </a:ext>
              </a:extLst>
            </p:cNvPr>
            <p:cNvSpPr>
              <a:spLocks noChangeArrowheads="1"/>
            </p:cNvSpPr>
            <p:nvPr/>
          </p:nvSpPr>
          <p:spPr bwMode="auto">
            <a:xfrm>
              <a:off x="2873974" y="184753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3" name="Rectangle 12">
              <a:extLst>
                <a:ext uri="{FF2B5EF4-FFF2-40B4-BE49-F238E27FC236}">
                  <a16:creationId xmlns:a16="http://schemas.microsoft.com/office/drawing/2014/main" id="{38A759AD-A5F9-4921-B4E4-193177D62170}"/>
                </a:ext>
              </a:extLst>
            </p:cNvPr>
            <p:cNvSpPr>
              <a:spLocks noChangeArrowheads="1"/>
            </p:cNvSpPr>
            <p:nvPr/>
          </p:nvSpPr>
          <p:spPr bwMode="auto">
            <a:xfrm>
              <a:off x="1601362" y="184753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4" name="Rectangle 13">
              <a:extLst>
                <a:ext uri="{FF2B5EF4-FFF2-40B4-BE49-F238E27FC236}">
                  <a16:creationId xmlns:a16="http://schemas.microsoft.com/office/drawing/2014/main" id="{6043A20A-AA58-435A-9C85-5D2307B670C2}"/>
                </a:ext>
              </a:extLst>
            </p:cNvPr>
            <p:cNvSpPr>
              <a:spLocks noChangeArrowheads="1"/>
            </p:cNvSpPr>
            <p:nvPr/>
          </p:nvSpPr>
          <p:spPr bwMode="auto">
            <a:xfrm>
              <a:off x="5453021" y="184753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24" name="Rectangle 23">
              <a:extLst>
                <a:ext uri="{FF2B5EF4-FFF2-40B4-BE49-F238E27FC236}">
                  <a16:creationId xmlns:a16="http://schemas.microsoft.com/office/drawing/2014/main" id="{BD678BB0-2F9C-4596-A626-291BF2C7627A}"/>
                </a:ext>
              </a:extLst>
            </p:cNvPr>
            <p:cNvSpPr>
              <a:spLocks noChangeArrowheads="1"/>
            </p:cNvSpPr>
            <p:nvPr/>
          </p:nvSpPr>
          <p:spPr bwMode="auto">
            <a:xfrm>
              <a:off x="9285986" y="185420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6" name="Line 15">
              <a:extLst>
                <a:ext uri="{FF2B5EF4-FFF2-40B4-BE49-F238E27FC236}">
                  <a16:creationId xmlns:a16="http://schemas.microsoft.com/office/drawing/2014/main" id="{68106E24-D65B-4E50-B77B-941DACCA4475}"/>
                </a:ext>
              </a:extLst>
            </p:cNvPr>
            <p:cNvSpPr>
              <a:spLocks noChangeShapeType="1"/>
            </p:cNvSpPr>
            <p:nvPr/>
          </p:nvSpPr>
          <p:spPr bwMode="auto">
            <a:xfrm flipH="1">
              <a:off x="8084484" y="1881550"/>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4">
              <a:extLst>
                <a:ext uri="{FF2B5EF4-FFF2-40B4-BE49-F238E27FC236}">
                  <a16:creationId xmlns:a16="http://schemas.microsoft.com/office/drawing/2014/main" id="{28C78A47-22C9-40BB-8E4B-99DA028C7827}"/>
                </a:ext>
              </a:extLst>
            </p:cNvPr>
            <p:cNvSpPr>
              <a:spLocks noChangeShapeType="1"/>
            </p:cNvSpPr>
            <p:nvPr/>
          </p:nvSpPr>
          <p:spPr bwMode="auto">
            <a:xfrm flipH="1">
              <a:off x="5494029" y="1881550"/>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0">
              <a:extLst>
                <a:ext uri="{FF2B5EF4-FFF2-40B4-BE49-F238E27FC236}">
                  <a16:creationId xmlns:a16="http://schemas.microsoft.com/office/drawing/2014/main" id="{0F92ABEB-0196-40D3-B81E-7278EBB15BC7}"/>
                </a:ext>
              </a:extLst>
            </p:cNvPr>
            <p:cNvSpPr>
              <a:spLocks noChangeShapeType="1"/>
            </p:cNvSpPr>
            <p:nvPr/>
          </p:nvSpPr>
          <p:spPr bwMode="auto">
            <a:xfrm>
              <a:off x="2820662"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1">
              <a:extLst>
                <a:ext uri="{FF2B5EF4-FFF2-40B4-BE49-F238E27FC236}">
                  <a16:creationId xmlns:a16="http://schemas.microsoft.com/office/drawing/2014/main" id="{E9B78053-243D-43F8-B9D5-6D6F6ABAFCBF}"/>
                </a:ext>
              </a:extLst>
            </p:cNvPr>
            <p:cNvSpPr>
              <a:spLocks noChangeShapeType="1"/>
            </p:cNvSpPr>
            <p:nvPr/>
          </p:nvSpPr>
          <p:spPr bwMode="auto">
            <a:xfrm>
              <a:off x="4188976"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10175594-B941-44A7-AEBA-76BE68099D90}"/>
                </a:ext>
              </a:extLst>
            </p:cNvPr>
            <p:cNvSpPr>
              <a:spLocks noChangeShapeType="1"/>
            </p:cNvSpPr>
            <p:nvPr/>
          </p:nvSpPr>
          <p:spPr bwMode="auto">
            <a:xfrm>
              <a:off x="6752767"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Line 15">
              <a:extLst>
                <a:ext uri="{FF2B5EF4-FFF2-40B4-BE49-F238E27FC236}">
                  <a16:creationId xmlns:a16="http://schemas.microsoft.com/office/drawing/2014/main" id="{7B29AA31-B78F-488F-A9BB-1858125D5FF0}"/>
                </a:ext>
              </a:extLst>
            </p:cNvPr>
            <p:cNvSpPr>
              <a:spLocks noChangeShapeType="1"/>
            </p:cNvSpPr>
            <p:nvPr/>
          </p:nvSpPr>
          <p:spPr bwMode="auto">
            <a:xfrm flipH="1">
              <a:off x="9320644" y="1847536"/>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89" name="Rectangle 88">
              <a:extLst>
                <a:ext uri="{FF2B5EF4-FFF2-40B4-BE49-F238E27FC236}">
                  <a16:creationId xmlns:a16="http://schemas.microsoft.com/office/drawing/2014/main" id="{FB2D85A7-131A-462B-9502-8756B1C0EE0B}"/>
                </a:ext>
              </a:extLst>
            </p:cNvPr>
            <p:cNvSpPr>
              <a:spLocks noChangeArrowheads="1"/>
            </p:cNvSpPr>
            <p:nvPr/>
          </p:nvSpPr>
          <p:spPr bwMode="auto">
            <a:xfrm>
              <a:off x="10582119" y="1837057"/>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90" name="Line 15">
              <a:extLst>
                <a:ext uri="{FF2B5EF4-FFF2-40B4-BE49-F238E27FC236}">
                  <a16:creationId xmlns:a16="http://schemas.microsoft.com/office/drawing/2014/main" id="{057E6EE2-3254-4589-9990-AA753E9B3AAF}"/>
                </a:ext>
              </a:extLst>
            </p:cNvPr>
            <p:cNvSpPr>
              <a:spLocks noChangeShapeType="1"/>
            </p:cNvSpPr>
            <p:nvPr/>
          </p:nvSpPr>
          <p:spPr bwMode="auto">
            <a:xfrm flipH="1">
              <a:off x="10616777" y="1830390"/>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grpSp>
      <p:sp>
        <p:nvSpPr>
          <p:cNvPr id="95" name="Text Box 26">
            <a:extLst>
              <a:ext uri="{FF2B5EF4-FFF2-40B4-BE49-F238E27FC236}">
                <a16:creationId xmlns:a16="http://schemas.microsoft.com/office/drawing/2014/main" id="{3EBD7134-DD4C-487B-93DC-A5904E47AD1E}"/>
              </a:ext>
            </a:extLst>
          </p:cNvPr>
          <p:cNvSpPr txBox="1">
            <a:spLocks noChangeArrowheads="1"/>
          </p:cNvSpPr>
          <p:nvPr/>
        </p:nvSpPr>
        <p:spPr bwMode="auto">
          <a:xfrm flipH="1">
            <a:off x="903341" y="2523664"/>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96" name="Isosceles Triangle 95">
            <a:extLst>
              <a:ext uri="{FF2B5EF4-FFF2-40B4-BE49-F238E27FC236}">
                <a16:creationId xmlns:a16="http://schemas.microsoft.com/office/drawing/2014/main" id="{A3726148-8C90-40D6-86F2-518337385D11}"/>
              </a:ext>
            </a:extLst>
          </p:cNvPr>
          <p:cNvSpPr>
            <a:spLocks noChangeArrowheads="1"/>
          </p:cNvSpPr>
          <p:nvPr/>
        </p:nvSpPr>
        <p:spPr bwMode="auto">
          <a:xfrm flipH="1">
            <a:off x="1091710" y="2333185"/>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98" name="Rectangle 97">
            <a:extLst>
              <a:ext uri="{FF2B5EF4-FFF2-40B4-BE49-F238E27FC236}">
                <a16:creationId xmlns:a16="http://schemas.microsoft.com/office/drawing/2014/main" id="{77AF3098-DF72-48B6-BA63-507FB60A86AE}"/>
              </a:ext>
            </a:extLst>
          </p:cNvPr>
          <p:cNvSpPr/>
          <p:nvPr/>
        </p:nvSpPr>
        <p:spPr>
          <a:xfrm>
            <a:off x="1130066" y="2892649"/>
            <a:ext cx="1111020" cy="316127"/>
          </a:xfrm>
          <a:prstGeom prst="rect">
            <a:avLst/>
          </a:prstGeom>
          <a:gradFill flip="none" rotWithShape="1">
            <a:gsLst>
              <a:gs pos="0">
                <a:schemeClr val="accent1">
                  <a:lumMod val="5000"/>
                  <a:lumOff val="95000"/>
                </a:schemeClr>
              </a:gs>
              <a:gs pos="0">
                <a:schemeClr val="accent1"/>
              </a:gs>
              <a:gs pos="100000">
                <a:srgbClr val="FFFF00"/>
              </a:gs>
              <a:gs pos="95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99" name="Rectangle 98">
            <a:extLst>
              <a:ext uri="{FF2B5EF4-FFF2-40B4-BE49-F238E27FC236}">
                <a16:creationId xmlns:a16="http://schemas.microsoft.com/office/drawing/2014/main" id="{52DC9D0E-C34E-4678-B84B-3251B894A84D}"/>
              </a:ext>
            </a:extLst>
          </p:cNvPr>
          <p:cNvSpPr/>
          <p:nvPr/>
        </p:nvSpPr>
        <p:spPr>
          <a:xfrm>
            <a:off x="1899520" y="3667441"/>
            <a:ext cx="3004122" cy="316126"/>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D1.0 amendment text</a:t>
            </a:r>
          </a:p>
        </p:txBody>
      </p:sp>
      <p:sp>
        <p:nvSpPr>
          <p:cNvPr id="101" name="Rectangle 100">
            <a:extLst>
              <a:ext uri="{FF2B5EF4-FFF2-40B4-BE49-F238E27FC236}">
                <a16:creationId xmlns:a16="http://schemas.microsoft.com/office/drawing/2014/main" id="{5347C074-D267-4406-A958-F6BF5CB9A4FE}"/>
              </a:ext>
            </a:extLst>
          </p:cNvPr>
          <p:cNvSpPr/>
          <p:nvPr/>
        </p:nvSpPr>
        <p:spPr>
          <a:xfrm>
            <a:off x="4895705" y="4280847"/>
            <a:ext cx="1880903" cy="288937"/>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WG Ballot series</a:t>
            </a:r>
          </a:p>
        </p:txBody>
      </p:sp>
      <p:sp>
        <p:nvSpPr>
          <p:cNvPr id="102" name="Rectangle 101">
            <a:extLst>
              <a:ext uri="{FF2B5EF4-FFF2-40B4-BE49-F238E27FC236}">
                <a16:creationId xmlns:a16="http://schemas.microsoft.com/office/drawing/2014/main" id="{5521878A-21D2-4589-9254-DF1BC0BEF568}"/>
              </a:ext>
            </a:extLst>
          </p:cNvPr>
          <p:cNvSpPr/>
          <p:nvPr/>
        </p:nvSpPr>
        <p:spPr>
          <a:xfrm>
            <a:off x="6442473" y="4826425"/>
            <a:ext cx="1719500" cy="288937"/>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SA Ballot series</a:t>
            </a:r>
          </a:p>
        </p:txBody>
      </p:sp>
      <p:sp>
        <p:nvSpPr>
          <p:cNvPr id="104" name="Isosceles Triangle 103">
            <a:extLst>
              <a:ext uri="{FF2B5EF4-FFF2-40B4-BE49-F238E27FC236}">
                <a16:creationId xmlns:a16="http://schemas.microsoft.com/office/drawing/2014/main" id="{8ACC35D5-8B35-43CB-A9F1-9B1F5620CB3B}"/>
              </a:ext>
            </a:extLst>
          </p:cNvPr>
          <p:cNvSpPr>
            <a:spLocks noChangeArrowheads="1"/>
          </p:cNvSpPr>
          <p:nvPr/>
        </p:nvSpPr>
        <p:spPr bwMode="auto">
          <a:xfrm flipH="1">
            <a:off x="2118317" y="2360234"/>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5" name="Text Box 26">
            <a:extLst>
              <a:ext uri="{FF2B5EF4-FFF2-40B4-BE49-F238E27FC236}">
                <a16:creationId xmlns:a16="http://schemas.microsoft.com/office/drawing/2014/main" id="{38D8E094-3E96-4172-8A71-66B9C44A4826}"/>
              </a:ext>
            </a:extLst>
          </p:cNvPr>
          <p:cNvSpPr txBox="1">
            <a:spLocks noChangeArrowheads="1"/>
          </p:cNvSpPr>
          <p:nvPr/>
        </p:nvSpPr>
        <p:spPr bwMode="auto">
          <a:xfrm flipH="1">
            <a:off x="1899520" y="2542308"/>
            <a:ext cx="152914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106" name="Isosceles Triangle 105">
            <a:extLst>
              <a:ext uri="{FF2B5EF4-FFF2-40B4-BE49-F238E27FC236}">
                <a16:creationId xmlns:a16="http://schemas.microsoft.com/office/drawing/2014/main" id="{1A75E50E-D56A-401D-90FA-B2290CFA3F49}"/>
              </a:ext>
            </a:extLst>
          </p:cNvPr>
          <p:cNvSpPr>
            <a:spLocks noChangeArrowheads="1"/>
          </p:cNvSpPr>
          <p:nvPr/>
        </p:nvSpPr>
        <p:spPr bwMode="auto">
          <a:xfrm flipH="1">
            <a:off x="4801762" y="237878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7" name="Text Box 26">
            <a:extLst>
              <a:ext uri="{FF2B5EF4-FFF2-40B4-BE49-F238E27FC236}">
                <a16:creationId xmlns:a16="http://schemas.microsoft.com/office/drawing/2014/main" id="{A094C387-A5E7-4E60-889A-96910C825204}"/>
              </a:ext>
            </a:extLst>
          </p:cNvPr>
          <p:cNvSpPr txBox="1">
            <a:spLocks noChangeArrowheads="1"/>
          </p:cNvSpPr>
          <p:nvPr/>
        </p:nvSpPr>
        <p:spPr bwMode="auto">
          <a:xfrm flipH="1">
            <a:off x="4419199" y="2569259"/>
            <a:ext cx="128863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 approval for initial WG ballot</a:t>
            </a:r>
          </a:p>
          <a:p>
            <a:pPr algn="ctr"/>
            <a:r>
              <a:rPr lang="en-US" altLang="en-US" sz="1000" dirty="0">
                <a:latin typeface="Arial" panose="020B0604020202020204" pitchFamily="34" charset="0"/>
                <a:cs typeface="Arial" panose="020B0604020202020204" pitchFamily="34" charset="0"/>
              </a:rPr>
              <a:t>09/23</a:t>
            </a:r>
          </a:p>
        </p:txBody>
      </p:sp>
      <p:sp>
        <p:nvSpPr>
          <p:cNvPr id="108" name="Isosceles Triangle 107">
            <a:extLst>
              <a:ext uri="{FF2B5EF4-FFF2-40B4-BE49-F238E27FC236}">
                <a16:creationId xmlns:a16="http://schemas.microsoft.com/office/drawing/2014/main" id="{465E9FF8-4B95-4A2C-8C48-E4314B4455CD}"/>
              </a:ext>
            </a:extLst>
          </p:cNvPr>
          <p:cNvSpPr>
            <a:spLocks noChangeArrowheads="1"/>
          </p:cNvSpPr>
          <p:nvPr/>
        </p:nvSpPr>
        <p:spPr bwMode="auto">
          <a:xfrm flipH="1">
            <a:off x="6312290" y="237878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9" name="Text Box 26">
            <a:extLst>
              <a:ext uri="{FF2B5EF4-FFF2-40B4-BE49-F238E27FC236}">
                <a16:creationId xmlns:a16="http://schemas.microsoft.com/office/drawing/2014/main" id="{1579F5DE-63C0-4C16-BFFE-4660DAAB745B}"/>
              </a:ext>
            </a:extLst>
          </p:cNvPr>
          <p:cNvSpPr txBox="1">
            <a:spLocks noChangeArrowheads="1"/>
          </p:cNvSpPr>
          <p:nvPr/>
        </p:nvSpPr>
        <p:spPr bwMode="auto">
          <a:xfrm flipH="1">
            <a:off x="5929728" y="2569259"/>
            <a:ext cx="1140066"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 approval for initial SA ballot</a:t>
            </a:r>
          </a:p>
        </p:txBody>
      </p:sp>
      <p:grpSp>
        <p:nvGrpSpPr>
          <p:cNvPr id="3" name="Group 2">
            <a:extLst>
              <a:ext uri="{FF2B5EF4-FFF2-40B4-BE49-F238E27FC236}">
                <a16:creationId xmlns:a16="http://schemas.microsoft.com/office/drawing/2014/main" id="{342EA3FF-0E85-4E3A-8FAE-310634A8C7D3}"/>
              </a:ext>
            </a:extLst>
          </p:cNvPr>
          <p:cNvGrpSpPr/>
          <p:nvPr/>
        </p:nvGrpSpPr>
        <p:grpSpPr>
          <a:xfrm>
            <a:off x="7081852" y="3011494"/>
            <a:ext cx="998028" cy="570630"/>
            <a:chOff x="7680176" y="2434195"/>
            <a:chExt cx="998028" cy="570630"/>
          </a:xfrm>
        </p:grpSpPr>
        <p:sp>
          <p:nvSpPr>
            <p:cNvPr id="110" name="Isosceles Triangle 109">
              <a:extLst>
                <a:ext uri="{FF2B5EF4-FFF2-40B4-BE49-F238E27FC236}">
                  <a16:creationId xmlns:a16="http://schemas.microsoft.com/office/drawing/2014/main" id="{2F206080-C2AD-45DD-AB2E-0FE23D5B2316}"/>
                </a:ext>
              </a:extLst>
            </p:cNvPr>
            <p:cNvSpPr>
              <a:spLocks noChangeArrowheads="1"/>
            </p:cNvSpPr>
            <p:nvPr/>
          </p:nvSpPr>
          <p:spPr bwMode="auto">
            <a:xfrm flipH="1">
              <a:off x="8238432" y="2434195"/>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11" name="Text Box 26">
              <a:extLst>
                <a:ext uri="{FF2B5EF4-FFF2-40B4-BE49-F238E27FC236}">
                  <a16:creationId xmlns:a16="http://schemas.microsoft.com/office/drawing/2014/main" id="{3544CEFA-853D-42EE-BE5F-91A69969A652}"/>
                </a:ext>
              </a:extLst>
            </p:cNvPr>
            <p:cNvSpPr txBox="1">
              <a:spLocks noChangeArrowheads="1"/>
            </p:cNvSpPr>
            <p:nvPr/>
          </p:nvSpPr>
          <p:spPr bwMode="auto">
            <a:xfrm flipH="1">
              <a:off x="7680176" y="2614195"/>
              <a:ext cx="998028"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11be SA ballot</a:t>
              </a:r>
            </a:p>
            <a:p>
              <a:pPr algn="ctr"/>
              <a:r>
                <a:rPr lang="en-US" altLang="en-US" sz="1000" dirty="0">
                  <a:latin typeface="Arial" panose="020B0604020202020204" pitchFamily="34" charset="0"/>
                  <a:cs typeface="Arial" panose="020B0604020202020204" pitchFamily="34" charset="0"/>
                </a:rPr>
                <a:t>completion</a:t>
              </a:r>
            </a:p>
          </p:txBody>
        </p:sp>
      </p:grpSp>
      <p:sp>
        <p:nvSpPr>
          <p:cNvPr id="112" name="Isosceles Triangle 111">
            <a:extLst>
              <a:ext uri="{FF2B5EF4-FFF2-40B4-BE49-F238E27FC236}">
                <a16:creationId xmlns:a16="http://schemas.microsoft.com/office/drawing/2014/main" id="{1CD08CAB-19C6-4B44-9301-1A978E1D519A}"/>
              </a:ext>
            </a:extLst>
          </p:cNvPr>
          <p:cNvSpPr>
            <a:spLocks noChangeArrowheads="1"/>
          </p:cNvSpPr>
          <p:nvPr/>
        </p:nvSpPr>
        <p:spPr bwMode="auto">
          <a:xfrm flipH="1">
            <a:off x="8023695" y="2429996"/>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13" name="Text Box 26">
            <a:extLst>
              <a:ext uri="{FF2B5EF4-FFF2-40B4-BE49-F238E27FC236}">
                <a16:creationId xmlns:a16="http://schemas.microsoft.com/office/drawing/2014/main" id="{3FA8BB6A-4A2B-4406-869A-143EAC92BD41}"/>
              </a:ext>
            </a:extLst>
          </p:cNvPr>
          <p:cNvSpPr txBox="1">
            <a:spLocks noChangeArrowheads="1"/>
          </p:cNvSpPr>
          <p:nvPr/>
        </p:nvSpPr>
        <p:spPr bwMode="auto">
          <a:xfrm flipH="1">
            <a:off x="7379968" y="2609996"/>
            <a:ext cx="998028"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11bk SA ballot completion</a:t>
            </a:r>
          </a:p>
        </p:txBody>
      </p:sp>
      <p:sp>
        <p:nvSpPr>
          <p:cNvPr id="41" name="Isosceles Triangle 40">
            <a:extLst>
              <a:ext uri="{FF2B5EF4-FFF2-40B4-BE49-F238E27FC236}">
                <a16:creationId xmlns:a16="http://schemas.microsoft.com/office/drawing/2014/main" id="{373B16CB-F2A9-466D-9001-89B2E901C45D}"/>
              </a:ext>
            </a:extLst>
          </p:cNvPr>
          <p:cNvSpPr>
            <a:spLocks noChangeArrowheads="1"/>
          </p:cNvSpPr>
          <p:nvPr/>
        </p:nvSpPr>
        <p:spPr bwMode="auto">
          <a:xfrm flipH="1">
            <a:off x="8434481" y="2429996"/>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2" name="Text Box 26">
            <a:extLst>
              <a:ext uri="{FF2B5EF4-FFF2-40B4-BE49-F238E27FC236}">
                <a16:creationId xmlns:a16="http://schemas.microsoft.com/office/drawing/2014/main" id="{4D7DD4BF-EF6E-4337-9846-74570E25648D}"/>
              </a:ext>
            </a:extLst>
          </p:cNvPr>
          <p:cNvSpPr txBox="1">
            <a:spLocks noChangeArrowheads="1"/>
          </p:cNvSpPr>
          <p:nvPr/>
        </p:nvSpPr>
        <p:spPr bwMode="auto">
          <a:xfrm flipH="1">
            <a:off x="8287485" y="2611916"/>
            <a:ext cx="66760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11bk EC </a:t>
            </a:r>
          </a:p>
          <a:p>
            <a:pPr algn="ctr"/>
            <a:r>
              <a:rPr lang="en-US" altLang="en-US" sz="1000" dirty="0">
                <a:latin typeface="Arial" panose="020B0604020202020204" pitchFamily="34" charset="0"/>
                <a:cs typeface="Arial" panose="020B0604020202020204" pitchFamily="34" charset="0"/>
              </a:rPr>
              <a:t>approval</a:t>
            </a:r>
          </a:p>
        </p:txBody>
      </p:sp>
      <p:cxnSp>
        <p:nvCxnSpPr>
          <p:cNvPr id="44" name="Straight Connector 43">
            <a:extLst>
              <a:ext uri="{FF2B5EF4-FFF2-40B4-BE49-F238E27FC236}">
                <a16:creationId xmlns:a16="http://schemas.microsoft.com/office/drawing/2014/main" id="{6CF7DF2C-4FF2-45EA-9E54-23DE7C8A2595}"/>
              </a:ext>
            </a:extLst>
          </p:cNvPr>
          <p:cNvCxnSpPr>
            <a:cxnSpLocks/>
          </p:cNvCxnSpPr>
          <p:nvPr/>
        </p:nvCxnSpPr>
        <p:spPr bwMode="auto">
          <a:xfrm flipV="1">
            <a:off x="1124341" y="3222084"/>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9132143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June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a:t>
            </a:r>
            <a:r>
              <a:rPr lang="en-US" altLang="en-US" b="0" kern="0" dirty="0"/>
              <a:t>June 6</a:t>
            </a:r>
            <a:r>
              <a:rPr lang="en-US" altLang="en-US" b="0" kern="0" baseline="30000" dirty="0"/>
              <a:t>th</a:t>
            </a:r>
            <a:r>
              <a:rPr lang="en-US" altLang="en-US" b="0" kern="0" dirty="0"/>
              <a:t> 		13:00-14:30 ET / </a:t>
            </a:r>
            <a:r>
              <a:rPr lang="en-US" altLang="en-US" kern="0" dirty="0"/>
              <a:t>10:00 – 11:30 PT*</a:t>
            </a:r>
            <a:r>
              <a:rPr lang="en-US" altLang="en-US" sz="2000" b="0" kern="0" baseline="30000" dirty="0"/>
              <a:t> </a:t>
            </a:r>
            <a:endParaRPr lang="en-US" altLang="en-US" kern="0" dirty="0"/>
          </a:p>
          <a:p>
            <a:pPr lvl="1">
              <a:buFont typeface="Arial" panose="020B0604020202020204" pitchFamily="34" charset="0"/>
              <a:buChar char="•"/>
            </a:pPr>
            <a:r>
              <a:rPr lang="en-US" altLang="en-US" kern="0" dirty="0"/>
              <a:t>Tue. </a:t>
            </a:r>
            <a:r>
              <a:rPr lang="en-US" altLang="en-US" b="0" kern="0" dirty="0"/>
              <a:t>June </a:t>
            </a:r>
            <a:r>
              <a:rPr lang="en-US" altLang="en-US" kern="0" dirty="0"/>
              <a:t>20</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13:00-14:30 ET / </a:t>
            </a:r>
            <a:r>
              <a:rPr lang="en-US" altLang="en-US" kern="0" dirty="0"/>
              <a:t>10:00 – 11:30 PT*</a:t>
            </a:r>
            <a:endParaRPr lang="en-US" altLang="en-US" sz="1200" b="0" kern="0" baseline="30000" dirty="0"/>
          </a:p>
          <a:p>
            <a:pPr lvl="1">
              <a:buFont typeface="Arial" panose="020B0604020202020204" pitchFamily="34" charset="0"/>
              <a:buChar char="•"/>
            </a:pPr>
            <a:r>
              <a:rPr lang="en-US" altLang="en-US" kern="0" dirty="0"/>
              <a:t>Tue. </a:t>
            </a:r>
            <a:r>
              <a:rPr lang="en-US" altLang="en-US" b="0" kern="0" dirty="0"/>
              <a:t>June 27</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13:00-14:30 ET / </a:t>
            </a:r>
            <a:r>
              <a:rPr lang="en-US" altLang="en-US" kern="0" dirty="0"/>
              <a:t>10:00 – 11:30 PT*</a:t>
            </a:r>
            <a:r>
              <a:rPr lang="en-US" altLang="en-US" sz="1800" b="0" kern="0" baseline="30000" dirty="0"/>
              <a:t> </a:t>
            </a:r>
            <a:r>
              <a:rPr lang="en-US" altLang="en-US" sz="1400" b="0" kern="0" baseline="30000" dirty="0"/>
              <a:t>┼</a:t>
            </a:r>
            <a:endParaRPr lang="en-US" altLang="en-US" kern="0" baseline="3000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pPr marL="0" indent="0"/>
            <a:r>
              <a:rPr lang="en-US" altLang="en-US" sz="1400" b="0" dirty="0">
                <a:solidFill>
                  <a:schemeClr val="tx1"/>
                </a:solidFill>
              </a:rPr>
              <a:t>* - </a:t>
            </a:r>
            <a:r>
              <a:rPr lang="en-US" altLang="en-US" sz="1600" dirty="0">
                <a:solidFill>
                  <a:schemeClr val="tx1"/>
                </a:solidFill>
              </a:rPr>
              <a:t>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4705719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19463-90FB-FCB8-B4A3-8BFA88A605A5}"/>
              </a:ext>
            </a:extLst>
          </p:cNvPr>
          <p:cNvSpPr>
            <a:spLocks noGrp="1"/>
          </p:cNvSpPr>
          <p:nvPr>
            <p:ph type="title"/>
          </p:nvPr>
        </p:nvSpPr>
        <p:spPr/>
        <p:txBody>
          <a:bodyPr/>
          <a:lstStyle/>
          <a:p>
            <a:r>
              <a:rPr lang="en-US" sz="3200" b="0" dirty="0"/>
              <a:t>Identify topics for draft completion</a:t>
            </a:r>
            <a:endParaRPr lang="en-US" dirty="0"/>
          </a:p>
        </p:txBody>
      </p:sp>
      <p:sp>
        <p:nvSpPr>
          <p:cNvPr id="3" name="Content Placeholder 2">
            <a:extLst>
              <a:ext uri="{FF2B5EF4-FFF2-40B4-BE49-F238E27FC236}">
                <a16:creationId xmlns:a16="http://schemas.microsoft.com/office/drawing/2014/main" id="{14908AF9-234E-15AB-D3CA-250692A06F6A}"/>
              </a:ext>
            </a:extLst>
          </p:cNvPr>
          <p:cNvSpPr>
            <a:spLocks noGrp="1"/>
          </p:cNvSpPr>
          <p:nvPr>
            <p:ph idx="1"/>
          </p:nvPr>
        </p:nvSpPr>
        <p:spPr>
          <a:xfrm>
            <a:off x="914401" y="1617664"/>
            <a:ext cx="10361084" cy="871735"/>
          </a:xfrm>
        </p:spPr>
        <p:txBody>
          <a:bodyPr/>
          <a:lstStyle/>
          <a:p>
            <a:pPr>
              <a:buFont typeface="Arial" panose="020B0604020202020204" pitchFamily="34" charset="0"/>
              <a:buChar char="•"/>
            </a:pPr>
            <a:r>
              <a:rPr lang="en-US" dirty="0"/>
              <a:t>The following items identified as required completion for the draft and is used to track draft development progress:</a:t>
            </a:r>
          </a:p>
        </p:txBody>
      </p:sp>
      <p:sp>
        <p:nvSpPr>
          <p:cNvPr id="4" name="Slide Number Placeholder 3">
            <a:extLst>
              <a:ext uri="{FF2B5EF4-FFF2-40B4-BE49-F238E27FC236}">
                <a16:creationId xmlns:a16="http://schemas.microsoft.com/office/drawing/2014/main" id="{CB04DF4D-8662-5E77-4AB9-E208CDA46737}"/>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85018A16-7A4E-6398-6DAD-FB3DD96AE5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669D693-090F-588E-74CD-1BF67086FA03}"/>
              </a:ext>
            </a:extLst>
          </p:cNvPr>
          <p:cNvSpPr>
            <a:spLocks noGrp="1"/>
          </p:cNvSpPr>
          <p:nvPr>
            <p:ph type="dt" idx="15"/>
          </p:nvPr>
        </p:nvSpPr>
        <p:spPr/>
        <p:txBody>
          <a:bodyPr/>
          <a:lstStyle/>
          <a:p>
            <a:r>
              <a:rPr lang="en-US"/>
              <a:t>June 2023</a:t>
            </a:r>
            <a:endParaRPr lang="en-GB" dirty="0"/>
          </a:p>
        </p:txBody>
      </p:sp>
      <p:graphicFrame>
        <p:nvGraphicFramePr>
          <p:cNvPr id="7" name="Table 6">
            <a:extLst>
              <a:ext uri="{FF2B5EF4-FFF2-40B4-BE49-F238E27FC236}">
                <a16:creationId xmlns:a16="http://schemas.microsoft.com/office/drawing/2014/main" id="{6A3B0F1E-BCCA-1E2D-2A8C-C4B50FDA77A5}"/>
              </a:ext>
            </a:extLst>
          </p:cNvPr>
          <p:cNvGraphicFramePr>
            <a:graphicFrameLocks noGrp="1"/>
          </p:cNvGraphicFramePr>
          <p:nvPr>
            <p:extLst>
              <p:ext uri="{D42A27DB-BD31-4B8C-83A1-F6EECF244321}">
                <p14:modId xmlns:p14="http://schemas.microsoft.com/office/powerpoint/2010/main" val="335276495"/>
              </p:ext>
            </p:extLst>
          </p:nvPr>
        </p:nvGraphicFramePr>
        <p:xfrm>
          <a:off x="226291" y="2514296"/>
          <a:ext cx="11737304" cy="4267040"/>
        </p:xfrm>
        <a:graphic>
          <a:graphicData uri="http://schemas.openxmlformats.org/drawingml/2006/table">
            <a:tbl>
              <a:tblPr firstRow="1" bandRow="1">
                <a:tableStyleId>{21E4AEA4-8DFA-4A89-87EB-49C32662AFE0}</a:tableStyleId>
              </a:tblPr>
              <a:tblGrid>
                <a:gridCol w="387960">
                  <a:extLst>
                    <a:ext uri="{9D8B030D-6E8A-4147-A177-3AD203B41FA5}">
                      <a16:colId xmlns:a16="http://schemas.microsoft.com/office/drawing/2014/main" val="239773636"/>
                    </a:ext>
                  </a:extLst>
                </a:gridCol>
                <a:gridCol w="1521309">
                  <a:extLst>
                    <a:ext uri="{9D8B030D-6E8A-4147-A177-3AD203B41FA5}">
                      <a16:colId xmlns:a16="http://schemas.microsoft.com/office/drawing/2014/main" val="1189415381"/>
                    </a:ext>
                  </a:extLst>
                </a:gridCol>
                <a:gridCol w="864096">
                  <a:extLst>
                    <a:ext uri="{9D8B030D-6E8A-4147-A177-3AD203B41FA5}">
                      <a16:colId xmlns:a16="http://schemas.microsoft.com/office/drawing/2014/main" val="2852703596"/>
                    </a:ext>
                  </a:extLst>
                </a:gridCol>
                <a:gridCol w="4464496">
                  <a:extLst>
                    <a:ext uri="{9D8B030D-6E8A-4147-A177-3AD203B41FA5}">
                      <a16:colId xmlns:a16="http://schemas.microsoft.com/office/drawing/2014/main" val="3044666262"/>
                    </a:ext>
                  </a:extLst>
                </a:gridCol>
                <a:gridCol w="4499443">
                  <a:extLst>
                    <a:ext uri="{9D8B030D-6E8A-4147-A177-3AD203B41FA5}">
                      <a16:colId xmlns:a16="http://schemas.microsoft.com/office/drawing/2014/main" val="1635546103"/>
                    </a:ext>
                  </a:extLst>
                </a:gridCol>
              </a:tblGrid>
              <a:tr h="279755">
                <a:tc>
                  <a:txBody>
                    <a:bodyPr/>
                    <a:lstStyle/>
                    <a:p>
                      <a:pPr algn="ctr"/>
                      <a:r>
                        <a:rPr lang="en-US" sz="1200" dirty="0"/>
                        <a:t>#</a:t>
                      </a:r>
                    </a:p>
                  </a:txBody>
                  <a:tcPr marR="36000" marT="45712" marB="45712"/>
                </a:tc>
                <a:tc>
                  <a:txBody>
                    <a:bodyPr/>
                    <a:lstStyle/>
                    <a:p>
                      <a:pPr algn="ctr"/>
                      <a:r>
                        <a:rPr lang="en-US" sz="1200" dirty="0">
                          <a:solidFill>
                            <a:schemeClr val="bg1"/>
                          </a:solidFill>
                        </a:rPr>
                        <a:t>Topic</a:t>
                      </a:r>
                    </a:p>
                  </a:txBody>
                  <a:tcPr marR="36000" marT="45712" marB="45712"/>
                </a:tc>
                <a:tc>
                  <a:txBody>
                    <a:bodyPr/>
                    <a:lstStyle/>
                    <a:p>
                      <a:pPr algn="ctr"/>
                      <a:r>
                        <a:rPr lang="en-US" sz="1200" kern="1200">
                          <a:solidFill>
                            <a:schemeClr val="bg1"/>
                          </a:solidFill>
                          <a:latin typeface="+mn-lt"/>
                          <a:ea typeface="+mn-ea"/>
                          <a:cs typeface="+mn-cs"/>
                        </a:rPr>
                        <a:t>Major Clause</a:t>
                      </a:r>
                      <a:endParaRPr lang="en-US" sz="1200" kern="1200" dirty="0">
                        <a:solidFill>
                          <a:schemeClr val="bg1"/>
                        </a:solidFill>
                        <a:latin typeface="+mn-lt"/>
                        <a:ea typeface="+mn-ea"/>
                        <a:cs typeface="+mn-cs"/>
                      </a:endParaRPr>
                    </a:p>
                  </a:txBody>
                  <a:tcPr marR="36000" marT="45712" marB="45712"/>
                </a:tc>
                <a:tc>
                  <a:txBody>
                    <a:bodyPr/>
                    <a:lstStyle/>
                    <a:p>
                      <a:pPr algn="ctr"/>
                      <a:r>
                        <a:rPr lang="en-US" sz="1200" dirty="0">
                          <a:solidFill>
                            <a:schemeClr val="bg1"/>
                          </a:solidFill>
                        </a:rPr>
                        <a:t>Description</a:t>
                      </a:r>
                    </a:p>
                  </a:txBody>
                  <a:tcPr marR="36000" marT="45712" marB="45712"/>
                </a:tc>
                <a:tc>
                  <a:txBody>
                    <a:bodyPr/>
                    <a:lstStyle/>
                    <a:p>
                      <a:pPr algn="ctr"/>
                      <a:r>
                        <a:rPr lang="en-US" sz="1200" dirty="0">
                          <a:solidFill>
                            <a:schemeClr val="bg1"/>
                          </a:solidFill>
                        </a:rPr>
                        <a:t>sections</a:t>
                      </a:r>
                    </a:p>
                  </a:txBody>
                  <a:tcPr marR="36000" marT="45712" marB="45712"/>
                </a:tc>
                <a:extLst>
                  <a:ext uri="{0D108BD9-81ED-4DB2-BD59-A6C34878D82A}">
                    <a16:rowId xmlns:a16="http://schemas.microsoft.com/office/drawing/2014/main" val="1706459108"/>
                  </a:ext>
                </a:extLst>
              </a:tr>
              <a:tr h="169090">
                <a:tc>
                  <a:txBody>
                    <a:bodyPr/>
                    <a:lstStyle/>
                    <a:p>
                      <a:r>
                        <a:rPr lang="en-US" sz="1100" kern="1200" dirty="0">
                          <a:solidFill>
                            <a:schemeClr val="dk1"/>
                          </a:solidFill>
                          <a:latin typeface="+mn-lt"/>
                          <a:ea typeface="+mn-ea"/>
                          <a:cs typeface="+mn-cs"/>
                        </a:rPr>
                        <a:t>1</a:t>
                      </a:r>
                    </a:p>
                  </a:txBody>
                  <a:tcPr marT="45712" marB="45712"/>
                </a:tc>
                <a:tc>
                  <a:txBody>
                    <a:bodyPr/>
                    <a:lstStyle/>
                    <a:p>
                      <a:r>
                        <a:rPr lang="en-US" sz="1100" kern="1200" dirty="0">
                          <a:solidFill>
                            <a:schemeClr val="dk1"/>
                          </a:solidFill>
                          <a:latin typeface="+mn-lt"/>
                          <a:ea typeface="+mn-ea"/>
                          <a:cs typeface="+mn-cs"/>
                        </a:rPr>
                        <a:t>Puncturing support</a:t>
                      </a:r>
                    </a:p>
                  </a:txBody>
                  <a:tcPr marT="45712" marB="45712"/>
                </a:tc>
                <a:tc>
                  <a:txBody>
                    <a:bodyPr/>
                    <a:lstStyle/>
                    <a:p>
                      <a:r>
                        <a:rPr lang="en-US" sz="1100" kern="1200" dirty="0">
                          <a:solidFill>
                            <a:schemeClr val="dk1"/>
                          </a:solidFill>
                          <a:latin typeface="+mn-lt"/>
                          <a:ea typeface="+mn-ea"/>
                          <a:cs typeface="+mn-cs"/>
                        </a:rPr>
                        <a:t>PHY</a:t>
                      </a: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967901264"/>
                  </a:ext>
                </a:extLst>
              </a:tr>
              <a:tr h="0">
                <a:tc>
                  <a:txBody>
                    <a:bodyPr/>
                    <a:lstStyle/>
                    <a:p>
                      <a:endParaRPr lang="en-US" sz="1100" dirty="0"/>
                    </a:p>
                  </a:txBody>
                  <a:tcPr marT="45712" marB="45712"/>
                </a:tc>
                <a:tc>
                  <a:txBody>
                    <a:bodyPr/>
                    <a:lstStyle/>
                    <a:p>
                      <a:r>
                        <a:rPr lang="en-US" sz="1100" dirty="0"/>
                        <a:t>TB operation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Trigger frame format and setting</a:t>
                      </a:r>
                    </a:p>
                  </a:txBody>
                  <a:tcPr marT="45712" marB="45712"/>
                </a:tc>
                <a:tc>
                  <a:txBody>
                    <a:bodyPr/>
                    <a:lstStyle/>
                    <a:p>
                      <a:r>
                        <a:rPr lang="en-US" sz="1100" kern="1200" dirty="0">
                          <a:solidFill>
                            <a:schemeClr val="dk1"/>
                          </a:solidFill>
                          <a:latin typeface="+mn-lt"/>
                          <a:ea typeface="+mn-ea"/>
                          <a:cs typeface="+mn-cs"/>
                        </a:rPr>
                        <a:t>9 – frame format</a:t>
                      </a:r>
                    </a:p>
                  </a:txBody>
                  <a:tcPr marT="45712" marB="45712"/>
                </a:tc>
                <a:extLst>
                  <a:ext uri="{0D108BD9-81ED-4DB2-BD59-A6C34878D82A}">
                    <a16:rowId xmlns:a16="http://schemas.microsoft.com/office/drawing/2014/main" val="16894368"/>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400"/>
                    </a:p>
                  </a:txBody>
                  <a:tcPr marT="45712" marB="45712"/>
                </a:tc>
                <a:tc>
                  <a:txBody>
                    <a:bodyPr/>
                    <a:lstStyle/>
                    <a:p>
                      <a:endParaRPr lang="en-US" sz="1400"/>
                    </a:p>
                  </a:txBody>
                  <a:tcPr marT="45712" marB="45712"/>
                </a:tc>
                <a:tc>
                  <a:txBody>
                    <a:bodyPr/>
                    <a:lstStyle/>
                    <a:p>
                      <a:endParaRPr lang="en-US" sz="1400" dirty="0"/>
                    </a:p>
                  </a:txBody>
                  <a:tcPr marT="45712" marB="45712"/>
                </a:tc>
                <a:tc>
                  <a:txBody>
                    <a:bodyPr/>
                    <a:lstStyle/>
                    <a:p>
                      <a:r>
                        <a:rPr lang="en-US" sz="1100" kern="1200" dirty="0">
                          <a:solidFill>
                            <a:schemeClr val="dk1"/>
                          </a:solidFill>
                          <a:latin typeface="+mn-lt"/>
                          <a:ea typeface="+mn-ea"/>
                          <a:cs typeface="+mn-cs"/>
                        </a:rPr>
                        <a:t>11 – TB Measurement exchange</a:t>
                      </a:r>
                    </a:p>
                  </a:txBody>
                  <a:tcPr marT="45712" marB="45712"/>
                </a:tc>
                <a:extLst>
                  <a:ext uri="{0D108BD9-81ED-4DB2-BD59-A6C34878D82A}">
                    <a16:rowId xmlns:a16="http://schemas.microsoft.com/office/drawing/2014/main" val="2191580554"/>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Secure LTF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r>
                        <a:rPr lang="en-US" sz="1100" kern="1200" dirty="0">
                          <a:solidFill>
                            <a:schemeClr val="dk1"/>
                          </a:solidFill>
                          <a:latin typeface="+mn-lt"/>
                          <a:ea typeface="+mn-ea"/>
                          <a:cs typeface="+mn-cs"/>
                        </a:rPr>
                        <a:t>Secure LTF AES128 mapping to symbols </a:t>
                      </a: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692266373"/>
                  </a:ext>
                </a:extLst>
              </a:tr>
              <a:tr h="0">
                <a:tc>
                  <a:txBody>
                    <a:bodyPr/>
                    <a:lstStyle/>
                    <a:p>
                      <a:endParaRPr lang="en-US" sz="1100" dirty="0"/>
                    </a:p>
                  </a:txBody>
                  <a:tcPr marT="45712" marB="45712"/>
                </a:tc>
                <a:tc>
                  <a:txBody>
                    <a:bodyPr/>
                    <a:lstStyle/>
                    <a:p>
                      <a:r>
                        <a:rPr lang="en-US" sz="1100" dirty="0"/>
                        <a:t>TB and NTB Negotiation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for 320MHz w/ and w/o Secure LTF</a:t>
                      </a:r>
                    </a:p>
                  </a:txBody>
                  <a:tcPr marT="45712" marB="45712"/>
                </a:tc>
                <a:tc>
                  <a:txBody>
                    <a:bodyPr/>
                    <a:lstStyle/>
                    <a:p>
                      <a:r>
                        <a:rPr lang="en-US" sz="1100" kern="1200" dirty="0">
                          <a:solidFill>
                            <a:schemeClr val="dk1"/>
                          </a:solidFill>
                          <a:latin typeface="+mn-lt"/>
                          <a:ea typeface="+mn-ea"/>
                          <a:cs typeface="+mn-cs"/>
                        </a:rPr>
                        <a:t>11 – TB and NTB negotiation</a:t>
                      </a:r>
                    </a:p>
                  </a:txBody>
                  <a:tcPr marT="45712" marB="45712"/>
                </a:tc>
                <a:extLst>
                  <a:ext uri="{0D108BD9-81ED-4DB2-BD59-A6C34878D82A}">
                    <a16:rowId xmlns:a16="http://schemas.microsoft.com/office/drawing/2014/main" val="116895975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9 – LTF Parameters IE</a:t>
                      </a:r>
                    </a:p>
                  </a:txBody>
                  <a:tcPr marT="45712" marB="45712"/>
                </a:tc>
                <a:extLst>
                  <a:ext uri="{0D108BD9-81ED-4DB2-BD59-A6C34878D82A}">
                    <a16:rowId xmlns:a16="http://schemas.microsoft.com/office/drawing/2014/main" val="67564669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TXVECTOR and RXVECTOR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Support in clause 36 for Ranging in the TXVECTOR, RXVECTOR and LTFVECTOR</a:t>
                      </a:r>
                    </a:p>
                  </a:txBody>
                  <a:tcPr marT="45712" marB="45712"/>
                </a:tc>
                <a:tc>
                  <a:txBody>
                    <a:bodyPr/>
                    <a:lstStyle/>
                    <a:p>
                      <a:r>
                        <a:rPr lang="en-US" sz="1100" kern="1200" dirty="0">
                          <a:solidFill>
                            <a:schemeClr val="dk1"/>
                          </a:solidFill>
                          <a:latin typeface="+mn-lt"/>
                          <a:ea typeface="+mn-ea"/>
                          <a:cs typeface="+mn-cs"/>
                        </a:rPr>
                        <a:t>36.2.2</a:t>
                      </a:r>
                    </a:p>
                  </a:txBody>
                  <a:tcPr marT="45712" marB="45712"/>
                </a:tc>
                <a:extLst>
                  <a:ext uri="{0D108BD9-81ED-4DB2-BD59-A6C34878D82A}">
                    <a16:rowId xmlns:a16="http://schemas.microsoft.com/office/drawing/2014/main" val="353515337"/>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Passive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and measurement exchange using EHT for passive</a:t>
                      </a:r>
                    </a:p>
                  </a:txBody>
                  <a:tcPr marT="45712" marB="45712"/>
                </a:tc>
                <a:tc>
                  <a:txBody>
                    <a:bodyPr/>
                    <a:lstStyle/>
                    <a:p>
                      <a:r>
                        <a:rPr lang="en-US" sz="1100" dirty="0"/>
                        <a:t>9 – TF, </a:t>
                      </a:r>
                    </a:p>
                    <a:p>
                      <a:r>
                        <a:rPr lang="en-US" sz="1100" dirty="0"/>
                        <a:t>LMR (ISTA Passive TB Ranging Measurement Report element) (RSTA Passive TB Ranging Measurement Report element)</a:t>
                      </a:r>
                    </a:p>
                    <a:p>
                      <a:r>
                        <a:rPr lang="en-US" sz="1100" dirty="0"/>
                        <a:t>LCI (Passive TB Ranging LCI Table element)</a:t>
                      </a:r>
                    </a:p>
                    <a:p>
                      <a:r>
                        <a:rPr lang="en-US" sz="1100" dirty="0"/>
                        <a:t>(Passive TB Ranging Parameters subfield format and associated format and bandwidth table).</a:t>
                      </a:r>
                    </a:p>
                  </a:txBody>
                  <a:tcPr marT="45712" marB="45712"/>
                </a:tc>
                <a:extLst>
                  <a:ext uri="{0D108BD9-81ED-4DB2-BD59-A6C34878D82A}">
                    <a16:rowId xmlns:a16="http://schemas.microsoft.com/office/drawing/2014/main" val="3785766676"/>
                  </a:ext>
                </a:extLst>
              </a:tr>
              <a:tr h="0">
                <a:tc>
                  <a:txBody>
                    <a:bodyPr/>
                    <a:lstStyle/>
                    <a:p>
                      <a:endParaRPr lang="en-US" sz="1400" dirty="0"/>
                    </a:p>
                  </a:txBody>
                  <a:tcPr marT="45712" marB="45712"/>
                </a:tc>
                <a:tc>
                  <a:txBody>
                    <a:bodyPr/>
                    <a:lstStyle/>
                    <a:p>
                      <a:r>
                        <a:rPr lang="en-US" sz="1400" dirty="0"/>
                        <a:t>Tx procedure</a:t>
                      </a:r>
                    </a:p>
                  </a:txBody>
                  <a:tcPr marT="45712" marB="45712"/>
                </a:tc>
                <a:tc>
                  <a:txBody>
                    <a:bodyPr/>
                    <a:lstStyle/>
                    <a:p>
                      <a:r>
                        <a:rPr lang="en-US" sz="1400" dirty="0"/>
                        <a:t>PHY</a:t>
                      </a:r>
                    </a:p>
                  </a:txBody>
                  <a:tcPr marT="45712" marB="45712"/>
                </a:tc>
                <a:tc>
                  <a:txBody>
                    <a:bodyPr/>
                    <a:lstStyle/>
                    <a:p>
                      <a:r>
                        <a:rPr lang="en-US" sz="1400" dirty="0"/>
                        <a:t>EHT Transmit procedure</a:t>
                      </a:r>
                    </a:p>
                  </a:txBody>
                  <a:tcPr marT="45712" marB="45712"/>
                </a:tc>
                <a:tc>
                  <a:txBody>
                    <a:bodyPr/>
                    <a:lstStyle/>
                    <a:p>
                      <a:r>
                        <a:rPr lang="en-US" sz="1400" dirty="0"/>
                        <a:t>Equivalent text to 27.3.21 HE transmit procedure needed to deal with TOD registering. </a:t>
                      </a:r>
                    </a:p>
                  </a:txBody>
                  <a:tcPr marT="45712" marB="45712"/>
                </a:tc>
                <a:extLst>
                  <a:ext uri="{0D108BD9-81ED-4DB2-BD59-A6C34878D82A}">
                    <a16:rowId xmlns:a16="http://schemas.microsoft.com/office/drawing/2014/main" val="1912516262"/>
                  </a:ext>
                </a:extLst>
              </a:tr>
            </a:tbl>
          </a:graphicData>
        </a:graphic>
      </p:graphicFrame>
    </p:spTree>
    <p:extLst>
      <p:ext uri="{BB962C8B-B14F-4D97-AF65-F5344CB8AC3E}">
        <p14:creationId xmlns:p14="http://schemas.microsoft.com/office/powerpoint/2010/main" val="5746263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19463-90FB-FCB8-B4A3-8BFA88A605A5}"/>
              </a:ext>
            </a:extLst>
          </p:cNvPr>
          <p:cNvSpPr>
            <a:spLocks noGrp="1"/>
          </p:cNvSpPr>
          <p:nvPr>
            <p:ph type="title"/>
          </p:nvPr>
        </p:nvSpPr>
        <p:spPr/>
        <p:txBody>
          <a:bodyPr/>
          <a:lstStyle/>
          <a:p>
            <a:r>
              <a:rPr lang="en-US" sz="3200" b="0" dirty="0"/>
              <a:t>Identify topics for draft completion</a:t>
            </a:r>
            <a:endParaRPr lang="en-US" dirty="0"/>
          </a:p>
        </p:txBody>
      </p:sp>
      <p:sp>
        <p:nvSpPr>
          <p:cNvPr id="4" name="Slide Number Placeholder 3">
            <a:extLst>
              <a:ext uri="{FF2B5EF4-FFF2-40B4-BE49-F238E27FC236}">
                <a16:creationId xmlns:a16="http://schemas.microsoft.com/office/drawing/2014/main" id="{CB04DF4D-8662-5E77-4AB9-E208CDA46737}"/>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85018A16-7A4E-6398-6DAD-FB3DD96AE5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669D693-090F-588E-74CD-1BF67086FA03}"/>
              </a:ext>
            </a:extLst>
          </p:cNvPr>
          <p:cNvSpPr>
            <a:spLocks noGrp="1"/>
          </p:cNvSpPr>
          <p:nvPr>
            <p:ph type="dt" idx="15"/>
          </p:nvPr>
        </p:nvSpPr>
        <p:spPr/>
        <p:txBody>
          <a:bodyPr/>
          <a:lstStyle/>
          <a:p>
            <a:r>
              <a:rPr lang="en-US"/>
              <a:t>June 2023</a:t>
            </a:r>
            <a:endParaRPr lang="en-GB" dirty="0"/>
          </a:p>
        </p:txBody>
      </p:sp>
      <p:graphicFrame>
        <p:nvGraphicFramePr>
          <p:cNvPr id="7" name="Table 6">
            <a:extLst>
              <a:ext uri="{FF2B5EF4-FFF2-40B4-BE49-F238E27FC236}">
                <a16:creationId xmlns:a16="http://schemas.microsoft.com/office/drawing/2014/main" id="{6A3B0F1E-BCCA-1E2D-2A8C-C4B50FDA77A5}"/>
              </a:ext>
            </a:extLst>
          </p:cNvPr>
          <p:cNvGraphicFramePr>
            <a:graphicFrameLocks noGrp="1"/>
          </p:cNvGraphicFramePr>
          <p:nvPr>
            <p:extLst>
              <p:ext uri="{D42A27DB-BD31-4B8C-83A1-F6EECF244321}">
                <p14:modId xmlns:p14="http://schemas.microsoft.com/office/powerpoint/2010/main" val="2676947121"/>
              </p:ext>
            </p:extLst>
          </p:nvPr>
        </p:nvGraphicFramePr>
        <p:xfrm>
          <a:off x="191344" y="1484784"/>
          <a:ext cx="11521280" cy="4891864"/>
        </p:xfrm>
        <a:graphic>
          <a:graphicData uri="http://schemas.openxmlformats.org/drawingml/2006/table">
            <a:tbl>
              <a:tblPr firstRow="1" bandRow="1">
                <a:tableStyleId>{21E4AEA4-8DFA-4A89-87EB-49C32662AFE0}</a:tableStyleId>
              </a:tblPr>
              <a:tblGrid>
                <a:gridCol w="345340">
                  <a:extLst>
                    <a:ext uri="{9D8B030D-6E8A-4147-A177-3AD203B41FA5}">
                      <a16:colId xmlns:a16="http://schemas.microsoft.com/office/drawing/2014/main" val="239773636"/>
                    </a:ext>
                  </a:extLst>
                </a:gridCol>
                <a:gridCol w="1128899">
                  <a:extLst>
                    <a:ext uri="{9D8B030D-6E8A-4147-A177-3AD203B41FA5}">
                      <a16:colId xmlns:a16="http://schemas.microsoft.com/office/drawing/2014/main" val="1189415381"/>
                    </a:ext>
                  </a:extLst>
                </a:gridCol>
                <a:gridCol w="769169">
                  <a:extLst>
                    <a:ext uri="{9D8B030D-6E8A-4147-A177-3AD203B41FA5}">
                      <a16:colId xmlns:a16="http://schemas.microsoft.com/office/drawing/2014/main" val="2852703596"/>
                    </a:ext>
                  </a:extLst>
                </a:gridCol>
                <a:gridCol w="3653549">
                  <a:extLst>
                    <a:ext uri="{9D8B030D-6E8A-4147-A177-3AD203B41FA5}">
                      <a16:colId xmlns:a16="http://schemas.microsoft.com/office/drawing/2014/main" val="3044666262"/>
                    </a:ext>
                  </a:extLst>
                </a:gridCol>
                <a:gridCol w="4264669">
                  <a:extLst>
                    <a:ext uri="{9D8B030D-6E8A-4147-A177-3AD203B41FA5}">
                      <a16:colId xmlns:a16="http://schemas.microsoft.com/office/drawing/2014/main" val="1635546103"/>
                    </a:ext>
                  </a:extLst>
                </a:gridCol>
                <a:gridCol w="1359654">
                  <a:extLst>
                    <a:ext uri="{9D8B030D-6E8A-4147-A177-3AD203B41FA5}">
                      <a16:colId xmlns:a16="http://schemas.microsoft.com/office/drawing/2014/main" val="3708499730"/>
                    </a:ext>
                  </a:extLst>
                </a:gridCol>
              </a:tblGrid>
              <a:tr h="279755">
                <a:tc>
                  <a:txBody>
                    <a:bodyPr/>
                    <a:lstStyle/>
                    <a:p>
                      <a:pPr algn="ctr"/>
                      <a:r>
                        <a:rPr lang="en-US" sz="1200" dirty="0"/>
                        <a:t>#</a:t>
                      </a:r>
                    </a:p>
                  </a:txBody>
                  <a:tcPr marR="36000" marT="45712" marB="45712"/>
                </a:tc>
                <a:tc>
                  <a:txBody>
                    <a:bodyPr/>
                    <a:lstStyle/>
                    <a:p>
                      <a:pPr algn="ctr"/>
                      <a:r>
                        <a:rPr lang="en-US" sz="1200" dirty="0">
                          <a:solidFill>
                            <a:schemeClr val="bg1"/>
                          </a:solidFill>
                        </a:rPr>
                        <a:t>Topic</a:t>
                      </a:r>
                    </a:p>
                  </a:txBody>
                  <a:tcPr marR="36000" marT="45712" marB="45712"/>
                </a:tc>
                <a:tc>
                  <a:txBody>
                    <a:bodyPr/>
                    <a:lstStyle/>
                    <a:p>
                      <a:pPr algn="ctr"/>
                      <a:r>
                        <a:rPr lang="en-US" sz="1200" kern="1200">
                          <a:solidFill>
                            <a:schemeClr val="bg1"/>
                          </a:solidFill>
                          <a:latin typeface="+mn-lt"/>
                          <a:ea typeface="+mn-ea"/>
                          <a:cs typeface="+mn-cs"/>
                        </a:rPr>
                        <a:t>Major Clause</a:t>
                      </a:r>
                      <a:endParaRPr lang="en-US" sz="1200" kern="1200" dirty="0">
                        <a:solidFill>
                          <a:schemeClr val="bg1"/>
                        </a:solidFill>
                        <a:latin typeface="+mn-lt"/>
                        <a:ea typeface="+mn-ea"/>
                        <a:cs typeface="+mn-cs"/>
                      </a:endParaRPr>
                    </a:p>
                  </a:txBody>
                  <a:tcPr marR="36000" marT="45712" marB="45712"/>
                </a:tc>
                <a:tc>
                  <a:txBody>
                    <a:bodyPr/>
                    <a:lstStyle/>
                    <a:p>
                      <a:pPr algn="ctr"/>
                      <a:r>
                        <a:rPr lang="en-US" sz="1200" dirty="0">
                          <a:solidFill>
                            <a:schemeClr val="bg1"/>
                          </a:solidFill>
                        </a:rPr>
                        <a:t>Description</a:t>
                      </a:r>
                    </a:p>
                  </a:txBody>
                  <a:tcPr marR="36000" marT="45712" marB="45712"/>
                </a:tc>
                <a:tc>
                  <a:txBody>
                    <a:bodyPr/>
                    <a:lstStyle/>
                    <a:p>
                      <a:pPr algn="ctr"/>
                      <a:r>
                        <a:rPr lang="en-US" sz="1200" dirty="0">
                          <a:solidFill>
                            <a:schemeClr val="bg1"/>
                          </a:solidFill>
                        </a:rPr>
                        <a:t>sections</a:t>
                      </a:r>
                    </a:p>
                  </a:txBody>
                  <a:tcPr marR="36000" marT="45712" marB="45712"/>
                </a:tc>
                <a:tc>
                  <a:txBody>
                    <a:bodyPr/>
                    <a:lstStyle/>
                    <a:p>
                      <a:pPr algn="ctr"/>
                      <a:r>
                        <a:rPr lang="en-US" sz="1200" dirty="0">
                          <a:solidFill>
                            <a:schemeClr val="bg1"/>
                          </a:solidFill>
                        </a:rPr>
                        <a:t>Completion status</a:t>
                      </a:r>
                    </a:p>
                  </a:txBody>
                  <a:tcPr marR="36000" marT="45712" marB="45712"/>
                </a:tc>
                <a:extLst>
                  <a:ext uri="{0D108BD9-81ED-4DB2-BD59-A6C34878D82A}">
                    <a16:rowId xmlns:a16="http://schemas.microsoft.com/office/drawing/2014/main" val="1706459108"/>
                  </a:ext>
                </a:extLst>
              </a:tr>
              <a:tr h="169090">
                <a:tc>
                  <a:txBody>
                    <a:bodyPr/>
                    <a:lstStyle/>
                    <a:p>
                      <a:r>
                        <a:rPr lang="en-US" sz="1100" kern="1200" dirty="0">
                          <a:solidFill>
                            <a:schemeClr val="dk1"/>
                          </a:solidFill>
                          <a:latin typeface="+mn-lt"/>
                          <a:ea typeface="+mn-ea"/>
                          <a:cs typeface="+mn-cs"/>
                        </a:rPr>
                        <a:t>1</a:t>
                      </a:r>
                    </a:p>
                  </a:txBody>
                  <a:tcPr marT="45712" marB="45712"/>
                </a:tc>
                <a:tc>
                  <a:txBody>
                    <a:bodyPr/>
                    <a:lstStyle/>
                    <a:p>
                      <a:r>
                        <a:rPr lang="en-US" sz="1100" kern="1200" dirty="0">
                          <a:solidFill>
                            <a:schemeClr val="dk1"/>
                          </a:solidFill>
                          <a:latin typeface="+mn-lt"/>
                          <a:ea typeface="+mn-ea"/>
                          <a:cs typeface="+mn-cs"/>
                        </a:rPr>
                        <a:t>Puncturing support</a:t>
                      </a:r>
                    </a:p>
                  </a:txBody>
                  <a:tcPr marT="45712" marB="45712"/>
                </a:tc>
                <a:tc>
                  <a:txBody>
                    <a:bodyPr/>
                    <a:lstStyle/>
                    <a:p>
                      <a:r>
                        <a:rPr lang="en-US" sz="1100" kern="1200" dirty="0">
                          <a:solidFill>
                            <a:schemeClr val="dk1"/>
                          </a:solidFill>
                          <a:latin typeface="+mn-lt"/>
                          <a:ea typeface="+mn-ea"/>
                          <a:cs typeface="+mn-cs"/>
                        </a:rPr>
                        <a:t>PHY</a:t>
                      </a:r>
                    </a:p>
                  </a:txBody>
                  <a:tcPr marT="45712" marB="45712"/>
                </a:tc>
                <a:tc>
                  <a:txBody>
                    <a:bodyPr/>
                    <a:lstStyle/>
                    <a:p>
                      <a:r>
                        <a:rPr lang="en-US" sz="1100" kern="1200" dirty="0">
                          <a:solidFill>
                            <a:schemeClr val="dk1"/>
                          </a:solidFill>
                          <a:latin typeface="+mn-lt"/>
                          <a:ea typeface="+mn-ea"/>
                          <a:cs typeface="+mn-cs"/>
                        </a:rPr>
                        <a:t>Supported puncturing schemes for NDP frames and associated MAC level signaling</a:t>
                      </a:r>
                    </a:p>
                  </a:txBody>
                  <a:tcPr marT="45712" marB="45712"/>
                </a:tc>
                <a:tc>
                  <a:txBody>
                    <a:bodyPr/>
                    <a:lstStyle/>
                    <a:p>
                      <a:r>
                        <a:rPr lang="en-US" sz="1100" kern="1200" dirty="0">
                          <a:solidFill>
                            <a:schemeClr val="dk1"/>
                          </a:solidFill>
                          <a:latin typeface="+mn-lt"/>
                          <a:ea typeface="+mn-ea"/>
                          <a:cs typeface="+mn-cs"/>
                        </a:rPr>
                        <a:t>36. EHT PHY + relevant MAC negotiation and measurement exchange.</a:t>
                      </a:r>
                    </a:p>
                  </a:txBody>
                  <a:tcPr marT="45712" marB="45712"/>
                </a:tc>
                <a:tc>
                  <a:txBody>
                    <a:bodyPr/>
                    <a:lstStyle/>
                    <a:p>
                      <a:r>
                        <a:rPr lang="en-US" sz="1100" kern="1200" dirty="0">
                          <a:solidFill>
                            <a:schemeClr val="dk1"/>
                          </a:solidFill>
                          <a:latin typeface="+mn-lt"/>
                          <a:ea typeface="+mn-ea"/>
                          <a:cs typeface="+mn-cs"/>
                        </a:rPr>
                        <a:t>Open</a:t>
                      </a:r>
                    </a:p>
                  </a:txBody>
                  <a:tcPr marT="45712" marB="45712"/>
                </a:tc>
                <a:extLst>
                  <a:ext uri="{0D108BD9-81ED-4DB2-BD59-A6C34878D82A}">
                    <a16:rowId xmlns:a16="http://schemas.microsoft.com/office/drawing/2014/main" val="967901264"/>
                  </a:ext>
                </a:extLst>
              </a:tr>
              <a:tr h="0">
                <a:tc>
                  <a:txBody>
                    <a:bodyPr/>
                    <a:lstStyle/>
                    <a:p>
                      <a:endParaRPr lang="en-US" sz="1100" dirty="0"/>
                    </a:p>
                  </a:txBody>
                  <a:tcPr marT="45712" marB="45712"/>
                </a:tc>
                <a:tc>
                  <a:txBody>
                    <a:bodyPr/>
                    <a:lstStyle/>
                    <a:p>
                      <a:r>
                        <a:rPr lang="en-US" sz="1100" dirty="0"/>
                        <a:t>TB operation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Trigger frame format and setting</a:t>
                      </a:r>
                    </a:p>
                  </a:txBody>
                  <a:tcPr marT="45712" marB="45712"/>
                </a:tc>
                <a:tc>
                  <a:txBody>
                    <a:bodyPr/>
                    <a:lstStyle/>
                    <a:p>
                      <a:r>
                        <a:rPr lang="en-US" sz="1100" kern="1200" dirty="0">
                          <a:solidFill>
                            <a:schemeClr val="dk1"/>
                          </a:solidFill>
                          <a:latin typeface="+mn-lt"/>
                          <a:ea typeface="+mn-ea"/>
                          <a:cs typeface="+mn-cs"/>
                        </a:rPr>
                        <a:t>9 – frame format</a:t>
                      </a:r>
                    </a:p>
                  </a:txBody>
                  <a:tcPr marT="45712" marB="45712"/>
                </a:tc>
                <a:tc>
                  <a:txBody>
                    <a:bodyPr/>
                    <a:lstStyle/>
                    <a:p>
                      <a:r>
                        <a:rPr lang="en-US" sz="1100" kern="1200" dirty="0">
                          <a:solidFill>
                            <a:schemeClr val="dk1"/>
                          </a:solidFill>
                          <a:latin typeface="+mn-lt"/>
                          <a:ea typeface="+mn-ea"/>
                          <a:cs typeface="+mn-cs"/>
                        </a:rPr>
                        <a:t>Open</a:t>
                      </a:r>
                    </a:p>
                  </a:txBody>
                  <a:tcPr marT="45712" marB="45712"/>
                </a:tc>
                <a:extLst>
                  <a:ext uri="{0D108BD9-81ED-4DB2-BD59-A6C34878D82A}">
                    <a16:rowId xmlns:a16="http://schemas.microsoft.com/office/drawing/2014/main" val="16894368"/>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a:p>
                  </a:txBody>
                  <a:tcPr marT="45712" marB="45712"/>
                </a:tc>
                <a:tc>
                  <a:txBody>
                    <a:bodyPr/>
                    <a:lstStyle/>
                    <a:p>
                      <a:endParaRPr lang="en-US" sz="1100"/>
                    </a:p>
                  </a:txBody>
                  <a:tcPr marT="45712" marB="45712"/>
                </a:tc>
                <a:tc>
                  <a:txBody>
                    <a:bodyPr/>
                    <a:lstStyle/>
                    <a:p>
                      <a:endParaRPr lang="en-US" sz="1100" dirty="0"/>
                    </a:p>
                  </a:txBody>
                  <a:tcPr marT="45712" marB="45712"/>
                </a:tc>
                <a:tc>
                  <a:txBody>
                    <a:bodyPr/>
                    <a:lstStyle/>
                    <a:p>
                      <a:r>
                        <a:rPr lang="en-US" sz="1100" kern="1200" dirty="0">
                          <a:solidFill>
                            <a:schemeClr val="dk1"/>
                          </a:solidFill>
                          <a:latin typeface="+mn-lt"/>
                          <a:ea typeface="+mn-ea"/>
                          <a:cs typeface="+mn-cs"/>
                        </a:rPr>
                        <a:t>11 – TB Measurement exchange</a:t>
                      </a:r>
                    </a:p>
                  </a:txBody>
                  <a:tcPr marT="45712" marB="45712"/>
                </a:tc>
                <a:tc>
                  <a:txBody>
                    <a:bodyPr/>
                    <a:lstStyle/>
                    <a:p>
                      <a:r>
                        <a:rPr lang="en-US" sz="1100" kern="1200" dirty="0">
                          <a:solidFill>
                            <a:schemeClr val="dk1"/>
                          </a:solidFill>
                          <a:latin typeface="+mn-lt"/>
                          <a:ea typeface="+mn-ea"/>
                          <a:cs typeface="+mn-cs"/>
                        </a:rPr>
                        <a:t>Open</a:t>
                      </a:r>
                    </a:p>
                  </a:txBody>
                  <a:tcPr marT="45712" marB="45712"/>
                </a:tc>
                <a:extLst>
                  <a:ext uri="{0D108BD9-81ED-4DB2-BD59-A6C34878D82A}">
                    <a16:rowId xmlns:a16="http://schemas.microsoft.com/office/drawing/2014/main" val="2191580554"/>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Secure LTF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r>
                        <a:rPr lang="en-US" sz="1100" kern="1200" dirty="0">
                          <a:solidFill>
                            <a:schemeClr val="dk1"/>
                          </a:solidFill>
                          <a:latin typeface="+mn-lt"/>
                          <a:ea typeface="+mn-ea"/>
                          <a:cs typeface="+mn-cs"/>
                        </a:rPr>
                        <a:t>Secure LTF AES128 mapping to symbols </a:t>
                      </a: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Open</a:t>
                      </a:r>
                    </a:p>
                  </a:txBody>
                  <a:tcPr marT="45712" marB="45712"/>
                </a:tc>
                <a:extLst>
                  <a:ext uri="{0D108BD9-81ED-4DB2-BD59-A6C34878D82A}">
                    <a16:rowId xmlns:a16="http://schemas.microsoft.com/office/drawing/2014/main" val="1692266373"/>
                  </a:ext>
                </a:extLst>
              </a:tr>
              <a:tr h="0">
                <a:tc>
                  <a:txBody>
                    <a:bodyPr/>
                    <a:lstStyle/>
                    <a:p>
                      <a:endParaRPr lang="en-US" sz="1100" dirty="0"/>
                    </a:p>
                  </a:txBody>
                  <a:tcPr marT="45712" marB="45712"/>
                </a:tc>
                <a:tc>
                  <a:txBody>
                    <a:bodyPr/>
                    <a:lstStyle/>
                    <a:p>
                      <a:r>
                        <a:rPr lang="en-US" sz="1100" dirty="0"/>
                        <a:t>TB and NTB Negotiation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for 320MHz w/ and w/o Secure LTF</a:t>
                      </a:r>
                    </a:p>
                  </a:txBody>
                  <a:tcPr marT="45712" marB="45712"/>
                </a:tc>
                <a:tc>
                  <a:txBody>
                    <a:bodyPr/>
                    <a:lstStyle/>
                    <a:p>
                      <a:r>
                        <a:rPr lang="en-US" sz="1100" kern="1200" dirty="0">
                          <a:solidFill>
                            <a:schemeClr val="dk1"/>
                          </a:solidFill>
                          <a:latin typeface="+mn-lt"/>
                          <a:ea typeface="+mn-ea"/>
                          <a:cs typeface="+mn-cs"/>
                        </a:rPr>
                        <a:t>11 – TB and NTB negotiation</a:t>
                      </a:r>
                    </a:p>
                  </a:txBody>
                  <a:tcPr marT="45712" marB="45712"/>
                </a:tc>
                <a:tc>
                  <a:txBody>
                    <a:bodyPr/>
                    <a:lstStyle/>
                    <a:p>
                      <a:r>
                        <a:rPr lang="en-US" sz="1100" kern="1200" dirty="0">
                          <a:solidFill>
                            <a:schemeClr val="dk1"/>
                          </a:solidFill>
                          <a:latin typeface="+mn-lt"/>
                          <a:ea typeface="+mn-ea"/>
                          <a:cs typeface="+mn-cs"/>
                        </a:rPr>
                        <a:t>Open</a:t>
                      </a:r>
                    </a:p>
                  </a:txBody>
                  <a:tcPr marT="45712" marB="45712"/>
                </a:tc>
                <a:extLst>
                  <a:ext uri="{0D108BD9-81ED-4DB2-BD59-A6C34878D82A}">
                    <a16:rowId xmlns:a16="http://schemas.microsoft.com/office/drawing/2014/main" val="116895975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9 – LTF Parameters IE</a:t>
                      </a:r>
                    </a:p>
                  </a:txBody>
                  <a:tcPr marT="45712" marB="45712"/>
                </a:tc>
                <a:tc>
                  <a:txBody>
                    <a:bodyPr/>
                    <a:lstStyle/>
                    <a:p>
                      <a:r>
                        <a:rPr lang="en-US" sz="1100" kern="1200" dirty="0">
                          <a:solidFill>
                            <a:schemeClr val="dk1"/>
                          </a:solidFill>
                          <a:latin typeface="+mn-lt"/>
                          <a:ea typeface="+mn-ea"/>
                          <a:cs typeface="+mn-cs"/>
                        </a:rPr>
                        <a:t>Open</a:t>
                      </a:r>
                    </a:p>
                  </a:txBody>
                  <a:tcPr marT="45712" marB="45712"/>
                </a:tc>
                <a:extLst>
                  <a:ext uri="{0D108BD9-81ED-4DB2-BD59-A6C34878D82A}">
                    <a16:rowId xmlns:a16="http://schemas.microsoft.com/office/drawing/2014/main" val="67564669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TXVECTOR and RXVECTOR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Support in clause 36 for Ranging in the TXVECTOR, RXVECTOR and LTFVECTOR</a:t>
                      </a:r>
                    </a:p>
                  </a:txBody>
                  <a:tcPr marT="45712" marB="45712"/>
                </a:tc>
                <a:tc>
                  <a:txBody>
                    <a:bodyPr/>
                    <a:lstStyle/>
                    <a:p>
                      <a:r>
                        <a:rPr lang="en-US" sz="1100" kern="1200" dirty="0">
                          <a:solidFill>
                            <a:schemeClr val="dk1"/>
                          </a:solidFill>
                          <a:latin typeface="+mn-lt"/>
                          <a:ea typeface="+mn-ea"/>
                          <a:cs typeface="+mn-cs"/>
                        </a:rPr>
                        <a:t>36.2.2</a:t>
                      </a:r>
                    </a:p>
                  </a:txBody>
                  <a:tcPr marT="45712" marB="45712"/>
                </a:tc>
                <a:tc>
                  <a:txBody>
                    <a:bodyPr/>
                    <a:lstStyle/>
                    <a:p>
                      <a:r>
                        <a:rPr lang="en-US" sz="1100" kern="1200" dirty="0">
                          <a:solidFill>
                            <a:schemeClr val="dk1"/>
                          </a:solidFill>
                          <a:latin typeface="+mn-lt"/>
                          <a:ea typeface="+mn-ea"/>
                          <a:cs typeface="+mn-cs"/>
                        </a:rPr>
                        <a:t>1</a:t>
                      </a:r>
                      <a:r>
                        <a:rPr lang="en-US" sz="1100" kern="1200" baseline="30000" dirty="0">
                          <a:solidFill>
                            <a:schemeClr val="dk1"/>
                          </a:solidFill>
                          <a:latin typeface="+mn-lt"/>
                          <a:ea typeface="+mn-ea"/>
                          <a:cs typeface="+mn-cs"/>
                        </a:rPr>
                        <a:t>st</a:t>
                      </a:r>
                      <a:r>
                        <a:rPr lang="en-US" sz="1100" kern="1200" dirty="0">
                          <a:solidFill>
                            <a:schemeClr val="dk1"/>
                          </a:solidFill>
                          <a:latin typeface="+mn-lt"/>
                          <a:ea typeface="+mn-ea"/>
                          <a:cs typeface="+mn-cs"/>
                        </a:rPr>
                        <a:t> round completed</a:t>
                      </a:r>
                    </a:p>
                  </a:txBody>
                  <a:tcPr marT="45712" marB="45712"/>
                </a:tc>
                <a:extLst>
                  <a:ext uri="{0D108BD9-81ED-4DB2-BD59-A6C34878D82A}">
                    <a16:rowId xmlns:a16="http://schemas.microsoft.com/office/drawing/2014/main" val="353515337"/>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Passive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and measurement exchange using EHT for passive</a:t>
                      </a:r>
                    </a:p>
                  </a:txBody>
                  <a:tcPr marT="45712" marB="45712"/>
                </a:tc>
                <a:tc>
                  <a:txBody>
                    <a:bodyPr/>
                    <a:lstStyle/>
                    <a:p>
                      <a:r>
                        <a:rPr lang="en-US" sz="1100" dirty="0"/>
                        <a:t>9 – TF, </a:t>
                      </a:r>
                    </a:p>
                    <a:p>
                      <a:r>
                        <a:rPr lang="en-US" sz="1100" dirty="0"/>
                        <a:t>LMR (ISTA Passive TB Ranging Measurement Report element) (RSTA Passive TB Ranging Measurement Report element)</a:t>
                      </a:r>
                    </a:p>
                    <a:p>
                      <a:r>
                        <a:rPr lang="en-US" sz="1100" dirty="0"/>
                        <a:t>LCI (Passive TB Ranging LCI Table element)</a:t>
                      </a:r>
                    </a:p>
                    <a:p>
                      <a:r>
                        <a:rPr lang="en-US" sz="1100" dirty="0"/>
                        <a:t>(Passive TB Ranging Parameters subfield format and associated format and bandwidth table).</a:t>
                      </a:r>
                    </a:p>
                  </a:txBody>
                  <a:tcPr marT="45712" marB="45712"/>
                </a:tc>
                <a:tc>
                  <a:txBody>
                    <a:bodyPr/>
                    <a:lstStyle/>
                    <a:p>
                      <a:r>
                        <a:rPr lang="en-US" sz="1100" dirty="0"/>
                        <a:t>Open</a:t>
                      </a:r>
                    </a:p>
                  </a:txBody>
                  <a:tcPr marT="45712" marB="45712"/>
                </a:tc>
                <a:extLst>
                  <a:ext uri="{0D108BD9-81ED-4DB2-BD59-A6C34878D82A}">
                    <a16:rowId xmlns:a16="http://schemas.microsoft.com/office/drawing/2014/main" val="3785766676"/>
                  </a:ext>
                </a:extLst>
              </a:tr>
              <a:tr h="0">
                <a:tc>
                  <a:txBody>
                    <a:bodyPr/>
                    <a:lstStyle/>
                    <a:p>
                      <a:endParaRPr lang="en-US" sz="1400" dirty="0"/>
                    </a:p>
                  </a:txBody>
                  <a:tcPr marT="45712" marB="45712"/>
                </a:tc>
                <a:tc>
                  <a:txBody>
                    <a:bodyPr/>
                    <a:lstStyle/>
                    <a:p>
                      <a:r>
                        <a:rPr lang="en-US" sz="1100" dirty="0"/>
                        <a:t>Tx procedure</a:t>
                      </a:r>
                    </a:p>
                  </a:txBody>
                  <a:tcPr marT="45712" marB="45712"/>
                </a:tc>
                <a:tc>
                  <a:txBody>
                    <a:bodyPr/>
                    <a:lstStyle/>
                    <a:p>
                      <a:r>
                        <a:rPr lang="en-US" sz="1100" dirty="0"/>
                        <a:t>PHY</a:t>
                      </a:r>
                    </a:p>
                  </a:txBody>
                  <a:tcPr marT="45712" marB="45712"/>
                </a:tc>
                <a:tc>
                  <a:txBody>
                    <a:bodyPr/>
                    <a:lstStyle/>
                    <a:p>
                      <a:r>
                        <a:rPr lang="en-US" sz="1100" dirty="0"/>
                        <a:t>EHT Transmit procedure</a:t>
                      </a:r>
                    </a:p>
                  </a:txBody>
                  <a:tcPr marT="45712" marB="45712"/>
                </a:tc>
                <a:tc>
                  <a:txBody>
                    <a:bodyPr/>
                    <a:lstStyle/>
                    <a:p>
                      <a:r>
                        <a:rPr lang="en-US" sz="1100" dirty="0"/>
                        <a:t>Equivalent text to 27.3.21 HE transmit procedure needed to deal with TOD registering. </a:t>
                      </a:r>
                    </a:p>
                  </a:txBody>
                  <a:tcPr marT="45712" marB="45712"/>
                </a:tc>
                <a:tc>
                  <a:txBody>
                    <a:bodyPr/>
                    <a:lstStyle/>
                    <a:p>
                      <a:r>
                        <a:rPr lang="en-US" sz="1100" dirty="0"/>
                        <a:t>Open</a:t>
                      </a:r>
                    </a:p>
                  </a:txBody>
                  <a:tcPr marT="45712" marB="45712"/>
                </a:tc>
                <a:extLst>
                  <a:ext uri="{0D108BD9-81ED-4DB2-BD59-A6C34878D82A}">
                    <a16:rowId xmlns:a16="http://schemas.microsoft.com/office/drawing/2014/main" val="1912516262"/>
                  </a:ext>
                </a:extLst>
              </a:tr>
              <a:tr h="0">
                <a:tc>
                  <a:txBody>
                    <a:bodyPr/>
                    <a:lstStyle/>
                    <a:p>
                      <a:endParaRPr lang="en-US" sz="1400" dirty="0"/>
                    </a:p>
                  </a:txBody>
                  <a:tcPr marT="45712" marB="45712"/>
                </a:tc>
                <a:tc>
                  <a:txBody>
                    <a:bodyPr/>
                    <a:lstStyle/>
                    <a:p>
                      <a:r>
                        <a:rPr lang="en-US" sz="1100" dirty="0" err="1"/>
                        <a:t>ToD</a:t>
                      </a:r>
                      <a:r>
                        <a:rPr lang="en-US" sz="1100" dirty="0"/>
                        <a:t> </a:t>
                      </a:r>
                    </a:p>
                  </a:txBody>
                  <a:tcPr marT="45712" marB="45712"/>
                </a:tc>
                <a:tc>
                  <a:txBody>
                    <a:bodyPr/>
                    <a:lstStyle/>
                    <a:p>
                      <a:r>
                        <a:rPr lang="en-US" sz="1100" dirty="0"/>
                        <a:t>PHY</a:t>
                      </a:r>
                    </a:p>
                  </a:txBody>
                  <a:tcPr marT="45712" marB="45712"/>
                </a:tc>
                <a:tc>
                  <a:txBody>
                    <a:bodyPr/>
                    <a:lstStyle/>
                    <a:p>
                      <a:r>
                        <a:rPr lang="en-US" sz="1100" dirty="0"/>
                        <a:t>TOD accuracy</a:t>
                      </a:r>
                    </a:p>
                  </a:txBody>
                  <a:tcPr marT="45712" marB="45712"/>
                </a:tc>
                <a:tc>
                  <a:txBody>
                    <a:bodyPr/>
                    <a:lstStyle/>
                    <a:p>
                      <a:r>
                        <a:rPr lang="en-US" sz="1100" dirty="0"/>
                        <a:t>Equivalent text to clause 27.3.19.5 Time of departure accuracy for EHT </a:t>
                      </a:r>
                      <a:r>
                        <a:rPr lang="en-US" sz="1100" dirty="0" err="1"/>
                        <a:t>phy</a:t>
                      </a:r>
                      <a:endParaRPr lang="en-US" sz="1100" dirty="0"/>
                    </a:p>
                  </a:txBody>
                  <a:tcPr marT="45712" marB="45712"/>
                </a:tc>
                <a:tc>
                  <a:txBody>
                    <a:bodyPr/>
                    <a:lstStyle/>
                    <a:p>
                      <a:r>
                        <a:rPr lang="en-US" sz="1100" dirty="0"/>
                        <a:t>Open</a:t>
                      </a:r>
                    </a:p>
                  </a:txBody>
                  <a:tcPr marT="45712" marB="45712"/>
                </a:tc>
                <a:extLst>
                  <a:ext uri="{0D108BD9-81ED-4DB2-BD59-A6C34878D82A}">
                    <a16:rowId xmlns:a16="http://schemas.microsoft.com/office/drawing/2014/main" val="1157723473"/>
                  </a:ext>
                </a:extLst>
              </a:tr>
            </a:tbl>
          </a:graphicData>
        </a:graphic>
      </p:graphicFrame>
    </p:spTree>
    <p:extLst>
      <p:ext uri="{BB962C8B-B14F-4D97-AF65-F5344CB8AC3E}">
        <p14:creationId xmlns:p14="http://schemas.microsoft.com/office/powerpoint/2010/main" val="40071075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2"/>
            <a:ext cx="11809312" cy="775034"/>
          </a:xfrm>
        </p:spPr>
        <p:txBody>
          <a:bodyPr/>
          <a:lstStyle/>
          <a:p>
            <a:r>
              <a:rPr lang="en-US" dirty="0"/>
              <a:t>May Meeting Progress and Targets Towards the July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535145"/>
            <a:ext cx="10657184" cy="2469919"/>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Completed SFD development.</a:t>
            </a:r>
          </a:p>
          <a:p>
            <a:pPr lvl="1">
              <a:buFont typeface="Arial" panose="020B0604020202020204" pitchFamily="34" charset="0"/>
              <a:buChar char="•"/>
            </a:pPr>
            <a:r>
              <a:rPr lang="en-US" dirty="0"/>
              <a:t>Reviewed Draft text proposals for PHY and MAC and adopted submissions into initial draft.</a:t>
            </a:r>
          </a:p>
          <a:p>
            <a:pPr lvl="1">
              <a:buFont typeface="Arial" panose="020B0604020202020204" pitchFamily="34" charset="0"/>
              <a:buChar char="•"/>
            </a:pPr>
            <a:r>
              <a:rPr lang="en-US" dirty="0"/>
              <a:t>Expected to generate P802.11bk draft 0.1 coming out of this meeting week.</a:t>
            </a:r>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June 2023</a:t>
            </a:r>
            <a:endParaRPr lang="en-GB" dirty="0"/>
          </a:p>
        </p:txBody>
      </p:sp>
      <p:sp>
        <p:nvSpPr>
          <p:cNvPr id="9" name="Footer Placeholder 4">
            <a:extLst>
              <a:ext uri="{FF2B5EF4-FFF2-40B4-BE49-F238E27FC236}">
                <a16:creationId xmlns:a16="http://schemas.microsoft.com/office/drawing/2014/main" id="{C65A89BF-8A40-48A4-8634-3AB695572AB5}"/>
              </a:ext>
            </a:extLst>
          </p:cNvPr>
          <p:cNvSpPr txBox="1">
            <a:spLocks/>
          </p:cNvSpP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Jonathan Segev, Intel corporation</a:t>
            </a:r>
            <a:endParaRPr lang="en-GB" dirty="0"/>
          </a:p>
        </p:txBody>
      </p:sp>
      <p:grpSp>
        <p:nvGrpSpPr>
          <p:cNvPr id="10" name="Group 9">
            <a:extLst>
              <a:ext uri="{FF2B5EF4-FFF2-40B4-BE49-F238E27FC236}">
                <a16:creationId xmlns:a16="http://schemas.microsoft.com/office/drawing/2014/main" id="{9C3037FA-DCCF-4501-86FC-77889B31AD16}"/>
              </a:ext>
            </a:extLst>
          </p:cNvPr>
          <p:cNvGrpSpPr/>
          <p:nvPr/>
        </p:nvGrpSpPr>
        <p:grpSpPr>
          <a:xfrm>
            <a:off x="2023881" y="4869160"/>
            <a:ext cx="5631921" cy="1201106"/>
            <a:chOff x="2845792" y="3241917"/>
            <a:chExt cx="5285898" cy="855830"/>
          </a:xfrm>
        </p:grpSpPr>
        <p:sp>
          <p:nvSpPr>
            <p:cNvPr id="11" name="TextBox 10">
              <a:extLst>
                <a:ext uri="{FF2B5EF4-FFF2-40B4-BE49-F238E27FC236}">
                  <a16:creationId xmlns:a16="http://schemas.microsoft.com/office/drawing/2014/main" id="{4A7C7271-C823-4DBE-B1C8-4D7553782EBA}"/>
                </a:ext>
              </a:extLst>
            </p:cNvPr>
            <p:cNvSpPr txBox="1">
              <a:spLocks noChangeAspect="1"/>
            </p:cNvSpPr>
            <p:nvPr/>
          </p:nvSpPr>
          <p:spPr>
            <a:xfrm>
              <a:off x="2845792" y="3241917"/>
              <a:ext cx="2087134" cy="461665"/>
            </a:xfrm>
            <a:prstGeom prst="rect">
              <a:avLst/>
            </a:prstGeom>
            <a:noFill/>
          </p:spPr>
          <p:txBody>
            <a:bodyPr wrap="square" rtlCol="0">
              <a:spAutoFit/>
            </a:bodyPr>
            <a:lstStyle/>
            <a:p>
              <a:r>
                <a:rPr lang="en-US" b="1" dirty="0" err="1">
                  <a:solidFill>
                    <a:schemeClr val="tx1"/>
                  </a:solidFill>
                </a:rPr>
                <a:t>TGbk</a:t>
              </a:r>
              <a:r>
                <a:rPr lang="en-US" b="1" dirty="0">
                  <a:solidFill>
                    <a:schemeClr val="tx1"/>
                  </a:solidFill>
                </a:rPr>
                <a:t>:</a:t>
              </a:r>
            </a:p>
          </p:txBody>
        </p:sp>
        <p:sp>
          <p:nvSpPr>
            <p:cNvPr id="12" name="Rectangle 11">
              <a:extLst>
                <a:ext uri="{FF2B5EF4-FFF2-40B4-BE49-F238E27FC236}">
                  <a16:creationId xmlns:a16="http://schemas.microsoft.com/office/drawing/2014/main" id="{C3C941D8-B7BA-4857-97D9-3D39D684FBD9}"/>
                </a:ext>
              </a:extLst>
            </p:cNvPr>
            <p:cNvSpPr/>
            <p:nvPr/>
          </p:nvSpPr>
          <p:spPr bwMode="auto">
            <a:xfrm>
              <a:off x="4275000" y="3613737"/>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 (SFD)</a:t>
              </a:r>
            </a:p>
          </p:txBody>
        </p:sp>
        <p:cxnSp>
          <p:nvCxnSpPr>
            <p:cNvPr id="13" name="Straight Arrow Connector 12">
              <a:extLst>
                <a:ext uri="{FF2B5EF4-FFF2-40B4-BE49-F238E27FC236}">
                  <a16:creationId xmlns:a16="http://schemas.microsoft.com/office/drawing/2014/main" id="{389AA7FF-8C2B-4816-8536-50AA731BE689}"/>
                </a:ext>
              </a:extLst>
            </p:cNvPr>
            <p:cNvCxnSpPr/>
            <p:nvPr/>
          </p:nvCxnSpPr>
          <p:spPr bwMode="auto">
            <a:xfrm>
              <a:off x="5787427" y="3916223"/>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14" name="Rectangle 13">
              <a:extLst>
                <a:ext uri="{FF2B5EF4-FFF2-40B4-BE49-F238E27FC236}">
                  <a16:creationId xmlns:a16="http://schemas.microsoft.com/office/drawing/2014/main" id="{CCE44772-81B7-45E2-B1B5-D76D9293B30B}"/>
                </a:ext>
              </a:extLst>
            </p:cNvPr>
            <p:cNvSpPr/>
            <p:nvPr/>
          </p:nvSpPr>
          <p:spPr bwMode="auto">
            <a:xfrm>
              <a:off x="6619262" y="3613737"/>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grpSp>
        <p:nvGrpSpPr>
          <p:cNvPr id="15" name="Group 14">
            <a:extLst>
              <a:ext uri="{FF2B5EF4-FFF2-40B4-BE49-F238E27FC236}">
                <a16:creationId xmlns:a16="http://schemas.microsoft.com/office/drawing/2014/main" id="{51C6BF5A-FC77-4B30-AFB2-E1A35F56E7A5}"/>
              </a:ext>
            </a:extLst>
          </p:cNvPr>
          <p:cNvGrpSpPr>
            <a:grpSpLocks noChangeAspect="1"/>
          </p:cNvGrpSpPr>
          <p:nvPr/>
        </p:nvGrpSpPr>
        <p:grpSpPr>
          <a:xfrm>
            <a:off x="4316742" y="3669856"/>
            <a:ext cx="7560840" cy="839328"/>
            <a:chOff x="550425" y="4856471"/>
            <a:chExt cx="9938093" cy="1103226"/>
          </a:xfrm>
        </p:grpSpPr>
        <p:sp>
          <p:nvSpPr>
            <p:cNvPr id="16" name="TextBox 15">
              <a:extLst>
                <a:ext uri="{FF2B5EF4-FFF2-40B4-BE49-F238E27FC236}">
                  <a16:creationId xmlns:a16="http://schemas.microsoft.com/office/drawing/2014/main" id="{D1C45289-DE96-44AB-ABA5-D3957ECBAB80}"/>
                </a:ext>
              </a:extLst>
            </p:cNvPr>
            <p:cNvSpPr txBox="1"/>
            <p:nvPr/>
          </p:nvSpPr>
          <p:spPr>
            <a:xfrm>
              <a:off x="550425" y="4856471"/>
              <a:ext cx="2087134" cy="461665"/>
            </a:xfrm>
            <a:prstGeom prst="rect">
              <a:avLst/>
            </a:prstGeom>
            <a:noFill/>
          </p:spPr>
          <p:txBody>
            <a:bodyPr wrap="square" rtlCol="0">
              <a:spAutoFit/>
            </a:bodyPr>
            <a:lstStyle/>
            <a:p>
              <a:r>
                <a:rPr lang="en-US" b="1" dirty="0" err="1">
                  <a:solidFill>
                    <a:schemeClr val="tx1"/>
                  </a:solidFill>
                </a:rPr>
                <a:t>TGaz</a:t>
              </a:r>
              <a:r>
                <a:rPr lang="en-US" b="1" dirty="0">
                  <a:solidFill>
                    <a:schemeClr val="tx1"/>
                  </a:solidFill>
                </a:rPr>
                <a:t>:</a:t>
              </a:r>
            </a:p>
          </p:txBody>
        </p:sp>
        <p:sp>
          <p:nvSpPr>
            <p:cNvPr id="17" name="Rectangle 16">
              <a:extLst>
                <a:ext uri="{FF2B5EF4-FFF2-40B4-BE49-F238E27FC236}">
                  <a16:creationId xmlns:a16="http://schemas.microsoft.com/office/drawing/2014/main" id="{903714B9-50CC-43A1-B0C4-6FD9B1F1E329}"/>
                </a:ext>
              </a:extLst>
            </p:cNvPr>
            <p:cNvSpPr/>
            <p:nvPr/>
          </p:nvSpPr>
          <p:spPr bwMode="auto">
            <a:xfrm>
              <a:off x="1943302" y="5230423"/>
              <a:ext cx="1512428" cy="482595"/>
            </a:xfrm>
            <a:prstGeom prst="rect">
              <a:avLst/>
            </a:prstGeom>
            <a:solidFill>
              <a:schemeClr val="accent1">
                <a:lumMod val="20000"/>
                <a:lumOff val="80000"/>
              </a:schemeClr>
            </a:solidFill>
            <a:ln>
              <a:solidFill>
                <a:schemeClr val="accent5">
                  <a:lumMod val="20000"/>
                  <a:lumOff val="8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Usage model</a:t>
              </a:r>
            </a:p>
          </p:txBody>
        </p:sp>
        <p:sp>
          <p:nvSpPr>
            <p:cNvPr id="18" name="Rectangle 17">
              <a:extLst>
                <a:ext uri="{FF2B5EF4-FFF2-40B4-BE49-F238E27FC236}">
                  <a16:creationId xmlns:a16="http://schemas.microsoft.com/office/drawing/2014/main" id="{21E4193D-742B-410D-9D5B-2242164DD6C0}"/>
                </a:ext>
              </a:extLst>
            </p:cNvPr>
            <p:cNvSpPr/>
            <p:nvPr/>
          </p:nvSpPr>
          <p:spPr bwMode="auto">
            <a:xfrm>
              <a:off x="4287565" y="5229009"/>
              <a:ext cx="1512428" cy="484009"/>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Functional requirements</a:t>
              </a:r>
            </a:p>
          </p:txBody>
        </p:sp>
        <p:cxnSp>
          <p:nvCxnSpPr>
            <p:cNvPr id="19" name="Straight Arrow Connector 18">
              <a:extLst>
                <a:ext uri="{FF2B5EF4-FFF2-40B4-BE49-F238E27FC236}">
                  <a16:creationId xmlns:a16="http://schemas.microsoft.com/office/drawing/2014/main" id="{AFDCB87F-492D-44E1-82E4-4F17DEE2E23A}"/>
                </a:ext>
              </a:extLst>
            </p:cNvPr>
            <p:cNvCxnSpPr/>
            <p:nvPr/>
          </p:nvCxnSpPr>
          <p:spPr bwMode="auto">
            <a:xfrm>
              <a:off x="3455730"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0" name="Rectangle 19">
              <a:extLst>
                <a:ext uri="{FF2B5EF4-FFF2-40B4-BE49-F238E27FC236}">
                  <a16:creationId xmlns:a16="http://schemas.microsoft.com/office/drawing/2014/main" id="{E48AF1EB-BEF7-4C50-A921-C00CE69F51E2}"/>
                </a:ext>
              </a:extLst>
            </p:cNvPr>
            <p:cNvSpPr/>
            <p:nvPr/>
          </p:nvSpPr>
          <p:spPr bwMode="auto">
            <a:xfrm>
              <a:off x="6631828" y="5230423"/>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a:t>
              </a:r>
            </a:p>
          </p:txBody>
        </p:sp>
        <p:cxnSp>
          <p:nvCxnSpPr>
            <p:cNvPr id="21" name="Straight Arrow Connector 20">
              <a:extLst>
                <a:ext uri="{FF2B5EF4-FFF2-40B4-BE49-F238E27FC236}">
                  <a16:creationId xmlns:a16="http://schemas.microsoft.com/office/drawing/2014/main" id="{7B2FB4BC-2144-4CD5-98CB-7964C9EB4408}"/>
                </a:ext>
              </a:extLst>
            </p:cNvPr>
            <p:cNvCxnSpPr/>
            <p:nvPr/>
          </p:nvCxnSpPr>
          <p:spPr bwMode="auto">
            <a:xfrm>
              <a:off x="5799992"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2" name="Straight Arrow Connector 21">
              <a:extLst>
                <a:ext uri="{FF2B5EF4-FFF2-40B4-BE49-F238E27FC236}">
                  <a16:creationId xmlns:a16="http://schemas.microsoft.com/office/drawing/2014/main" id="{83A26CC5-83EE-440B-9621-5AAA7692F991}"/>
                </a:ext>
              </a:extLst>
            </p:cNvPr>
            <p:cNvCxnSpPr/>
            <p:nvPr/>
          </p:nvCxnSpPr>
          <p:spPr bwMode="auto">
            <a:xfrm>
              <a:off x="8144255"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3" name="Rectangle 22">
              <a:extLst>
                <a:ext uri="{FF2B5EF4-FFF2-40B4-BE49-F238E27FC236}">
                  <a16:creationId xmlns:a16="http://schemas.microsoft.com/office/drawing/2014/main" id="{676F90B0-F796-46CE-82CB-A1E88D4A3A07}"/>
                </a:ext>
              </a:extLst>
            </p:cNvPr>
            <p:cNvSpPr/>
            <p:nvPr/>
          </p:nvSpPr>
          <p:spPr bwMode="auto">
            <a:xfrm>
              <a:off x="8976090" y="5230423"/>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nvGrpSpPr>
            <p:cNvPr id="24" name="Group 23">
              <a:extLst>
                <a:ext uri="{FF2B5EF4-FFF2-40B4-BE49-F238E27FC236}">
                  <a16:creationId xmlns:a16="http://schemas.microsoft.com/office/drawing/2014/main" id="{7646E523-F714-4F76-AE20-6205277389A5}"/>
                </a:ext>
              </a:extLst>
            </p:cNvPr>
            <p:cNvGrpSpPr/>
            <p:nvPr/>
          </p:nvGrpSpPr>
          <p:grpSpPr>
            <a:xfrm>
              <a:off x="1943301" y="5087304"/>
              <a:ext cx="1512428" cy="872393"/>
              <a:chOff x="2281259" y="5223255"/>
              <a:chExt cx="685272" cy="455796"/>
            </a:xfrm>
          </p:grpSpPr>
          <p:cxnSp>
            <p:nvCxnSpPr>
              <p:cNvPr id="28" name="Straight Connector 27">
                <a:extLst>
                  <a:ext uri="{FF2B5EF4-FFF2-40B4-BE49-F238E27FC236}">
                    <a16:creationId xmlns:a16="http://schemas.microsoft.com/office/drawing/2014/main" id="{ADEA66FF-CDE1-4637-A658-B7539BA72D6D}"/>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9" name="Straight Connector 28">
                <a:extLst>
                  <a:ext uri="{FF2B5EF4-FFF2-40B4-BE49-F238E27FC236}">
                    <a16:creationId xmlns:a16="http://schemas.microsoft.com/office/drawing/2014/main" id="{FF39AD60-7299-4218-A7D9-6F7DA218804A}"/>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nvGrpSpPr>
            <p:cNvPr id="25" name="Group 24">
              <a:extLst>
                <a:ext uri="{FF2B5EF4-FFF2-40B4-BE49-F238E27FC236}">
                  <a16:creationId xmlns:a16="http://schemas.microsoft.com/office/drawing/2014/main" id="{8D61770F-6627-4769-BB11-A1FA1C701901}"/>
                </a:ext>
              </a:extLst>
            </p:cNvPr>
            <p:cNvGrpSpPr/>
            <p:nvPr/>
          </p:nvGrpSpPr>
          <p:grpSpPr>
            <a:xfrm>
              <a:off x="4273148" y="5064576"/>
              <a:ext cx="1512428" cy="872393"/>
              <a:chOff x="2281259" y="5223255"/>
              <a:chExt cx="685272" cy="455796"/>
            </a:xfrm>
          </p:grpSpPr>
          <p:cxnSp>
            <p:nvCxnSpPr>
              <p:cNvPr id="26" name="Straight Connector 25">
                <a:extLst>
                  <a:ext uri="{FF2B5EF4-FFF2-40B4-BE49-F238E27FC236}">
                    <a16:creationId xmlns:a16="http://schemas.microsoft.com/office/drawing/2014/main" id="{7EB889AA-D9F0-4B85-AB08-2DEA507CD0CB}"/>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7" name="Straight Connector 26">
                <a:extLst>
                  <a:ext uri="{FF2B5EF4-FFF2-40B4-BE49-F238E27FC236}">
                    <a16:creationId xmlns:a16="http://schemas.microsoft.com/office/drawing/2014/main" id="{2FEB524A-EF46-4DCD-8DF8-35FF88BEB289}"/>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sp>
        <p:nvSpPr>
          <p:cNvPr id="30" name="Arrow: Down 29">
            <a:extLst>
              <a:ext uri="{FF2B5EF4-FFF2-40B4-BE49-F238E27FC236}">
                <a16:creationId xmlns:a16="http://schemas.microsoft.com/office/drawing/2014/main" id="{1A1CD639-3822-47FF-83B8-75EEBEDEEE09}"/>
              </a:ext>
            </a:extLst>
          </p:cNvPr>
          <p:cNvSpPr/>
          <p:nvPr/>
        </p:nvSpPr>
        <p:spPr bwMode="auto">
          <a:xfrm rot="2901312">
            <a:off x="7664775" y="4456430"/>
            <a:ext cx="374723" cy="806669"/>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6270601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1"/>
            <a:ext cx="11809312" cy="1065213"/>
          </a:xfrm>
        </p:spPr>
        <p:txBody>
          <a:bodyPr/>
          <a:lstStyle/>
          <a:p>
            <a:r>
              <a:rPr lang="en-US" dirty="0"/>
              <a:t>May Meeting Progress and Targets Towards the July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10009112" cy="4343400"/>
          </a:xfrm>
        </p:spPr>
        <p:txBody>
          <a:bodyPr/>
          <a:lstStyle/>
          <a:p>
            <a:pPr>
              <a:buFont typeface="Arial" panose="020B0604020202020204" pitchFamily="34" charset="0"/>
              <a:buChar char="•"/>
            </a:pPr>
            <a:r>
              <a:rPr lang="en-US" b="0" dirty="0"/>
              <a:t>Targets towards the July meeting:</a:t>
            </a:r>
          </a:p>
          <a:p>
            <a:pPr lvl="1">
              <a:buFont typeface="Arial" panose="020B0604020202020204" pitchFamily="34" charset="0"/>
              <a:buChar char="•"/>
            </a:pPr>
            <a:r>
              <a:rPr lang="en-US" dirty="0"/>
              <a:t>Generate initial P802.11bk draft (D0.1).</a:t>
            </a:r>
            <a:endParaRPr lang="en-US" b="0" dirty="0"/>
          </a:p>
          <a:p>
            <a:pPr lvl="1">
              <a:buFont typeface="Arial" panose="020B0604020202020204" pitchFamily="34" charset="0"/>
              <a:buChar char="•"/>
            </a:pPr>
            <a:r>
              <a:rPr lang="en-US" b="0" dirty="0"/>
              <a:t>Continue review and adoption of amendment text.</a:t>
            </a:r>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2558250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May meeting:</a:t>
            </a:r>
            <a:endParaRPr lang="en-US" sz="2000" b="0" dirty="0"/>
          </a:p>
          <a:p>
            <a:pPr>
              <a:buFont typeface="Arial" panose="020B0604020202020204" pitchFamily="34" charset="0"/>
              <a:buChar char="•"/>
            </a:pPr>
            <a:r>
              <a:rPr lang="en-US" sz="2000" b="0" dirty="0"/>
              <a:t>This meeting is part of the May 802 interim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https://web.cvent.com/event/c8c74da9-42ef-4650-bbf6-d33d40c6bedc/summary</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graphicFrame>
        <p:nvGraphicFramePr>
          <p:cNvPr id="7" name="Content Placeholder 6"/>
          <p:cNvGraphicFramePr>
            <a:graphicFrameLocks noGrp="1"/>
          </p:cNvGraphicFramePr>
          <p:nvPr>
            <p:ph idx="1"/>
          </p:nvPr>
        </p:nvGraphicFramePr>
        <p:xfrm>
          <a:off x="983432" y="1728383"/>
          <a:ext cx="10585177" cy="1676320"/>
        </p:xfrm>
        <a:graphic>
          <a:graphicData uri="http://schemas.openxmlformats.org/drawingml/2006/table">
            <a:tbl>
              <a:tblPr firstRow="1" bandRow="1">
                <a:tableStyleId>{21E4AEA4-8DFA-4A89-87EB-49C32662AFE0}</a:tableStyleId>
              </a:tblPr>
              <a:tblGrid>
                <a:gridCol w="1402878">
                  <a:extLst>
                    <a:ext uri="{9D8B030D-6E8A-4147-A177-3AD203B41FA5}">
                      <a16:colId xmlns:a16="http://schemas.microsoft.com/office/drawing/2014/main" val="20000"/>
                    </a:ext>
                  </a:extLst>
                </a:gridCol>
                <a:gridCol w="2150809">
                  <a:extLst>
                    <a:ext uri="{9D8B030D-6E8A-4147-A177-3AD203B41FA5}">
                      <a16:colId xmlns:a16="http://schemas.microsoft.com/office/drawing/2014/main" val="20001"/>
                    </a:ext>
                  </a:extLst>
                </a:gridCol>
                <a:gridCol w="6042229">
                  <a:extLst>
                    <a:ext uri="{9D8B030D-6E8A-4147-A177-3AD203B41FA5}">
                      <a16:colId xmlns:a16="http://schemas.microsoft.com/office/drawing/2014/main" val="20002"/>
                    </a:ext>
                  </a:extLst>
                </a:gridCol>
                <a:gridCol w="98926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16167800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B67C6-EFBD-308F-963F-F648974F4D0F}"/>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C314CEC5-6869-FC2D-F6C3-D42D4A67452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F7DFC8D-8F2B-D7FB-4E54-725D5FCBF5A8}"/>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DB1741D5-575F-DC90-ED59-7F7604EFDEA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3EE5AC8-E63D-01E0-87BB-F668A5C75B11}"/>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4649055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17th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17</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36780720"/>
              </p:ext>
            </p:extLst>
          </p:nvPr>
        </p:nvGraphicFramePr>
        <p:xfrm>
          <a:off x="914401" y="1260086"/>
          <a:ext cx="10460566" cy="304785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11-23-874</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EHT TXVECTOR and RXVECTOR parameters</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10008"/>
                  </a:ext>
                </a:extLst>
              </a:tr>
              <a:tr h="0">
                <a:tc>
                  <a:txBody>
                    <a:bodyPr/>
                    <a:lstStyle/>
                    <a:p>
                      <a:r>
                        <a:rPr lang="en-US" sz="1400" dirty="0"/>
                        <a:t>11-23-875</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EHT LTFVECTOR parameters</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1142323225"/>
                  </a:ext>
                </a:extLst>
              </a:tr>
              <a:tr h="0">
                <a:tc>
                  <a:txBody>
                    <a:bodyPr/>
                    <a:lstStyle/>
                    <a:p>
                      <a:r>
                        <a:rPr lang="en-US" sz="1400" dirty="0"/>
                        <a:t>11-23-864</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EHT TB Ranging NDP Amendment Text</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340870905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10874318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a:t>
            </a:r>
            <a:r>
              <a:rPr lang="en-US" altLang="en-US">
                <a:solidFill>
                  <a:schemeClr val="tx2"/>
                </a:solidFill>
              </a:rPr>
              <a:t>20</a:t>
            </a:r>
            <a:r>
              <a:rPr lang="en-US" altLang="en-US" baseline="30000">
                <a:solidFill>
                  <a:schemeClr val="tx2"/>
                </a:solidFill>
              </a:rPr>
              <a:t>th</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5650478"/>
              </p:ext>
            </p:extLst>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00310954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19767258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a:solidFill>
                  <a:schemeClr val="tx2"/>
                </a:solidFill>
              </a:rPr>
              <a:t>Adjourn</a:t>
            </a:r>
            <a:endParaRPr lang="en-US" sz="6000" dirty="0">
              <a:solidFill>
                <a:schemeClr val="tx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243253781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Announcement of P802.11bk draft 0.1 (Editor Roy Want – 2min)</a:t>
            </a:r>
          </a:p>
          <a:p>
            <a:pPr algn="just">
              <a:spcBef>
                <a:spcPct val="20000"/>
              </a:spcBef>
              <a:buFontTx/>
              <a:buChar char="•"/>
            </a:pPr>
            <a:r>
              <a:rPr lang="en-US" sz="1600" b="0" dirty="0"/>
              <a:t>Guidelines for Proposed Draft Text change control (Editor Roy Want – 8min)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27427373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27</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681038796"/>
              </p:ext>
            </p:extLst>
          </p:nvPr>
        </p:nvGraphicFramePr>
        <p:xfrm>
          <a:off x="914401" y="1260086"/>
          <a:ext cx="10460566" cy="313928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392671">
                  <a:extLst>
                    <a:ext uri="{9D8B030D-6E8A-4147-A177-3AD203B41FA5}">
                      <a16:colId xmlns:a16="http://schemas.microsoft.com/office/drawing/2014/main" val="3219614300"/>
                    </a:ext>
                  </a:extLst>
                </a:gridCol>
                <a:gridCol w="1606559">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20 min</a:t>
                      </a:r>
                    </a:p>
                  </a:txBody>
                  <a:tcPr marT="45712" marB="45712"/>
                </a:tc>
                <a:extLst>
                  <a:ext uri="{0D108BD9-81ED-4DB2-BD59-A6C34878D82A}">
                    <a16:rowId xmlns:a16="http://schemas.microsoft.com/office/drawing/2014/main" val="10002"/>
                  </a:ext>
                </a:extLst>
              </a:tr>
              <a:tr h="0">
                <a:tc>
                  <a:txBody>
                    <a:bodyPr/>
                    <a:lstStyle/>
                    <a:p>
                      <a:r>
                        <a:rPr lang="en-US" sz="1400" dirty="0"/>
                        <a:t>11-23-1067</a:t>
                      </a:r>
                    </a:p>
                  </a:txBody>
                  <a:tcPr marT="45712" marB="45712"/>
                </a:tc>
                <a:tc>
                  <a:txBody>
                    <a:bodyPr/>
                    <a:lstStyle/>
                    <a:p>
                      <a:r>
                        <a:rPr lang="en-US" sz="1400" dirty="0"/>
                        <a:t>Christian Berger</a:t>
                      </a:r>
                    </a:p>
                  </a:txBody>
                  <a:tcPr marT="45712" marB="45712"/>
                </a:tc>
                <a:tc>
                  <a:txBody>
                    <a:bodyPr/>
                    <a:lstStyle/>
                    <a:p>
                      <a:r>
                        <a:rPr lang="en-US" sz="1400" dirty="0"/>
                        <a:t>TB Ranging with EHT and HE TB PPDU</a:t>
                      </a:r>
                    </a:p>
                  </a:txBody>
                  <a:tcPr marT="45712" marB="45712"/>
                </a:tc>
                <a:tc>
                  <a:txBody>
                    <a:bodyPr/>
                    <a:lstStyle/>
                    <a:p>
                      <a:r>
                        <a:rPr lang="en-US" sz="1400" dirty="0"/>
                        <a:t>Technical</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30470847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22000812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a:xfrm>
            <a:off x="914401" y="685801"/>
            <a:ext cx="10361084" cy="582959"/>
          </a:xfrm>
        </p:spPr>
        <p:txBody>
          <a:bodyPr/>
          <a:lstStyle/>
          <a:p>
            <a:r>
              <a:rPr lang="en-US" dirty="0"/>
              <a:t>Submission 11-23-887</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479376" y="1484785"/>
            <a:ext cx="11305256" cy="4609630"/>
          </a:xfrm>
        </p:spPr>
        <p:txBody>
          <a:bodyPr/>
          <a:lstStyle/>
          <a:p>
            <a:r>
              <a:rPr lang="en-US" dirty="0" err="1"/>
              <a:t>Strawpoll</a:t>
            </a:r>
            <a:endParaRPr lang="en-US" dirty="0"/>
          </a:p>
          <a:p>
            <a:pPr marL="0" indent="0"/>
            <a:r>
              <a:rPr lang="en-US" b="0" dirty="0"/>
              <a:t>Do you support to incorporate the proposed draft text of submission 11-23/0887r2 to the </a:t>
            </a:r>
            <a:r>
              <a:rPr lang="en-US" b="0" dirty="0" err="1"/>
              <a:t>TGbk</a:t>
            </a:r>
            <a:r>
              <a:rPr lang="en-US" b="0" dirty="0"/>
              <a:t> Draft ?</a:t>
            </a:r>
          </a:p>
          <a:p>
            <a:r>
              <a:rPr lang="en-US" dirty="0"/>
              <a:t>Result (Y/N/A): 6/0/1</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62409861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 – newly announced</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June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Aug. 1</a:t>
            </a:r>
            <a:r>
              <a:rPr lang="en-US" altLang="en-US" kern="0" baseline="30000" dirty="0"/>
              <a:t>st</a:t>
            </a:r>
            <a:r>
              <a:rPr lang="en-US" altLang="en-US" kern="0" dirty="0"/>
              <a:t> </a:t>
            </a:r>
            <a:r>
              <a:rPr lang="en-US" altLang="en-US" b="0" kern="0" dirty="0"/>
              <a:t>		13:00-14:30 ET / </a:t>
            </a:r>
            <a:r>
              <a:rPr lang="en-US" altLang="en-US" kern="0" dirty="0"/>
              <a:t>10:00 – 11:30 PT*</a:t>
            </a:r>
          </a:p>
          <a:p>
            <a:pPr lvl="1">
              <a:buFont typeface="Arial" panose="020B0604020202020204" pitchFamily="34" charset="0"/>
              <a:buChar char="•"/>
            </a:pPr>
            <a:r>
              <a:rPr lang="en-US" altLang="en-US" kern="0" dirty="0"/>
              <a:t>Tue. </a:t>
            </a:r>
            <a:r>
              <a:rPr lang="en-US" altLang="en-US" b="0" kern="0" dirty="0"/>
              <a:t>Aug. 15</a:t>
            </a:r>
            <a:r>
              <a:rPr lang="en-US" altLang="en-US" b="0" kern="0" baseline="30000" dirty="0"/>
              <a:t>th</a:t>
            </a:r>
            <a:r>
              <a:rPr lang="en-US" altLang="en-US" b="0" kern="0" dirty="0"/>
              <a:t> </a:t>
            </a:r>
            <a:r>
              <a:rPr lang="en-US" altLang="en-US" kern="0" dirty="0"/>
              <a:t>	</a:t>
            </a:r>
            <a:r>
              <a:rPr lang="en-US" altLang="en-US" b="0" kern="0" dirty="0"/>
              <a:t>13:00-14:30 ET / </a:t>
            </a:r>
            <a:r>
              <a:rPr lang="en-US" altLang="en-US" kern="0" dirty="0"/>
              <a:t>10:00 – 11:30 PT*</a:t>
            </a:r>
            <a:endParaRPr lang="en-US" altLang="en-US" sz="1200" b="0" kern="0" baseline="30000" dirty="0"/>
          </a:p>
          <a:p>
            <a:pPr lvl="1">
              <a:buFont typeface="Arial" panose="020B0604020202020204" pitchFamily="34" charset="0"/>
              <a:buChar char="•"/>
            </a:pPr>
            <a:r>
              <a:rPr lang="en-US" altLang="en-US" kern="0" dirty="0"/>
              <a:t>Tue. </a:t>
            </a:r>
            <a:r>
              <a:rPr lang="en-US" altLang="en-US" b="0" kern="0" dirty="0"/>
              <a:t>Aug. 29</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13:00-14:30 ET / </a:t>
            </a:r>
            <a:r>
              <a:rPr lang="en-US" altLang="en-US" kern="0" dirty="0"/>
              <a:t>10:00 – 11:30 PT*</a:t>
            </a:r>
            <a:r>
              <a:rPr lang="en-US" altLang="en-US" sz="1800" b="0" kern="0" baseline="30000" dirty="0"/>
              <a:t> </a:t>
            </a:r>
            <a:r>
              <a:rPr lang="en-US" altLang="en-US" sz="1400" b="0" kern="0" baseline="30000" dirty="0"/>
              <a:t>┼</a:t>
            </a:r>
            <a:endParaRPr lang="en-US" altLang="en-US" kern="0" baseline="3000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pPr marL="0" indent="0"/>
            <a:r>
              <a:rPr lang="en-US" altLang="en-US" sz="1400" b="0" dirty="0">
                <a:solidFill>
                  <a:schemeClr val="tx1"/>
                </a:solidFill>
              </a:rPr>
              <a:t>* - </a:t>
            </a:r>
            <a:r>
              <a:rPr lang="en-US" altLang="en-US" sz="1600" dirty="0">
                <a:solidFill>
                  <a:schemeClr val="tx1"/>
                </a:solidFill>
              </a:rPr>
              <a:t>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13760752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pPr algn="ctr"/>
            <a:r>
              <a:rPr lang="en-US" sz="6000">
                <a:solidFill>
                  <a:schemeClr val="tx2"/>
                </a:solidFill>
              </a:rPr>
              <a:t>AOB</a:t>
            </a:r>
            <a:endParaRPr lang="en-US" sz="6000" dirty="0">
              <a:solidFill>
                <a:schemeClr val="tx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11607412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290022511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Template>
  <TotalTime>116117</TotalTime>
  <Words>5967</Words>
  <Application>Microsoft Office PowerPoint</Application>
  <PresentationFormat>Widescreen</PresentationFormat>
  <Paragraphs>927</Paragraphs>
  <Slides>68</Slides>
  <Notes>15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68</vt:i4>
      </vt:variant>
    </vt:vector>
  </HeadingPairs>
  <TitlesOfParts>
    <vt:vector size="76" baseType="lpstr">
      <vt:lpstr>Arial</vt:lpstr>
      <vt:lpstr>Calibri</vt:lpstr>
      <vt:lpstr>Monotype Sorts</vt:lpstr>
      <vt:lpstr>Montserrat</vt:lpstr>
      <vt:lpstr>Times</vt:lpstr>
      <vt:lpstr>Times New Roman</vt:lpstr>
      <vt:lpstr>Office Theme</vt:lpstr>
      <vt:lpstr>Document</vt:lpstr>
      <vt:lpstr>TGbk Next Generation Positioning  Agenda for the May Meeting and  the Following Telecons</vt:lpstr>
      <vt:lpstr>IEEE 802.11 Task Group BK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May IEEE  802.11 Interim Meeting Week Agenda</vt:lpstr>
      <vt:lpstr>Submission List for the week</vt:lpstr>
      <vt:lpstr>May IEEE Meeting –  May 15th</vt:lpstr>
      <vt:lpstr>Submission List for the May 15th meeting</vt:lpstr>
      <vt:lpstr>Secretary Affirmation</vt:lpstr>
      <vt:lpstr>Review Submissions</vt:lpstr>
      <vt:lpstr>PowerPoint Presentation</vt:lpstr>
      <vt:lpstr>PowerPoint Presentation</vt:lpstr>
      <vt:lpstr>May IEEE Meeting –  May 16th</vt:lpstr>
      <vt:lpstr>Submission List for the May 16th meeting</vt:lpstr>
      <vt:lpstr>Review Submissions</vt:lpstr>
      <vt:lpstr>TGbk Projected Timeline</vt:lpstr>
      <vt:lpstr>Scheduled TGbk telecons</vt:lpstr>
      <vt:lpstr>Identify topics for draft completion</vt:lpstr>
      <vt:lpstr>Identify topics for draft completion</vt:lpstr>
      <vt:lpstr>May Meeting Progress and Targets Towards the July Meeting</vt:lpstr>
      <vt:lpstr>May Meeting Progress and Targets Towards the July Meeting</vt:lpstr>
      <vt:lpstr>Submission Pipeline</vt:lpstr>
      <vt:lpstr>AOB</vt:lpstr>
      <vt:lpstr>PowerPoint Presentation</vt:lpstr>
      <vt:lpstr>May IEEE Meeting –  May 17th</vt:lpstr>
      <vt:lpstr>Submission List for the March 17th meeting</vt:lpstr>
      <vt:lpstr>AOB</vt:lpstr>
      <vt:lpstr>PowerPoint Presentation</vt:lpstr>
      <vt:lpstr>TGbk Telecon – June 20th</vt:lpstr>
      <vt:lpstr>Submission List for the June 20th meeting</vt:lpstr>
      <vt:lpstr>Review Submissions</vt:lpstr>
      <vt:lpstr>PowerPoint Presentation</vt:lpstr>
      <vt:lpstr>TGbk Telecon – June 27th</vt:lpstr>
      <vt:lpstr>Submission List for the June 27th meeting</vt:lpstr>
      <vt:lpstr>Review Submissions</vt:lpstr>
      <vt:lpstr>Submission 11-23-887</vt:lpstr>
      <vt:lpstr>Scheduled TGbk telecons – newly announced</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732</cp:revision>
  <cp:lastPrinted>1601-01-01T00:00:00Z</cp:lastPrinted>
  <dcterms:created xsi:type="dcterms:W3CDTF">2018-08-06T10:28:59Z</dcterms:created>
  <dcterms:modified xsi:type="dcterms:W3CDTF">2023-06-27T20:31:06Z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