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28" r:id="rId28"/>
    <p:sldId id="679" r:id="rId29"/>
    <p:sldId id="2529" r:id="rId30"/>
    <p:sldId id="680" r:id="rId31"/>
    <p:sldId id="2530" r:id="rId32"/>
    <p:sldId id="2531" r:id="rId33"/>
    <p:sldId id="2533" r:id="rId34"/>
    <p:sldId id="2538" r:id="rId35"/>
    <p:sldId id="2400" r:id="rId36"/>
    <p:sldId id="2552" r:id="rId37"/>
    <p:sldId id="2554" r:id="rId38"/>
    <p:sldId id="2513" r:id="rId39"/>
    <p:sldId id="2549" r:id="rId40"/>
    <p:sldId id="2550" r:id="rId41"/>
    <p:sldId id="2553" r:id="rId42"/>
    <p:sldId id="2535" r:id="rId43"/>
    <p:sldId id="2536" r:id="rId44"/>
    <p:sldId id="2537" r:id="rId45"/>
    <p:sldId id="2551" r:id="rId46"/>
    <p:sldId id="2527" r:id="rId47"/>
    <p:sldId id="2555" r:id="rId48"/>
    <p:sldId id="2556" r:id="rId49"/>
    <p:sldId id="2557" r:id="rId50"/>
    <p:sldId id="2558" r:id="rId51"/>
    <p:sldId id="2559" r:id="rId52"/>
    <p:sldId id="2560" r:id="rId53"/>
    <p:sldId id="2561" r:id="rId54"/>
    <p:sldId id="2563" r:id="rId55"/>
    <p:sldId id="2564" r:id="rId56"/>
    <p:sldId id="2562" r:id="rId57"/>
    <p:sldId id="2565" r:id="rId58"/>
    <p:sldId id="315" r:id="rId59"/>
    <p:sldId id="312" r:id="rId60"/>
    <p:sldId id="318" r:id="rId61"/>
    <p:sldId id="472" r:id="rId62"/>
    <p:sldId id="473" r:id="rId63"/>
    <p:sldId id="474" r:id="rId64"/>
    <p:sldId id="480" r:id="rId65"/>
    <p:sldId id="259" r:id="rId66"/>
    <p:sldId id="260" r:id="rId67"/>
    <p:sldId id="261" r:id="rId68"/>
    <p:sldId id="2525" r:id="rId6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y 15th - May IEEE Interim meeting" id="{DE843586-E506-4D30-A655-52B441F0114A}">
          <p14:sldIdLst>
            <p14:sldId id="690"/>
            <p14:sldId id="694"/>
            <p14:sldId id="2528"/>
            <p14:sldId id="679"/>
            <p14:sldId id="2529"/>
            <p14:sldId id="680"/>
          </p14:sldIdLst>
        </p14:section>
        <p14:section name="May 16th - May IEEE interim meeting" id="{D686ED55-D2EA-43E3-A87F-725BDBE41CF2}">
          <p14:sldIdLst>
            <p14:sldId id="2530"/>
            <p14:sldId id="2531"/>
            <p14:sldId id="2533"/>
            <p14:sldId id="2538"/>
            <p14:sldId id="2400"/>
            <p14:sldId id="2552"/>
            <p14:sldId id="2554"/>
            <p14:sldId id="2513"/>
            <p14:sldId id="2549"/>
            <p14:sldId id="2550"/>
            <p14:sldId id="2553"/>
            <p14:sldId id="2535"/>
          </p14:sldIdLst>
        </p14:section>
        <p14:section name="May 17th - May IEEE interim meeting" id="{8E838D38-B45C-442C-8603-25CE94919C41}">
          <p14:sldIdLst>
            <p14:sldId id="2536"/>
            <p14:sldId id="2537"/>
            <p14:sldId id="2551"/>
            <p14:sldId id="2527"/>
          </p14:sldIdLst>
        </p14:section>
        <p14:section name="June 20th Telecon" id="{2BA70FBB-2DF2-4AB9-8CE1-BD33A7EA639A}">
          <p14:sldIdLst>
            <p14:sldId id="2555"/>
            <p14:sldId id="2556"/>
            <p14:sldId id="2557"/>
            <p14:sldId id="2558"/>
          </p14:sldIdLst>
        </p14:section>
        <p14:section name="June 27th Telecon" id="{81DC7820-6B2F-41EF-ABC1-9CAAE3DC68A2}">
          <p14:sldIdLst>
            <p14:sldId id="2559"/>
            <p14:sldId id="2560"/>
            <p14:sldId id="2561"/>
            <p14:sldId id="2563"/>
            <p14:sldId id="2564"/>
            <p14:sldId id="2562"/>
            <p14:sldId id="2565"/>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95" autoAdjust="0"/>
    <p:restoredTop sz="96807" autoAdjust="0"/>
  </p:normalViewPr>
  <p:slideViewPr>
    <p:cSldViewPr>
      <p:cViewPr varScale="1">
        <p:scale>
          <a:sx n="122" d="100"/>
          <a:sy n="122" d="100"/>
        </p:scale>
        <p:origin x="606"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E2F5C69A-6779-4261-BC3C-5B993A7E8AF4}"/>
    <pc:docChg chg="modMainMaster">
      <pc:chgData name="Segev, Jonathan" userId="7c67a1b0-8725-4553-8055-0888dbcaef94" providerId="ADAL" clId="{E2F5C69A-6779-4261-BC3C-5B993A7E8AF4}" dt="2023-06-27T20:30:58.155" v="2" actId="6549"/>
      <pc:docMkLst>
        <pc:docMk/>
      </pc:docMkLst>
      <pc:sldMasterChg chg="modSp mod">
        <pc:chgData name="Segev, Jonathan" userId="7c67a1b0-8725-4553-8055-0888dbcaef94" providerId="ADAL" clId="{E2F5C69A-6779-4261-BC3C-5B993A7E8AF4}" dt="2023-06-27T20:30:58.155" v="2" actId="6549"/>
        <pc:sldMasterMkLst>
          <pc:docMk/>
          <pc:sldMasterMk cId="0" sldId="2147483648"/>
        </pc:sldMasterMkLst>
        <pc:spChg chg="mod">
          <ac:chgData name="Segev, Jonathan" userId="7c67a1b0-8725-4553-8055-0888dbcaef94" providerId="ADAL" clId="{E2F5C69A-6779-4261-BC3C-5B993A7E8AF4}" dt="2023-06-27T20:30:58.155" v="2"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48</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4118230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4171054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802.11-23/569r10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2023-06-26</a:t>
            </a:r>
          </a:p>
        </p:txBody>
      </p:sp>
      <p:sp>
        <p:nvSpPr>
          <p:cNvPr id="6" name="Date Placeholder 3"/>
          <p:cNvSpPr>
            <a:spLocks noGrp="1"/>
          </p:cNvSpPr>
          <p:nvPr>
            <p:ph type="dt" idx="10"/>
          </p:nvPr>
        </p:nvSpPr>
        <p:spPr/>
        <p:txBody>
          <a:bodyPr/>
          <a:lstStyle/>
          <a:p>
            <a:r>
              <a:rPr lang="en-US"/>
              <a:t>June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May and July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June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802.11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draft text meeting threshold (15min)</a:t>
            </a:r>
          </a:p>
          <a:p>
            <a:pPr algn="just">
              <a:spcBef>
                <a:spcPct val="20000"/>
              </a:spcBef>
              <a:buFontTx/>
              <a:buChar char="•"/>
            </a:pPr>
            <a:r>
              <a:rPr lang="en-US" sz="1800" b="0" dirty="0"/>
              <a:t>TG Secretary affirmation vote</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13642709"/>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093504">
                  <a:extLst>
                    <a:ext uri="{9D8B030D-6E8A-4147-A177-3AD203B41FA5}">
                      <a16:colId xmlns:a16="http://schemas.microsoft.com/office/drawing/2014/main" val="218239561"/>
                    </a:ext>
                  </a:extLst>
                </a:gridCol>
                <a:gridCol w="1986479">
                  <a:extLst>
                    <a:ext uri="{9D8B030D-6E8A-4147-A177-3AD203B41FA5}">
                      <a16:colId xmlns:a16="http://schemas.microsoft.com/office/drawing/2014/main" val="20001"/>
                    </a:ext>
                  </a:extLst>
                </a:gridCol>
                <a:gridCol w="4719502">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endParaRPr lang="en-US" sz="1600" dirty="0"/>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11-23-569</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dirty="0"/>
                        <a:t>11-23-248</a:t>
                      </a:r>
                    </a:p>
                  </a:txBody>
                  <a:tcPr marT="45712" marB="45712"/>
                </a:tc>
                <a:tc>
                  <a:txBody>
                    <a:bodyPr/>
                    <a:lstStyle/>
                    <a:p>
                      <a:endParaRPr lang="en-US" sz="1400" dirty="0"/>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11-23-415</a:t>
                      </a:r>
                    </a:p>
                  </a:txBody>
                  <a:tcPr marT="45712" marB="45712"/>
                </a:tc>
                <a:tc>
                  <a:txBody>
                    <a:bodyPr/>
                    <a:lstStyle/>
                    <a:p>
                      <a:endParaRPr lang="en-US" sz="1400" dirty="0"/>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3246342602"/>
                  </a:ext>
                </a:extLst>
              </a:tr>
              <a:tr h="0">
                <a:tc>
                  <a:txBody>
                    <a:bodyPr/>
                    <a:lstStyle/>
                    <a:p>
                      <a:r>
                        <a:rPr lang="en-US" sz="1400" dirty="0"/>
                        <a:t>11-23-698</a:t>
                      </a:r>
                    </a:p>
                  </a:txBody>
                  <a:tcPr marT="45712" marB="45712"/>
                </a:tc>
                <a:tc>
                  <a:txBody>
                    <a:bodyPr/>
                    <a:lstStyle/>
                    <a:p>
                      <a:endParaRPr lang="en-US" sz="1400" dirty="0"/>
                    </a:p>
                  </a:txBody>
                  <a:tcPr marT="45712" marB="45712"/>
                </a:tc>
                <a:tc>
                  <a:txBody>
                    <a:bodyPr/>
                    <a:lstStyle/>
                    <a:p>
                      <a:r>
                        <a:rPr lang="en-US" sz="1400" dirty="0"/>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Spec text for NDP Announcement - part2</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727669512"/>
                  </a:ext>
                </a:extLst>
              </a:tr>
              <a:tr h="0">
                <a:tc>
                  <a:txBody>
                    <a:bodyPr/>
                    <a:lstStyle/>
                    <a:p>
                      <a:r>
                        <a:rPr lang="en-US" sz="1400" kern="1200" dirty="0">
                          <a:solidFill>
                            <a:schemeClr val="dk1"/>
                          </a:solidFill>
                          <a:latin typeface="+mn-lt"/>
                          <a:ea typeface="+mn-ea"/>
                          <a:cs typeface="+mn-cs"/>
                        </a:rPr>
                        <a:t>11-23-864</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TB Ranging NDP Amendment Text</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106401555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35303451"/>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15th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draft text meeting threshold (15min)</a:t>
            </a:r>
          </a:p>
          <a:p>
            <a:pPr algn="just">
              <a:spcBef>
                <a:spcPct val="20000"/>
              </a:spcBef>
              <a:buFontTx/>
              <a:buChar char="•"/>
            </a:pPr>
            <a:r>
              <a:rPr lang="en-US" sz="1600" b="0" dirty="0"/>
              <a:t>TG Secretary affirmation vote (5min)</a:t>
            </a:r>
          </a:p>
          <a:p>
            <a:pPr algn="just">
              <a:spcBef>
                <a:spcPct val="20000"/>
              </a:spcBef>
              <a:buFontTx/>
              <a:buChar char="•"/>
            </a:pPr>
            <a:r>
              <a:rPr lang="en-US" sz="1600" b="0" dirty="0"/>
              <a:t>Review Spec. Framework Document (10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54740672"/>
              </p:ext>
            </p:extLst>
          </p:nvPr>
        </p:nvGraphicFramePr>
        <p:xfrm>
          <a:off x="914401" y="1260086"/>
          <a:ext cx="10460566" cy="277353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11-23-415</a:t>
                      </a:r>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tc>
                  <a:txBody>
                    <a:bodyPr/>
                    <a:lstStyle/>
                    <a:p>
                      <a:r>
                        <a:rPr lang="en-US" sz="1400" dirty="0"/>
                        <a:t>45 min</a:t>
                      </a:r>
                    </a:p>
                  </a:txBody>
                  <a:tcPr marT="45712" marB="45712"/>
                </a:tc>
                <a:extLst>
                  <a:ext uri="{0D108BD9-81ED-4DB2-BD59-A6C34878D82A}">
                    <a16:rowId xmlns:a16="http://schemas.microsoft.com/office/drawing/2014/main" val="3868341811"/>
                  </a:ext>
                </a:extLst>
              </a:tr>
              <a:tr h="0">
                <a:tc>
                  <a:txBody>
                    <a:bodyPr/>
                    <a:lstStyle/>
                    <a:p>
                      <a:r>
                        <a:rPr lang="en-US" sz="1400" dirty="0"/>
                        <a:t>11-23-698</a:t>
                      </a:r>
                    </a:p>
                  </a:txBody>
                  <a:tcPr marT="45712" marB="45712"/>
                </a:tc>
                <a:tc>
                  <a:txBody>
                    <a:bodyPr/>
                    <a:lstStyle/>
                    <a:p>
                      <a:r>
                        <a:rPr lang="en-US" sz="1400" dirty="0"/>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Spec text for NDP Announcement - part2</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45 min As time permits</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81C6-DD9C-546F-301A-648429188078}"/>
              </a:ext>
            </a:extLst>
          </p:cNvPr>
          <p:cNvSpPr>
            <a:spLocks noGrp="1"/>
          </p:cNvSpPr>
          <p:nvPr>
            <p:ph type="title"/>
          </p:nvPr>
        </p:nvSpPr>
        <p:spPr/>
        <p:txBody>
          <a:bodyPr/>
          <a:lstStyle/>
          <a:p>
            <a:r>
              <a:rPr lang="en-US" dirty="0"/>
              <a:t>Secretary Affirmation</a:t>
            </a:r>
          </a:p>
        </p:txBody>
      </p:sp>
      <p:sp>
        <p:nvSpPr>
          <p:cNvPr id="3" name="Content Placeholder 2">
            <a:extLst>
              <a:ext uri="{FF2B5EF4-FFF2-40B4-BE49-F238E27FC236}">
                <a16:creationId xmlns:a16="http://schemas.microsoft.com/office/drawing/2014/main" id="{060A2C3D-3C01-9F95-119E-D08D2DE22DDC}"/>
              </a:ext>
            </a:extLst>
          </p:cNvPr>
          <p:cNvSpPr>
            <a:spLocks noGrp="1"/>
          </p:cNvSpPr>
          <p:nvPr>
            <p:ph idx="1"/>
          </p:nvPr>
        </p:nvSpPr>
        <p:spPr/>
        <p:txBody>
          <a:bodyPr/>
          <a:lstStyle/>
          <a:p>
            <a:pPr marL="0" indent="0">
              <a:spcBef>
                <a:spcPct val="0"/>
              </a:spcBef>
            </a:pPr>
            <a:r>
              <a:rPr lang="en-US" altLang="zh-CN" sz="2400" i="1" u="sng" dirty="0"/>
              <a:t>Task Group Secretary</a:t>
            </a:r>
            <a:endParaRPr lang="en-US" altLang="zh-CN" sz="2400" i="1" dirty="0"/>
          </a:p>
          <a:p>
            <a:pPr marL="0" indent="0">
              <a:spcBef>
                <a:spcPct val="0"/>
              </a:spcBef>
              <a:buFontTx/>
              <a:buNone/>
            </a:pPr>
            <a:r>
              <a:rPr lang="en-US" altLang="zh-CN" sz="2400" b="0" dirty="0"/>
              <a:t>The minutes of meetings taken by the TG Secretary (or designee) are to be provided to the TG Chair in time to be available to the WG Chair for publication 30- days after close of the session. …</a:t>
            </a:r>
          </a:p>
          <a:p>
            <a:endParaRPr lang="en-US" dirty="0"/>
          </a:p>
          <a:p>
            <a:r>
              <a:rPr lang="en-US" dirty="0"/>
              <a:t>Dibakar Das </a:t>
            </a:r>
            <a:r>
              <a:rPr lang="en-US" b="0" dirty="0"/>
              <a:t>volunteered to take this position.</a:t>
            </a:r>
            <a:endParaRPr lang="en-US" dirty="0"/>
          </a:p>
        </p:txBody>
      </p:sp>
      <p:sp>
        <p:nvSpPr>
          <p:cNvPr id="4" name="Slide Number Placeholder 3">
            <a:extLst>
              <a:ext uri="{FF2B5EF4-FFF2-40B4-BE49-F238E27FC236}">
                <a16:creationId xmlns:a16="http://schemas.microsoft.com/office/drawing/2014/main" id="{62AE36E1-3534-69BE-080B-48B2243D8BF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DA0EEAC-872F-92DD-A8CC-0F8627F804A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5D2646-40C0-1ED4-C6B4-ABE01A6CA5C3}"/>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631269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50532-3BB4-30BB-AF6E-57869853E40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356388F-C963-4B2F-F916-BF03C6ED71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66AAC10-75D3-2788-3A0E-6D987F2D671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4D1D7A2-83EF-6F97-0BC8-85D355186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59D8F2C-4E7D-E3EE-632A-F0002188A592}"/>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75703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May 2023 and teleconferences running between the May and July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May to July meeting interval – 5min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81294452"/>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11-23-415</a:t>
                      </a:r>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tc>
                  <a:txBody>
                    <a:bodyPr/>
                    <a:lstStyle/>
                    <a:p>
                      <a:r>
                        <a:rPr lang="en-US" sz="1400" dirty="0"/>
                        <a:t>45 min</a:t>
                      </a:r>
                    </a:p>
                  </a:txBody>
                  <a:tcPr marT="45712" marB="45712"/>
                </a:tc>
                <a:extLst>
                  <a:ext uri="{0D108BD9-81ED-4DB2-BD59-A6C34878D82A}">
                    <a16:rowId xmlns:a16="http://schemas.microsoft.com/office/drawing/2014/main" val="3868341811"/>
                  </a:ext>
                </a:extLst>
              </a:tr>
              <a:tr h="0">
                <a:tc>
                  <a:txBody>
                    <a:bodyPr/>
                    <a:lstStyle/>
                    <a:p>
                      <a:r>
                        <a:rPr lang="en-US" sz="1400" dirty="0"/>
                        <a:t>11-23-864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TB Ranging NDP Amendment Text</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Projected Timeline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June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003037" y="1839498"/>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903341" y="2523664"/>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91710" y="2333185"/>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30066" y="2892649"/>
            <a:ext cx="1111020" cy="316127"/>
          </a:xfrm>
          <a:prstGeom prst="rect">
            <a:avLst/>
          </a:prstGeom>
          <a:gradFill flip="none" rotWithShape="1">
            <a:gsLst>
              <a:gs pos="0">
                <a:schemeClr val="accent1">
                  <a:lumMod val="5000"/>
                  <a:lumOff val="95000"/>
                </a:schemeClr>
              </a:gs>
              <a:gs pos="0">
                <a:schemeClr val="accent1"/>
              </a:gs>
              <a:gs pos="100000">
                <a:srgbClr val="FFFF00"/>
              </a:gs>
              <a:gs pos="95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1899520" y="3667441"/>
            <a:ext cx="3004122" cy="316126"/>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4895705" y="4280847"/>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6442473" y="4826425"/>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118317" y="2360234"/>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99520" y="2542308"/>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801762"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4419199" y="2569259"/>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09/23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312290"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5929728" y="2569259"/>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081852" y="3011494"/>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023695"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379968" y="2609996"/>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8434481"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287485" y="2611916"/>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124341" y="3222084"/>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9132143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June 6</a:t>
            </a:r>
            <a:r>
              <a:rPr lang="en-US" altLang="en-US" b="0" kern="0" baseline="30000" dirty="0"/>
              <a:t>th</a:t>
            </a:r>
            <a:r>
              <a:rPr lang="en-US" altLang="en-US" b="0" kern="0" dirty="0"/>
              <a:t> 		13:00-14:30 ET / </a:t>
            </a:r>
            <a:r>
              <a:rPr lang="en-US" altLang="en-US" kern="0" dirty="0"/>
              <a:t>10:00 – 11:30 PT*</a:t>
            </a:r>
            <a:r>
              <a:rPr lang="en-US" altLang="en-US" sz="2000" b="0" kern="0" baseline="30000" dirty="0"/>
              <a:t> </a:t>
            </a:r>
            <a:endParaRPr lang="en-US" altLang="en-US" kern="0" dirty="0"/>
          </a:p>
          <a:p>
            <a:pPr lvl="1">
              <a:buFont typeface="Arial" panose="020B0604020202020204" pitchFamily="34" charset="0"/>
              <a:buChar char="•"/>
            </a:pPr>
            <a:r>
              <a:rPr lang="en-US" altLang="en-US" kern="0" dirty="0"/>
              <a:t>Tue. </a:t>
            </a:r>
            <a:r>
              <a:rPr lang="en-US" altLang="en-US" b="0" kern="0" dirty="0"/>
              <a:t>June </a:t>
            </a:r>
            <a:r>
              <a:rPr lang="en-US" altLang="en-US" kern="0" dirty="0"/>
              <a:t>20</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June 27</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705719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June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extLst>
              <p:ext uri="{D42A27DB-BD31-4B8C-83A1-F6EECF244321}">
                <p14:modId xmlns:p14="http://schemas.microsoft.com/office/powerpoint/2010/main" val="335276495"/>
              </p:ext>
            </p:extLst>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5746263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June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extLst>
              <p:ext uri="{D42A27DB-BD31-4B8C-83A1-F6EECF244321}">
                <p14:modId xmlns:p14="http://schemas.microsoft.com/office/powerpoint/2010/main" val="2676947121"/>
              </p:ext>
            </p:extLst>
          </p:nvPr>
        </p:nvGraphicFramePr>
        <p:xfrm>
          <a:off x="191344" y="1484784"/>
          <a:ext cx="11521280" cy="4891864"/>
        </p:xfrm>
        <a:graphic>
          <a:graphicData uri="http://schemas.openxmlformats.org/drawingml/2006/table">
            <a:tbl>
              <a:tblPr firstRow="1" bandRow="1">
                <a:tableStyleId>{21E4AEA4-8DFA-4A89-87EB-49C32662AFE0}</a:tableStyleId>
              </a:tblPr>
              <a:tblGrid>
                <a:gridCol w="345340">
                  <a:extLst>
                    <a:ext uri="{9D8B030D-6E8A-4147-A177-3AD203B41FA5}">
                      <a16:colId xmlns:a16="http://schemas.microsoft.com/office/drawing/2014/main" val="239773636"/>
                    </a:ext>
                  </a:extLst>
                </a:gridCol>
                <a:gridCol w="1128899">
                  <a:extLst>
                    <a:ext uri="{9D8B030D-6E8A-4147-A177-3AD203B41FA5}">
                      <a16:colId xmlns:a16="http://schemas.microsoft.com/office/drawing/2014/main" val="1189415381"/>
                    </a:ext>
                  </a:extLst>
                </a:gridCol>
                <a:gridCol w="769169">
                  <a:extLst>
                    <a:ext uri="{9D8B030D-6E8A-4147-A177-3AD203B41FA5}">
                      <a16:colId xmlns:a16="http://schemas.microsoft.com/office/drawing/2014/main" val="2852703596"/>
                    </a:ext>
                  </a:extLst>
                </a:gridCol>
                <a:gridCol w="3653549">
                  <a:extLst>
                    <a:ext uri="{9D8B030D-6E8A-4147-A177-3AD203B41FA5}">
                      <a16:colId xmlns:a16="http://schemas.microsoft.com/office/drawing/2014/main" val="3044666262"/>
                    </a:ext>
                  </a:extLst>
                </a:gridCol>
                <a:gridCol w="4264669">
                  <a:extLst>
                    <a:ext uri="{9D8B030D-6E8A-4147-A177-3AD203B41FA5}">
                      <a16:colId xmlns:a16="http://schemas.microsoft.com/office/drawing/2014/main" val="1635546103"/>
                    </a:ext>
                  </a:extLst>
                </a:gridCol>
                <a:gridCol w="1359654">
                  <a:extLst>
                    <a:ext uri="{9D8B030D-6E8A-4147-A177-3AD203B41FA5}">
                      <a16:colId xmlns:a16="http://schemas.microsoft.com/office/drawing/2014/main" val="3708499730"/>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tc>
                  <a:txBody>
                    <a:bodyPr/>
                    <a:lstStyle/>
                    <a:p>
                      <a:pPr algn="ctr"/>
                      <a:r>
                        <a:rPr lang="en-US" sz="1200" dirty="0">
                          <a:solidFill>
                            <a:schemeClr val="bg1"/>
                          </a:solidFill>
                        </a:rPr>
                        <a:t>Completion status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Supported puncturing schemes for NDP frames and associated MAC level signaling</a:t>
                      </a:r>
                    </a:p>
                  </a:txBody>
                  <a:tcPr marT="45712" marB="45712"/>
                </a:tc>
                <a:tc>
                  <a:txBody>
                    <a:bodyPr/>
                    <a:lstStyle/>
                    <a:p>
                      <a:r>
                        <a:rPr lang="en-US" sz="1100" kern="1200" dirty="0">
                          <a:solidFill>
                            <a:schemeClr val="dk1"/>
                          </a:solidFill>
                          <a:latin typeface="+mn-lt"/>
                          <a:ea typeface="+mn-ea"/>
                          <a:cs typeface="+mn-cs"/>
                        </a:rPr>
                        <a:t>36. EHT PHY + relevant MAC negotiation and measurement exchange.</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a:p>
                  </a:txBody>
                  <a:tcPr marT="45712" marB="45712"/>
                </a:tc>
                <a:tc>
                  <a:txBody>
                    <a:bodyPr/>
                    <a:lstStyle/>
                    <a:p>
                      <a:endParaRPr lang="en-US" sz="1100"/>
                    </a:p>
                  </a:txBody>
                  <a:tcPr marT="45712" marB="45712"/>
                </a:tc>
                <a:tc>
                  <a:txBody>
                    <a:bodyPr/>
                    <a:lstStyle/>
                    <a:p>
                      <a:endParaRPr lang="en-US" sz="11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tc>
                  <a:txBody>
                    <a:bodyPr/>
                    <a:lstStyle/>
                    <a:p>
                      <a:r>
                        <a:rPr lang="en-US" sz="1100" kern="1200" dirty="0">
                          <a:solidFill>
                            <a:schemeClr val="dk1"/>
                          </a:solidFill>
                          <a:latin typeface="+mn-lt"/>
                          <a:ea typeface="+mn-ea"/>
                          <a:cs typeface="+mn-cs"/>
                        </a:rPr>
                        <a:t>1</a:t>
                      </a:r>
                      <a:r>
                        <a:rPr lang="en-US" sz="1100" kern="1200" baseline="30000" dirty="0">
                          <a:solidFill>
                            <a:schemeClr val="dk1"/>
                          </a:solidFill>
                          <a:latin typeface="+mn-lt"/>
                          <a:ea typeface="+mn-ea"/>
                          <a:cs typeface="+mn-cs"/>
                        </a:rPr>
                        <a:t>st</a:t>
                      </a:r>
                      <a:r>
                        <a:rPr lang="en-US" sz="1100" kern="1200" dirty="0">
                          <a:solidFill>
                            <a:schemeClr val="dk1"/>
                          </a:solidFill>
                          <a:latin typeface="+mn-lt"/>
                          <a:ea typeface="+mn-ea"/>
                          <a:cs typeface="+mn-cs"/>
                        </a:rPr>
                        <a:t> round completed</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tc>
                  <a:txBody>
                    <a:bodyPr/>
                    <a:lstStyle/>
                    <a:p>
                      <a:r>
                        <a:rPr lang="en-US" sz="1100" dirty="0"/>
                        <a:t>Open</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100" dirty="0"/>
                        <a:t>Tx procedure</a:t>
                      </a:r>
                    </a:p>
                  </a:txBody>
                  <a:tcPr marT="45712" marB="45712"/>
                </a:tc>
                <a:tc>
                  <a:txBody>
                    <a:bodyPr/>
                    <a:lstStyle/>
                    <a:p>
                      <a:r>
                        <a:rPr lang="en-US" sz="1100" dirty="0"/>
                        <a:t>PHY</a:t>
                      </a:r>
                    </a:p>
                  </a:txBody>
                  <a:tcPr marT="45712" marB="45712"/>
                </a:tc>
                <a:tc>
                  <a:txBody>
                    <a:bodyPr/>
                    <a:lstStyle/>
                    <a:p>
                      <a:r>
                        <a:rPr lang="en-US" sz="1100" dirty="0"/>
                        <a:t>EHT Transmit procedure</a:t>
                      </a:r>
                    </a:p>
                  </a:txBody>
                  <a:tcPr marT="45712" marB="45712"/>
                </a:tc>
                <a:tc>
                  <a:txBody>
                    <a:bodyPr/>
                    <a:lstStyle/>
                    <a:p>
                      <a:r>
                        <a:rPr lang="en-US" sz="1100" dirty="0"/>
                        <a:t>Equivalent text to 27.3.21 HE transmit procedure needed to deal with TOD registering. </a:t>
                      </a:r>
                    </a:p>
                  </a:txBody>
                  <a:tcPr marT="45712" marB="45712"/>
                </a:tc>
                <a:tc>
                  <a:txBody>
                    <a:bodyPr/>
                    <a:lstStyle/>
                    <a:p>
                      <a:r>
                        <a:rPr lang="en-US" sz="1100" dirty="0"/>
                        <a:t>Open</a:t>
                      </a:r>
                    </a:p>
                  </a:txBody>
                  <a:tcPr marT="45712" marB="45712"/>
                </a:tc>
                <a:extLst>
                  <a:ext uri="{0D108BD9-81ED-4DB2-BD59-A6C34878D82A}">
                    <a16:rowId xmlns:a16="http://schemas.microsoft.com/office/drawing/2014/main" val="1912516262"/>
                  </a:ext>
                </a:extLst>
              </a:tr>
              <a:tr h="0">
                <a:tc>
                  <a:txBody>
                    <a:bodyPr/>
                    <a:lstStyle/>
                    <a:p>
                      <a:endParaRPr lang="en-US" sz="1400" dirty="0"/>
                    </a:p>
                  </a:txBody>
                  <a:tcPr marT="45712" marB="45712"/>
                </a:tc>
                <a:tc>
                  <a:txBody>
                    <a:bodyPr/>
                    <a:lstStyle/>
                    <a:p>
                      <a:r>
                        <a:rPr lang="en-US" sz="1100" dirty="0" err="1"/>
                        <a:t>ToD</a:t>
                      </a:r>
                      <a:r>
                        <a:rPr lang="en-US" sz="1100" dirty="0"/>
                        <a:t> </a:t>
                      </a:r>
                    </a:p>
                  </a:txBody>
                  <a:tcPr marT="45712" marB="45712"/>
                </a:tc>
                <a:tc>
                  <a:txBody>
                    <a:bodyPr/>
                    <a:lstStyle/>
                    <a:p>
                      <a:r>
                        <a:rPr lang="en-US" sz="1100" dirty="0"/>
                        <a:t>PHY</a:t>
                      </a:r>
                    </a:p>
                  </a:txBody>
                  <a:tcPr marT="45712" marB="45712"/>
                </a:tc>
                <a:tc>
                  <a:txBody>
                    <a:bodyPr/>
                    <a:lstStyle/>
                    <a:p>
                      <a:r>
                        <a:rPr lang="en-US" sz="1100" dirty="0"/>
                        <a:t>TOD accuracy</a:t>
                      </a:r>
                    </a:p>
                  </a:txBody>
                  <a:tcPr marT="45712" marB="45712"/>
                </a:tc>
                <a:tc>
                  <a:txBody>
                    <a:bodyPr/>
                    <a:lstStyle/>
                    <a:p>
                      <a:r>
                        <a:rPr lang="en-US" sz="1100" dirty="0"/>
                        <a:t>Equivalent text to clause 27.3.19.5 Time of departure accuracy for EHT </a:t>
                      </a:r>
                      <a:r>
                        <a:rPr lang="en-US" sz="1100" dirty="0" err="1"/>
                        <a:t>phy</a:t>
                      </a:r>
                      <a:endParaRPr lang="en-US" sz="1100" dirty="0"/>
                    </a:p>
                  </a:txBody>
                  <a:tcPr marT="45712" marB="45712"/>
                </a:tc>
                <a:tc>
                  <a:txBody>
                    <a:bodyPr/>
                    <a:lstStyle/>
                    <a:p>
                      <a:r>
                        <a:rPr lang="en-US" sz="1100" dirty="0"/>
                        <a:t>Open</a:t>
                      </a:r>
                    </a:p>
                  </a:txBody>
                  <a:tcPr marT="45712" marB="45712"/>
                </a:tc>
                <a:extLst>
                  <a:ext uri="{0D108BD9-81ED-4DB2-BD59-A6C34878D82A}">
                    <a16:rowId xmlns:a16="http://schemas.microsoft.com/office/drawing/2014/main" val="1157723473"/>
                  </a:ext>
                </a:extLst>
              </a:tr>
            </a:tbl>
          </a:graphicData>
        </a:graphic>
      </p:graphicFrame>
    </p:spTree>
    <p:extLst>
      <p:ext uri="{BB962C8B-B14F-4D97-AF65-F5344CB8AC3E}">
        <p14:creationId xmlns:p14="http://schemas.microsoft.com/office/powerpoint/2010/main" val="40071075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May Meeting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657184"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Completed SFD development.</a:t>
            </a:r>
          </a:p>
          <a:p>
            <a:pPr lvl="1">
              <a:buFont typeface="Arial" panose="020B0604020202020204" pitchFamily="34" charset="0"/>
              <a:buChar char="•"/>
            </a:pPr>
            <a:r>
              <a:rPr lang="en-US" dirty="0"/>
              <a:t>Reviewed Draft text proposals for PHY and MAC and adopted submissions into initial draft.</a:t>
            </a:r>
          </a:p>
          <a:p>
            <a:pPr lvl="1">
              <a:buFont typeface="Arial" panose="020B0604020202020204" pitchFamily="34" charset="0"/>
              <a:buChar char="•"/>
            </a:pPr>
            <a:r>
              <a:rPr lang="en-US" dirty="0"/>
              <a:t>Expected to generate P802.11bk draft 0.1 coming out of this meeting week.</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6270601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May Meeting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July meeting:</a:t>
            </a:r>
          </a:p>
          <a:p>
            <a:pPr lvl="1">
              <a:buFont typeface="Arial" panose="020B0604020202020204" pitchFamily="34" charset="0"/>
              <a:buChar char="•"/>
            </a:pPr>
            <a:r>
              <a:rPr lang="en-US" dirty="0"/>
              <a:t>Generate initial P802.11bk draft (D0.1).</a:t>
            </a:r>
            <a:endParaRPr lang="en-US" b="0" dirty="0"/>
          </a:p>
          <a:p>
            <a:pPr lvl="1">
              <a:buFont typeface="Arial" panose="020B0604020202020204" pitchFamily="34" charset="0"/>
              <a:buChar char="•"/>
            </a:pPr>
            <a:r>
              <a:rPr lang="en-US" b="0" dirty="0"/>
              <a:t>Continue review and adoption of amendment text.</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558250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May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https://web.cvent.com/event/c8c74da9-42ef-4650-bbf6-d33d40c6bedc/summary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nvPr>
        </p:nvGraphicFramePr>
        <p:xfrm>
          <a:off x="983432" y="1728383"/>
          <a:ext cx="10585177" cy="1676320"/>
        </p:xfrm>
        <a:graphic>
          <a:graphicData uri="http://schemas.openxmlformats.org/drawingml/2006/table">
            <a:tbl>
              <a:tblPr firstRow="1" bandRow="1">
                <a:tableStyleId>{21E4AEA4-8DFA-4A89-87EB-49C32662AFE0}</a:tableStyleId>
              </a:tblPr>
              <a:tblGrid>
                <a:gridCol w="1402878">
                  <a:extLst>
                    <a:ext uri="{9D8B030D-6E8A-4147-A177-3AD203B41FA5}">
                      <a16:colId xmlns:a16="http://schemas.microsoft.com/office/drawing/2014/main" val="20000"/>
                    </a:ext>
                  </a:extLst>
                </a:gridCol>
                <a:gridCol w="2150809">
                  <a:extLst>
                    <a:ext uri="{9D8B030D-6E8A-4147-A177-3AD203B41FA5}">
                      <a16:colId xmlns:a16="http://schemas.microsoft.com/office/drawing/2014/main" val="20001"/>
                    </a:ext>
                  </a:extLst>
                </a:gridCol>
                <a:gridCol w="6042229">
                  <a:extLst>
                    <a:ext uri="{9D8B030D-6E8A-4147-A177-3AD203B41FA5}">
                      <a16:colId xmlns:a16="http://schemas.microsoft.com/office/drawing/2014/main" val="20002"/>
                    </a:ext>
                  </a:extLst>
                </a:gridCol>
                <a:gridCol w="98926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167800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B67C6-EFBD-308F-963F-F648974F4D0F}"/>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C314CEC5-6869-FC2D-F6C3-D42D4A67452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F7DFC8D-8F2B-D7FB-4E54-725D5FCBF5A8}"/>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DB1741D5-575F-DC90-ED59-7F7604EFDEA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3EE5AC8-E63D-01E0-87BB-F668A5C75B11}"/>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4649055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17th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36780720"/>
              </p:ext>
            </p:extLst>
          </p:nvPr>
        </p:nvGraphicFramePr>
        <p:xfrm>
          <a:off x="914401" y="1260086"/>
          <a:ext cx="10460566" cy="304785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11-23-874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TXVECTOR and RXVECTOR parameters</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8"/>
                  </a:ext>
                </a:extLst>
              </a:tr>
              <a:tr h="0">
                <a:tc>
                  <a:txBody>
                    <a:bodyPr/>
                    <a:lstStyle/>
                    <a:p>
                      <a:r>
                        <a:rPr lang="en-US" sz="1400" dirty="0"/>
                        <a:t>11-23-875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LTFVECTOR parameters</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142323225"/>
                  </a:ext>
                </a:extLst>
              </a:tr>
              <a:tr h="0">
                <a:tc>
                  <a:txBody>
                    <a:bodyPr/>
                    <a:lstStyle/>
                    <a:p>
                      <a:r>
                        <a:rPr lang="en-US" sz="1400" dirty="0"/>
                        <a:t>11-23-864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TB Ranging NDP Amendment Text</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Announcement of P802.11bk draft 0.1 (Editor Roy Want – 2min)</a:t>
            </a:r>
          </a:p>
          <a:p>
            <a:pPr algn="just">
              <a:spcBef>
                <a:spcPct val="20000"/>
              </a:spcBef>
              <a:buFontTx/>
              <a:buChar char="•"/>
            </a:pPr>
            <a:r>
              <a:rPr lang="en-US" sz="1600" b="0" dirty="0"/>
              <a:t>Guidelines for Proposed Draft Text change control (Editor Roy Want – 8min)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742737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27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81038796"/>
              </p:ext>
            </p:extLst>
          </p:nvPr>
        </p:nvGraphicFramePr>
        <p:xfrm>
          <a:off x="914401" y="1260086"/>
          <a:ext cx="10460566" cy="313928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92671">
                  <a:extLst>
                    <a:ext uri="{9D8B030D-6E8A-4147-A177-3AD203B41FA5}">
                      <a16:colId xmlns:a16="http://schemas.microsoft.com/office/drawing/2014/main" val="3219614300"/>
                    </a:ext>
                  </a:extLst>
                </a:gridCol>
                <a:gridCol w="1606559">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20 min</a:t>
                      </a:r>
                    </a:p>
                  </a:txBody>
                  <a:tcPr marT="45712" marB="45712"/>
                </a:tc>
                <a:extLst>
                  <a:ext uri="{0D108BD9-81ED-4DB2-BD59-A6C34878D82A}">
                    <a16:rowId xmlns:a16="http://schemas.microsoft.com/office/drawing/2014/main" val="10002"/>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3047084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200081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a:xfrm>
            <a:off x="914401" y="685801"/>
            <a:ext cx="10361084" cy="582959"/>
          </a:xfrm>
        </p:spPr>
        <p:txBody>
          <a:bodyPr/>
          <a:lstStyle/>
          <a:p>
            <a:r>
              <a:rPr lang="en-US" dirty="0"/>
              <a:t>Submission 11-23-887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479376" y="1484785"/>
            <a:ext cx="11305256" cy="4609630"/>
          </a:xfrm>
        </p:spPr>
        <p:txBody>
          <a:bodyPr/>
          <a:lstStyle/>
          <a:p>
            <a:r>
              <a:rPr lang="en-US" dirty="0" err="1"/>
              <a:t>Strawpoll</a:t>
            </a:r>
            <a:endParaRPr lang="en-US" dirty="0"/>
          </a:p>
          <a:p>
            <a:pPr marL="0" indent="0"/>
            <a:r>
              <a:rPr lang="en-US" b="0" dirty="0"/>
              <a:t>Do you support to incorporate the proposed draft text of submission 11-23/0887r2 to the </a:t>
            </a:r>
            <a:r>
              <a:rPr lang="en-US" b="0" dirty="0" err="1"/>
              <a:t>TGbk</a:t>
            </a:r>
            <a:r>
              <a:rPr lang="en-US" b="0" dirty="0"/>
              <a:t> Draft ?</a:t>
            </a:r>
          </a:p>
          <a:p>
            <a:r>
              <a:rPr lang="en-US" dirty="0"/>
              <a:t>Result (Y/N/A): 6/0/1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6240986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 – newly announced</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1376075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pPr algn="ctr"/>
            <a:r>
              <a:rPr lang="en-US" sz="6000">
                <a:solidFill>
                  <a:schemeClr val="tx2"/>
                </a:solidFill>
              </a:rPr>
              <a:t>AOB</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160741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29002251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116117</TotalTime>
  <Words>5967</Words>
  <Application>Microsoft Office PowerPoint</Application>
  <PresentationFormat>Widescreen</PresentationFormat>
  <Paragraphs>927</Paragraphs>
  <Slides>68</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6" baseType="lpstr">
      <vt:lpstr>Arial</vt:lpstr>
      <vt:lpstr>Calibri</vt:lpstr>
      <vt:lpstr>Monotype Sorts</vt:lpstr>
      <vt:lpstr>Montserrat</vt:lpstr>
      <vt:lpstr>Times</vt:lpstr>
      <vt:lpstr>Times New Roman</vt:lpstr>
      <vt:lpstr>Office Theme</vt:lpstr>
      <vt:lpstr>Document</vt:lpstr>
      <vt:lpstr>TGbk Next Generation Positioning  Agenda for the May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May IEEE  802.11 Interim Meeting Week Agenda</vt:lpstr>
      <vt:lpstr>Submission List for the week</vt:lpstr>
      <vt:lpstr>May IEEE Meeting –  May 15th</vt:lpstr>
      <vt:lpstr>Submission List for the May 15th meeting</vt:lpstr>
      <vt:lpstr>Secretary Affirmation</vt:lpstr>
      <vt:lpstr>Review Submissions</vt:lpstr>
      <vt:lpstr>PowerPoint Presentation</vt:lpstr>
      <vt:lpstr>PowerPoint Presentation</vt:lpstr>
      <vt:lpstr>May IEEE Meeting –  May 16th</vt:lpstr>
      <vt:lpstr>Submission List for the May 16th meeting</vt:lpstr>
      <vt:lpstr>Review Submissions</vt:lpstr>
      <vt:lpstr>TGbk Projected Timeline</vt:lpstr>
      <vt:lpstr>Scheduled TGbk telecons</vt:lpstr>
      <vt:lpstr>Identify topics for draft completion</vt:lpstr>
      <vt:lpstr>Identify topics for draft completion</vt:lpstr>
      <vt:lpstr>May Meeting Progress and Targets Towards the July Meeting</vt:lpstr>
      <vt:lpstr>May Meeting Progress and Targets Towards the July Meeting</vt:lpstr>
      <vt:lpstr>Submission Pipeline</vt:lpstr>
      <vt:lpstr>AOB</vt:lpstr>
      <vt:lpstr>PowerPoint Presentation</vt:lpstr>
      <vt:lpstr>May IEEE Meeting –  May 17th</vt:lpstr>
      <vt:lpstr>Submission List for the March 17th meeting</vt:lpstr>
      <vt:lpstr>AOB</vt:lpstr>
      <vt:lpstr>PowerPoint Presentation</vt:lpstr>
      <vt:lpstr>TGbk Telecon – June 20th</vt:lpstr>
      <vt:lpstr>Submission List for the June 20th meeting</vt:lpstr>
      <vt:lpstr>Review Submissions</vt:lpstr>
      <vt:lpstr>PowerPoint Presentation</vt:lpstr>
      <vt:lpstr>TGbk Telecon – June 27th</vt:lpstr>
      <vt:lpstr>Submission List for the June 27th meeting</vt:lpstr>
      <vt:lpstr>Review Submissions</vt:lpstr>
      <vt:lpstr>Submission 11-23-887</vt:lpstr>
      <vt:lpstr>Scheduled TGbk telecons – newly announced</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732</cp:revision>
  <cp:lastPrinted>1601-01-01T00:00:00Z</cp:lastPrinted>
  <dcterms:created xsi:type="dcterms:W3CDTF">2018-08-06T10:28:59Z</dcterms:created>
  <dcterms:modified xsi:type="dcterms:W3CDTF">2023-06-27T20:31:06Z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