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30" r:id="rId32"/>
    <p:sldId id="2531" r:id="rId33"/>
    <p:sldId id="2533" r:id="rId34"/>
    <p:sldId id="2538" r:id="rId35"/>
    <p:sldId id="2400" r:id="rId36"/>
    <p:sldId id="2552" r:id="rId37"/>
    <p:sldId id="2554" r:id="rId38"/>
    <p:sldId id="2513" r:id="rId39"/>
    <p:sldId id="2549" r:id="rId40"/>
    <p:sldId id="2550" r:id="rId41"/>
    <p:sldId id="2553" r:id="rId42"/>
    <p:sldId id="2535" r:id="rId43"/>
    <p:sldId id="2536" r:id="rId44"/>
    <p:sldId id="2537" r:id="rId45"/>
    <p:sldId id="2551" r:id="rId46"/>
    <p:sldId id="2527" r:id="rId47"/>
    <p:sldId id="2555" r:id="rId48"/>
    <p:sldId id="2556" r:id="rId49"/>
    <p:sldId id="2557" r:id="rId50"/>
    <p:sldId id="2558" r:id="rId51"/>
    <p:sldId id="2559" r:id="rId52"/>
    <p:sldId id="2560" r:id="rId53"/>
    <p:sldId id="2561" r:id="rId54"/>
    <p:sldId id="2563" r:id="rId55"/>
    <p:sldId id="2564" r:id="rId56"/>
    <p:sldId id="2562" r:id="rId57"/>
    <p:sldId id="315" r:id="rId58"/>
    <p:sldId id="312" r:id="rId59"/>
    <p:sldId id="318" r:id="rId60"/>
    <p:sldId id="472" r:id="rId61"/>
    <p:sldId id="473" r:id="rId62"/>
    <p:sldId id="474" r:id="rId63"/>
    <p:sldId id="480" r:id="rId64"/>
    <p:sldId id="259" r:id="rId65"/>
    <p:sldId id="260" r:id="rId66"/>
    <p:sldId id="261" r:id="rId67"/>
    <p:sldId id="2525" r:id="rId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ldId id="2530"/>
            <p14:sldId id="2531"/>
            <p14:sldId id="2533"/>
            <p14:sldId id="2538"/>
            <p14:sldId id="2400"/>
            <p14:sldId id="2552"/>
            <p14:sldId id="2554"/>
            <p14:sldId id="2513"/>
            <p14:sldId id="2549"/>
            <p14:sldId id="2550"/>
            <p14:sldId id="2553"/>
            <p14:sldId id="2535"/>
          </p14:sldIdLst>
        </p14:section>
        <p14:section name="May 17th - May IEEE interim meeting" id="{8E838D38-B45C-442C-8603-25CE94919C41}">
          <p14:sldIdLst>
            <p14:sldId id="2536"/>
            <p14:sldId id="2537"/>
            <p14:sldId id="2551"/>
            <p14:sldId id="2527"/>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ED73D2-CE64-4F10-B95A-031D66106189}" v="5" dt="2023-06-26T18:11:13.89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09" d="100"/>
          <a:sy n="109" d="100"/>
        </p:scale>
        <p:origin x="900"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4171054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2023-06-26</a:t>
            </a:r>
          </a:p>
        </p:txBody>
      </p:sp>
      <p:sp>
        <p:nvSpPr>
          <p:cNvPr id="6" name="Date Placeholder 3"/>
          <p:cNvSpPr>
            <a:spLocks noGrp="1"/>
          </p:cNvSpPr>
          <p:nvPr>
            <p:ph type="dt" idx="10"/>
          </p:nvPr>
        </p:nvSpPr>
        <p:spPr/>
        <p:txBody>
          <a:bodyPr/>
          <a:lstStyle/>
          <a:p>
            <a:r>
              <a:rPr lang="en-US"/>
              <a:t>June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36427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093504">
                  <a:extLst>
                    <a:ext uri="{9D8B030D-6E8A-4147-A177-3AD203B41FA5}">
                      <a16:colId xmlns:a16="http://schemas.microsoft.com/office/drawing/2014/main" val="218239561"/>
                    </a:ext>
                  </a:extLst>
                </a:gridCol>
                <a:gridCol w="1986479">
                  <a:extLst>
                    <a:ext uri="{9D8B030D-6E8A-4147-A177-3AD203B41FA5}">
                      <a16:colId xmlns:a16="http://schemas.microsoft.com/office/drawing/2014/main" val="20001"/>
                    </a:ext>
                  </a:extLst>
                </a:gridCol>
                <a:gridCol w="4719502">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endParaRPr lang="en-US" sz="1600" dirty="0"/>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endParaRPr lang="en-US" sz="1400" dirty="0"/>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endParaRPr lang="en-US" sz="1400" dirty="0"/>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endParaRPr lang="en-US" sz="1400" dirty="0"/>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kern="1200" dirty="0">
                          <a:solidFill>
                            <a:schemeClr val="dk1"/>
                          </a:solidFill>
                          <a:latin typeface="+mn-lt"/>
                          <a:ea typeface="+mn-ea"/>
                          <a:cs typeface="+mn-cs"/>
                        </a:rPr>
                        <a:t>11-23-864</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129445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June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13214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June 6</a:t>
            </a:r>
            <a:r>
              <a:rPr lang="en-US" altLang="en-US" b="0" kern="0" baseline="30000" dirty="0"/>
              <a:t>th</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June </a:t>
            </a:r>
            <a:r>
              <a:rPr lang="en-US" altLang="en-US" kern="0" dirty="0"/>
              <a:t>20</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June 27</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70571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June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335276495"/>
              </p:ext>
            </p:extLst>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574626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June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2676947121"/>
              </p:ext>
            </p:extLst>
          </p:nvPr>
        </p:nvGraphicFramePr>
        <p:xfrm>
          <a:off x="191344" y="1484784"/>
          <a:ext cx="11521280" cy="4891864"/>
        </p:xfrm>
        <a:graphic>
          <a:graphicData uri="http://schemas.openxmlformats.org/drawingml/2006/table">
            <a:tbl>
              <a:tblPr firstRow="1" bandRow="1">
                <a:tableStyleId>{21E4AEA4-8DFA-4A89-87EB-49C32662AFE0}</a:tableStyleId>
              </a:tblPr>
              <a:tblGrid>
                <a:gridCol w="345340">
                  <a:extLst>
                    <a:ext uri="{9D8B030D-6E8A-4147-A177-3AD203B41FA5}">
                      <a16:colId xmlns:a16="http://schemas.microsoft.com/office/drawing/2014/main" val="239773636"/>
                    </a:ext>
                  </a:extLst>
                </a:gridCol>
                <a:gridCol w="1128899">
                  <a:extLst>
                    <a:ext uri="{9D8B030D-6E8A-4147-A177-3AD203B41FA5}">
                      <a16:colId xmlns:a16="http://schemas.microsoft.com/office/drawing/2014/main" val="1189415381"/>
                    </a:ext>
                  </a:extLst>
                </a:gridCol>
                <a:gridCol w="769169">
                  <a:extLst>
                    <a:ext uri="{9D8B030D-6E8A-4147-A177-3AD203B41FA5}">
                      <a16:colId xmlns:a16="http://schemas.microsoft.com/office/drawing/2014/main" val="2852703596"/>
                    </a:ext>
                  </a:extLst>
                </a:gridCol>
                <a:gridCol w="3653549">
                  <a:extLst>
                    <a:ext uri="{9D8B030D-6E8A-4147-A177-3AD203B41FA5}">
                      <a16:colId xmlns:a16="http://schemas.microsoft.com/office/drawing/2014/main" val="3044666262"/>
                    </a:ext>
                  </a:extLst>
                </a:gridCol>
                <a:gridCol w="4264669">
                  <a:extLst>
                    <a:ext uri="{9D8B030D-6E8A-4147-A177-3AD203B41FA5}">
                      <a16:colId xmlns:a16="http://schemas.microsoft.com/office/drawing/2014/main" val="1635546103"/>
                    </a:ext>
                  </a:extLst>
                </a:gridCol>
                <a:gridCol w="1359654">
                  <a:extLst>
                    <a:ext uri="{9D8B030D-6E8A-4147-A177-3AD203B41FA5}">
                      <a16:colId xmlns:a16="http://schemas.microsoft.com/office/drawing/2014/main" val="3708499730"/>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tc>
                  <a:txBody>
                    <a:bodyPr/>
                    <a:lstStyle/>
                    <a:p>
                      <a:pPr algn="ctr"/>
                      <a:r>
                        <a:rPr lang="en-US" sz="1200" dirty="0">
                          <a:solidFill>
                            <a:schemeClr val="bg1"/>
                          </a:solidFill>
                        </a:rPr>
                        <a:t>Completion status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Supported puncturing schemes for NDP frames and associated MAC level signaling</a:t>
                      </a:r>
                    </a:p>
                  </a:txBody>
                  <a:tcPr marT="45712" marB="45712"/>
                </a:tc>
                <a:tc>
                  <a:txBody>
                    <a:bodyPr/>
                    <a:lstStyle/>
                    <a:p>
                      <a:r>
                        <a:rPr lang="en-US" sz="1100" kern="1200" dirty="0">
                          <a:solidFill>
                            <a:schemeClr val="dk1"/>
                          </a:solidFill>
                          <a:latin typeface="+mn-lt"/>
                          <a:ea typeface="+mn-ea"/>
                          <a:cs typeface="+mn-cs"/>
                        </a:rPr>
                        <a:t>36. EHT PHY + relevant MAC negotiation and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a:p>
                  </a:txBody>
                  <a:tcPr marT="45712" marB="45712"/>
                </a:tc>
                <a:tc>
                  <a:txBody>
                    <a:bodyPr/>
                    <a:lstStyle/>
                    <a:p>
                      <a:endParaRPr lang="en-US" sz="1100"/>
                    </a:p>
                  </a:txBody>
                  <a:tcPr marT="45712" marB="45712"/>
                </a:tc>
                <a:tc>
                  <a:txBody>
                    <a:bodyPr/>
                    <a:lstStyle/>
                    <a:p>
                      <a:endParaRPr lang="en-US" sz="11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tc>
                  <a:txBody>
                    <a:bodyPr/>
                    <a:lstStyle/>
                    <a:p>
                      <a:r>
                        <a:rPr lang="en-US" sz="1100" kern="1200" dirty="0">
                          <a:solidFill>
                            <a:schemeClr val="dk1"/>
                          </a:solidFill>
                          <a:latin typeface="+mn-lt"/>
                          <a:ea typeface="+mn-ea"/>
                          <a:cs typeface="+mn-cs"/>
                        </a:rPr>
                        <a:t>1</a:t>
                      </a:r>
                      <a:r>
                        <a:rPr lang="en-US" sz="1100" kern="1200" baseline="30000" dirty="0">
                          <a:solidFill>
                            <a:schemeClr val="dk1"/>
                          </a:solidFill>
                          <a:latin typeface="+mn-lt"/>
                          <a:ea typeface="+mn-ea"/>
                          <a:cs typeface="+mn-cs"/>
                        </a:rPr>
                        <a:t>st</a:t>
                      </a:r>
                      <a:r>
                        <a:rPr lang="en-US" sz="1100" kern="1200" dirty="0">
                          <a:solidFill>
                            <a:schemeClr val="dk1"/>
                          </a:solidFill>
                          <a:latin typeface="+mn-lt"/>
                          <a:ea typeface="+mn-ea"/>
                          <a:cs typeface="+mn-cs"/>
                        </a:rPr>
                        <a:t> round completed</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tc>
                  <a:txBody>
                    <a:bodyPr/>
                    <a:lstStyle/>
                    <a:p>
                      <a:r>
                        <a:rPr lang="en-US" sz="1100" dirty="0"/>
                        <a:t>Open</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100" dirty="0"/>
                        <a:t>Tx procedure</a:t>
                      </a:r>
                    </a:p>
                  </a:txBody>
                  <a:tcPr marT="45712" marB="45712"/>
                </a:tc>
                <a:tc>
                  <a:txBody>
                    <a:bodyPr/>
                    <a:lstStyle/>
                    <a:p>
                      <a:r>
                        <a:rPr lang="en-US" sz="1100" dirty="0"/>
                        <a:t>PHY</a:t>
                      </a:r>
                    </a:p>
                  </a:txBody>
                  <a:tcPr marT="45712" marB="45712"/>
                </a:tc>
                <a:tc>
                  <a:txBody>
                    <a:bodyPr/>
                    <a:lstStyle/>
                    <a:p>
                      <a:r>
                        <a:rPr lang="en-US" sz="1100" dirty="0"/>
                        <a:t>EHT Transmit procedure</a:t>
                      </a:r>
                    </a:p>
                  </a:txBody>
                  <a:tcPr marT="45712" marB="45712"/>
                </a:tc>
                <a:tc>
                  <a:txBody>
                    <a:bodyPr/>
                    <a:lstStyle/>
                    <a:p>
                      <a:r>
                        <a:rPr lang="en-US" sz="1100" dirty="0"/>
                        <a:t>Equivalent text to 27.3.21 HE transmit procedure needed to deal with TOD registering. </a:t>
                      </a:r>
                    </a:p>
                  </a:txBody>
                  <a:tcPr marT="45712" marB="45712"/>
                </a:tc>
                <a:tc>
                  <a:txBody>
                    <a:bodyPr/>
                    <a:lstStyle/>
                    <a:p>
                      <a:r>
                        <a:rPr lang="en-US" sz="1100" dirty="0"/>
                        <a:t>Open</a:t>
                      </a:r>
                    </a:p>
                  </a:txBody>
                  <a:tcPr marT="45712" marB="45712"/>
                </a:tc>
                <a:extLst>
                  <a:ext uri="{0D108BD9-81ED-4DB2-BD59-A6C34878D82A}">
                    <a16:rowId xmlns:a16="http://schemas.microsoft.com/office/drawing/2014/main" val="1912516262"/>
                  </a:ext>
                </a:extLst>
              </a:tr>
              <a:tr h="0">
                <a:tc>
                  <a:txBody>
                    <a:bodyPr/>
                    <a:lstStyle/>
                    <a:p>
                      <a:endParaRPr lang="en-US" sz="1400" dirty="0"/>
                    </a:p>
                  </a:txBody>
                  <a:tcPr marT="45712" marB="45712"/>
                </a:tc>
                <a:tc>
                  <a:txBody>
                    <a:bodyPr/>
                    <a:lstStyle/>
                    <a:p>
                      <a:r>
                        <a:rPr lang="en-US" sz="1100" dirty="0" err="1"/>
                        <a:t>ToD</a:t>
                      </a:r>
                      <a:r>
                        <a:rPr lang="en-US" sz="1100" dirty="0"/>
                        <a:t> </a:t>
                      </a:r>
                    </a:p>
                  </a:txBody>
                  <a:tcPr marT="45712" marB="45712"/>
                </a:tc>
                <a:tc>
                  <a:txBody>
                    <a:bodyPr/>
                    <a:lstStyle/>
                    <a:p>
                      <a:r>
                        <a:rPr lang="en-US" sz="1100" dirty="0"/>
                        <a:t>PHY</a:t>
                      </a:r>
                    </a:p>
                  </a:txBody>
                  <a:tcPr marT="45712" marB="45712"/>
                </a:tc>
                <a:tc>
                  <a:txBody>
                    <a:bodyPr/>
                    <a:lstStyle/>
                    <a:p>
                      <a:r>
                        <a:rPr lang="en-US" sz="1100" dirty="0"/>
                        <a:t>TOD accuracy</a:t>
                      </a:r>
                    </a:p>
                  </a:txBody>
                  <a:tcPr marT="45712" marB="45712"/>
                </a:tc>
                <a:tc>
                  <a:txBody>
                    <a:bodyPr/>
                    <a:lstStyle/>
                    <a:p>
                      <a:r>
                        <a:rPr lang="en-US" sz="1100" dirty="0"/>
                        <a:t>Equivalent text to clause 27.3.19.5 Time of departure accuracy for EHT </a:t>
                      </a:r>
                      <a:r>
                        <a:rPr lang="en-US" sz="1100" dirty="0" err="1"/>
                        <a:t>phy</a:t>
                      </a:r>
                      <a:endParaRPr lang="en-US" sz="1100" dirty="0"/>
                    </a:p>
                  </a:txBody>
                  <a:tcPr marT="45712" marB="45712"/>
                </a:tc>
                <a:tc>
                  <a:txBody>
                    <a:bodyPr/>
                    <a:lstStyle/>
                    <a:p>
                      <a:r>
                        <a:rPr lang="en-US" sz="1100" dirty="0"/>
                        <a:t>Open</a:t>
                      </a:r>
                    </a:p>
                  </a:txBody>
                  <a:tcPr marT="45712" marB="45712"/>
                </a:tc>
                <a:extLst>
                  <a:ext uri="{0D108BD9-81ED-4DB2-BD59-A6C34878D82A}">
                    <a16:rowId xmlns:a16="http://schemas.microsoft.com/office/drawing/2014/main" val="1157723473"/>
                  </a:ext>
                </a:extLst>
              </a:tr>
            </a:tbl>
          </a:graphicData>
        </a:graphic>
      </p:graphicFrame>
    </p:spTree>
    <p:extLst>
      <p:ext uri="{BB962C8B-B14F-4D97-AF65-F5344CB8AC3E}">
        <p14:creationId xmlns:p14="http://schemas.microsoft.com/office/powerpoint/2010/main" val="4007107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Completed SFD development.</a:t>
            </a:r>
          </a:p>
          <a:p>
            <a:pPr lvl="1">
              <a:buFont typeface="Arial" panose="020B0604020202020204" pitchFamily="34" charset="0"/>
              <a:buChar char="•"/>
            </a:pPr>
            <a:r>
              <a:rPr lang="en-US" dirty="0"/>
              <a:t>Reviewed Draft text proposals for PHY and MAC and adopted submissions into initial draft.</a:t>
            </a:r>
          </a:p>
          <a:p>
            <a:pPr lvl="1">
              <a:buFont typeface="Arial" panose="020B0604020202020204" pitchFamily="34" charset="0"/>
              <a:buChar char="•"/>
            </a:pPr>
            <a:r>
              <a:rPr lang="en-US" dirty="0"/>
              <a:t>Expected to generate P802.11bk draft 0.1 coming out of this meeting week.</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27060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Generate initial P802.11bk draft (D0.1).</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55825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16780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67C6-EFBD-308F-963F-F648974F4D0F}"/>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C314CEC5-6869-FC2D-F6C3-D42D4A67452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F7DFC8D-8F2B-D7FB-4E54-725D5FCBF5A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B1741D5-575F-DC90-ED59-7F7604EFDE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3EE5AC8-E63D-01E0-87BB-F668A5C75B11}"/>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64905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6780720"/>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11-23-874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TXVECTOR and RXVECTOR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8"/>
                  </a:ext>
                </a:extLst>
              </a:tr>
              <a:tr h="0">
                <a:tc>
                  <a:txBody>
                    <a:bodyPr/>
                    <a:lstStyle/>
                    <a:p>
                      <a:r>
                        <a:rPr lang="en-US" sz="1400" dirty="0"/>
                        <a:t>11-23-875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142323225"/>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6399487"/>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20 min</a:t>
                      </a:r>
                    </a:p>
                  </a:txBody>
                  <a:tcPr marT="45712" marB="45712"/>
                </a:tc>
                <a:extLst>
                  <a:ext uri="{0D108BD9-81ED-4DB2-BD59-A6C34878D82A}">
                    <a16:rowId xmlns:a16="http://schemas.microsoft.com/office/drawing/2014/main" val="10002"/>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116005</TotalTime>
  <Words>5930</Words>
  <Application>Microsoft Office PowerPoint</Application>
  <PresentationFormat>Widescreen</PresentationFormat>
  <Paragraphs>920</Paragraphs>
  <Slides>67</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5" baseType="lpstr">
      <vt:lpstr>Arial</vt:lpstr>
      <vt:lpstr>Calibri</vt:lpstr>
      <vt:lpstr>Monotype Sorts</vt:lpstr>
      <vt:lpstr>Montserrat</vt:lpstr>
      <vt:lpstr>Times</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May IEEE Meeting –  May 16th</vt:lpstr>
      <vt:lpstr>Submission List for the May 16th meeting</vt:lpstr>
      <vt:lpstr>Review Submissions</vt:lpstr>
      <vt:lpstr>TGbk Projected Timeline</vt:lpstr>
      <vt:lpstr>Scheduled TGbk telecons</vt:lpstr>
      <vt:lpstr>Identify topics for draft completion</vt:lpstr>
      <vt:lpstr>Identify topics for draft completion</vt:lpstr>
      <vt:lpstr>May Meeting Progress and Targets Towards the July Meeting</vt:lpstr>
      <vt:lpstr>May Meeting Progress and Targets Towards the July Meeting</vt:lpstr>
      <vt:lpstr>Submission Pipeline</vt:lpstr>
      <vt:lpstr>AOB</vt:lpstr>
      <vt:lpstr>PowerPoint Presentation</vt:lpstr>
      <vt:lpstr>May IEEE Meeting –  May 17th</vt:lpstr>
      <vt:lpstr>Submission List for the March 17th meeting</vt:lpstr>
      <vt:lpstr>AOB</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731</cp:revision>
  <cp:lastPrinted>1601-01-01T00:00:00Z</cp:lastPrinted>
  <dcterms:created xsi:type="dcterms:W3CDTF">2018-08-06T10:28:59Z</dcterms:created>
  <dcterms:modified xsi:type="dcterms:W3CDTF">2023-06-26T20:21:38Z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