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73" r:id="rId17"/>
    <p:sldId id="1075" r:id="rId18"/>
    <p:sldId id="1078" r:id="rId19"/>
    <p:sldId id="1081" r:id="rId20"/>
    <p:sldId id="1096" r:id="rId21"/>
    <p:sldId id="933" r:id="rId22"/>
    <p:sldId id="1074" r:id="rId23"/>
    <p:sldId id="897" r:id="rId24"/>
    <p:sldId id="1072" r:id="rId25"/>
    <p:sldId id="1076" r:id="rId26"/>
    <p:sldId id="1077" r:id="rId27"/>
    <p:sldId id="1082" r:id="rId28"/>
    <p:sldId id="1083" r:id="rId29"/>
    <p:sldId id="1084" r:id="rId30"/>
    <p:sldId id="1085" r:id="rId31"/>
    <p:sldId id="1086" r:id="rId32"/>
    <p:sldId id="1087" r:id="rId33"/>
    <p:sldId id="1088" r:id="rId34"/>
    <p:sldId id="1089" r:id="rId35"/>
    <p:sldId id="1090" r:id="rId36"/>
    <p:sldId id="1091" r:id="rId37"/>
    <p:sldId id="1092" r:id="rId38"/>
    <p:sldId id="1093" r:id="rId39"/>
    <p:sldId id="1094" r:id="rId40"/>
    <p:sldId id="1095" r:id="rId41"/>
    <p:sldId id="842" r:id="rId42"/>
    <p:sldId id="1024" r:id="rId43"/>
    <p:sldId id="1071" r:id="rId44"/>
    <p:sldId id="1079" r:id="rId45"/>
    <p:sldId id="1080" r:id="rId4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87" d="100"/>
          <a:sy n="87" d="100"/>
        </p:scale>
        <p:origin x="250"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169092000"/>
        <c:axId val="1169090368"/>
      </c:barChart>
      <c:catAx>
        <c:axId val="11690920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169090368"/>
        <c:crosses val="autoZero"/>
        <c:auto val="1"/>
        <c:lblAlgn val="ctr"/>
        <c:lblOffset val="100"/>
        <c:noMultiLvlLbl val="0"/>
      </c:catAx>
      <c:valAx>
        <c:axId val="11690903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6909200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5390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801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28694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26923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490752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66120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25187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7911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8568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75957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91454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4258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2088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72593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629504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84521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67558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7227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63669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15735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469126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0561</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r8</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2023-04-10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94630545"/>
              </p:ext>
            </p:extLst>
          </p:nvPr>
        </p:nvGraphicFramePr>
        <p:xfrm>
          <a:off x="3429000" y="1600200"/>
          <a:ext cx="8305801" cy="520337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Status of comment resolution for each </a:t>
                      </a:r>
                      <a:r>
                        <a:rPr lang="en-US" altLang="zh-CN" sz="1200" kern="1200" dirty="0" err="1" smtClean="0">
                          <a:solidFill>
                            <a:srgbClr val="00B050"/>
                          </a:solidFill>
                          <a:latin typeface="+mn-lt"/>
                          <a:ea typeface="+mn-ea"/>
                          <a:cs typeface="+mn-cs"/>
                        </a:rPr>
                        <a:t>PoC</a:t>
                      </a:r>
                      <a:r>
                        <a:rPr lang="en-US" altLang="zh-CN" sz="1200" kern="1200" dirty="0" smtClean="0">
                          <a:solidFill>
                            <a:srgbClr val="00B050"/>
                          </a:solidFill>
                          <a:latin typeface="+mn-lt"/>
                          <a:ea typeface="+mn-ea"/>
                          <a:cs typeface="+mn-cs"/>
                        </a:rPr>
                        <a:t>/Assignee:</a:t>
                      </a:r>
                      <a:r>
                        <a:rPr lang="en-US" altLang="zh-CN" sz="1200" kern="1200" baseline="0" dirty="0" smtClean="0">
                          <a:solidFill>
                            <a:srgbClr val="00B050"/>
                          </a:solidFill>
                          <a:latin typeface="+mn-lt"/>
                          <a:ea typeface="+mn-ea"/>
                          <a:cs typeface="+mn-cs"/>
                        </a:rPr>
                        <a:t> evaluate CIDs and provide a tentative deadline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802.11 Style Guide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Anirudha Sahoo (NIST)</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in LB272 for Reporting CID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968518"/>
              </p:ext>
            </p:extLst>
          </p:nvPr>
        </p:nvGraphicFramePr>
        <p:xfrm>
          <a:off x="3429000" y="1600200"/>
          <a:ext cx="8305801" cy="502049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lb272-sensing-session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INSTANCE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OSC category</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865629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188540973"/>
              </p:ext>
            </p:extLst>
          </p:nvPr>
        </p:nvGraphicFramePr>
        <p:xfrm>
          <a:off x="3429000" y="1600200"/>
          <a:ext cx="8305801" cy="39270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OSC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Dong(Xiaomi)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resolutions-for-frame and protocol-comments for the reporting-in-LB272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editorial -resolution -for- reporting- part-in-LB272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369110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128326373"/>
              </p:ext>
            </p:extLst>
          </p:nvPr>
        </p:nvGraphicFramePr>
        <p:xfrm>
          <a:off x="3429000" y="1600200"/>
          <a:ext cx="8305801" cy="494889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resolutions-for-frame and protocol-comments for the reporting-in-LB272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Sensing Capabilities discovery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CID 1951 and 1979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Clause 6 new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839533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a:t>
            </a:r>
            <a:r>
              <a:rPr lang="en-US" altLang="zh-CN" sz="3200" dirty="0" smtClean="0">
                <a:solidFill>
                  <a:srgbClr val="0000FF"/>
                </a:solidFill>
                <a:cs typeface="Times New Roman" panose="02020603050405020304" pitchFamily="18" charset="0"/>
              </a:rPr>
              <a:t>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587330968"/>
              </p:ext>
            </p:extLst>
          </p:nvPr>
        </p:nvGraphicFramePr>
        <p:xfrm>
          <a:off x="3429000" y="1600200"/>
          <a:ext cx="8305801" cy="410996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CID 1951 and 1979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a:t>
                      </a:r>
                      <a:r>
                        <a:rPr lang="en-US" altLang="zh-CN" sz="1200" kern="1200" dirty="0" smtClean="0">
                          <a:solidFill>
                            <a:srgbClr val="0000FF"/>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 </a:t>
                      </a:r>
                      <a:r>
                        <a:rPr lang="en-US" altLang="zh-CN" sz="1200" kern="1200" dirty="0" smtClean="0">
                          <a:solidFill>
                            <a:srgbClr val="0000FF"/>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246017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21.04</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274/1302,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21137904"/>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2200848732"/>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175</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251</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0.192780338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0.0176651</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0.210445</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590352554"/>
              </p:ext>
            </p:extLst>
          </p:nvPr>
        </p:nvGraphicFramePr>
        <p:xfrm>
          <a:off x="2159268" y="685800"/>
          <a:ext cx="7873465" cy="5791200"/>
        </p:xfrm>
        <a:graphic>
          <a:graphicData uri="http://schemas.openxmlformats.org/drawingml/2006/table">
            <a:tbl>
              <a:tblPr firstRow="1" firstCol="1" bandRow="1">
                <a:tableStyleId>{616DA210-FB5B-4158-B5E0-FEB733F419BA}</a:tableStyleId>
              </a:tblPr>
              <a:tblGrid>
                <a:gridCol w="1089292"/>
                <a:gridCol w="917298"/>
                <a:gridCol w="1274022"/>
                <a:gridCol w="984183"/>
                <a:gridCol w="874830"/>
                <a:gridCol w="1337376"/>
                <a:gridCol w="1396464"/>
              </a:tblGrid>
              <a:tr h="140368">
                <a:tc>
                  <a:txBody>
                    <a:bodyPr/>
                    <a:lstStyle/>
                    <a:p>
                      <a:endParaRPr lang="zh-CN" sz="1000" dirty="0">
                        <a:effectLst/>
                        <a:latin typeface="Times New Roman" panose="02020603050405020304" pitchFamily="18" charset="0"/>
                      </a:endParaRPr>
                    </a:p>
                  </a:txBody>
                  <a:tcPr marL="36522" marR="36522" marT="0" marB="0" anchor="b"/>
                </a:tc>
                <a:tc>
                  <a:txBody>
                    <a:bodyPr/>
                    <a:lstStyle/>
                    <a:p>
                      <a:pPr algn="ctr">
                        <a:spcAft>
                          <a:spcPts val="0"/>
                        </a:spcAft>
                      </a:pPr>
                      <a:r>
                        <a:rPr lang="en-US" sz="1000" b="1" dirty="0">
                          <a:solidFill>
                            <a:srgbClr val="000000"/>
                          </a:solidFill>
                          <a:effectLst/>
                          <a:latin typeface="Calibri" panose="020F0502020204030204" pitchFamily="34" charset="0"/>
                          <a:ea typeface="宋体" panose="02010600030101010101" pitchFamily="2" charset="-122"/>
                        </a:rPr>
                        <a:t>Assigned</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May interim</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July plenary</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25 </a:t>
                      </a:r>
                      <a:r>
                        <a:rPr lang="en-US" sz="1000" strike="sngStrike" dirty="0" smtClean="0">
                          <a:solidFill>
                            <a:srgbClr val="0000FF"/>
                          </a:solidFill>
                          <a:effectLst/>
                          <a:latin typeface="Calibri" panose="020F0502020204030204" pitchFamily="34" charset="0"/>
                          <a:ea typeface="宋体" panose="02010600030101010101" pitchFamily="2" charset="-122"/>
                        </a:rPr>
                        <a:t>13</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000000"/>
                          </a:solidFill>
                          <a:effectLst/>
                          <a:latin typeface="Calibri" panose="020F0502020204030204" pitchFamily="34" charset="0"/>
                          <a:ea typeface="宋体" panose="02010600030101010101" pitchFamily="2" charset="-122"/>
                        </a:rPr>
                        <a:t>Ali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Anirud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21 </a:t>
                      </a:r>
                      <a:r>
                        <a:rPr lang="en-US" sz="1000" strike="sngStrike" dirty="0" smtClean="0">
                          <a:solidFill>
                            <a:srgbClr val="0000FF"/>
                          </a:solidFill>
                          <a:effectLst/>
                          <a:latin typeface="Calibri" panose="020F0502020204030204" pitchFamily="34" charset="0"/>
                          <a:ea typeface="宋体" panose="02010600030101010101" pitchFamily="2" charset="-122"/>
                        </a:rPr>
                        <a:t>19</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82? </a:t>
                      </a:r>
                      <a:r>
                        <a:rPr lang="en-US" sz="1000" strike="sngStrike" dirty="0" smtClean="0">
                          <a:solidFill>
                            <a:srgbClr val="0000FF"/>
                          </a:solidFill>
                          <a:effectLst/>
                          <a:latin typeface="Calibri" panose="020F0502020204030204" pitchFamily="34" charset="0"/>
                          <a:ea typeface="宋体" panose="02010600030101010101" pitchFamily="2" charset="-122"/>
                        </a:rPr>
                        <a:t>60</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20</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7</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Chaoming</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45? </a:t>
                      </a:r>
                      <a:r>
                        <a:rPr lang="en-US" sz="1000" strike="sngStrike" dirty="0" smtClean="0">
                          <a:solidFill>
                            <a:srgbClr val="0000FF"/>
                          </a:solidFill>
                          <a:effectLst/>
                          <a:latin typeface="Calibri" panose="020F0502020204030204" pitchFamily="34" charset="0"/>
                          <a:ea typeface="宋体" panose="02010600030101010101" pitchFamily="2" charset="-122"/>
                        </a:rPr>
                        <a:t>32</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0</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208? </a:t>
                      </a:r>
                      <a:r>
                        <a:rPr lang="en-US" sz="1000" strike="sngStrike" dirty="0" smtClean="0">
                          <a:solidFill>
                            <a:srgbClr val="0000FF"/>
                          </a:solidFill>
                          <a:effectLst/>
                          <a:latin typeface="Calibri" panose="020F0502020204030204" pitchFamily="34" charset="0"/>
                          <a:ea typeface="宋体" panose="02010600030101010101" pitchFamily="2" charset="-122"/>
                        </a:rPr>
                        <a:t>60</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19</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Junghoon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Josh</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Osama</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Perry</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26 </a:t>
                      </a:r>
                      <a:r>
                        <a:rPr lang="en-US" sz="1000" strike="sngStrike" dirty="0" smtClean="0">
                          <a:solidFill>
                            <a:srgbClr val="0000FF"/>
                          </a:solidFill>
                          <a:effectLst/>
                          <a:latin typeface="Calibri" panose="020F0502020204030204" pitchFamily="34" charset="0"/>
                          <a:ea typeface="宋体" panose="02010600030101010101" pitchFamily="2" charset="-122"/>
                        </a:rPr>
                        <a:t>23</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smtClean="0">
                          <a:effectLst/>
                          <a:latin typeface="Calibri" panose="020F0502020204030204" pitchFamily="34" charset="0"/>
                          <a:ea typeface="宋体" panose="02010600030101010101" pitchFamily="2" charset="-122"/>
                        </a:rPr>
                        <a:t>Steph</a:t>
                      </a:r>
                      <a:r>
                        <a:rPr lang="en-US" altLang="zh-CN" sz="1000" dirty="0" smtClean="0">
                          <a:effectLst/>
                          <a:latin typeface="Calibri" panose="020F0502020204030204" pitchFamily="34" charset="0"/>
                          <a:ea typeface="宋体" panose="02010600030101010101" pitchFamily="2" charset="-122"/>
                        </a:rPr>
                        <a:t>an</a:t>
                      </a:r>
                      <a:r>
                        <a:rPr lang="en-US" sz="1000" dirty="0" smtClean="0">
                          <a:effectLst/>
                          <a:latin typeface="Calibri" panose="020F0502020204030204" pitchFamily="34" charset="0"/>
                          <a:ea typeface="宋体" panose="02010600030101010101" pitchFamily="2" charset="-122"/>
                        </a:rPr>
                        <a:t> </a:t>
                      </a:r>
                      <a:r>
                        <a:rPr lang="en-US" sz="1000" dirty="0">
                          <a:effectLst/>
                          <a:latin typeface="Calibri" panose="020F0502020204030204" pitchFamily="34" charset="0"/>
                          <a:ea typeface="宋体" panose="02010600030101010101" pitchFamily="2" charset="-122"/>
                        </a:rPr>
                        <a:t>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10</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14</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Yiyan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Zinan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MLME TT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MIB</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solidFill>
                          <a:schemeClr val="tx1"/>
                        </a:solidFill>
                        <a:effectLst/>
                        <a:latin typeface="Times New Roman" panose="02020603050405020304" pitchFamily="18" charset="0"/>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strike="noStrike" dirty="0" smtClean="0">
                          <a:solidFill>
                            <a:srgbClr val="0000FF"/>
                          </a:solidFill>
                          <a:effectLst/>
                          <a:latin typeface="Calibri" panose="020F0502020204030204" pitchFamily="34" charset="0"/>
                          <a:ea typeface="宋体" panose="02010600030101010101" pitchFamily="2" charset="-122"/>
                        </a:rPr>
                        <a:t>961?</a:t>
                      </a:r>
                      <a:r>
                        <a:rPr lang="en-US" sz="1000" strike="noStrike" baseline="0" dirty="0" smtClean="0">
                          <a:solidFill>
                            <a:srgbClr val="0000FF"/>
                          </a:solidFill>
                          <a:effectLst/>
                          <a:latin typeface="Calibri" panose="020F0502020204030204" pitchFamily="34" charset="0"/>
                          <a:ea typeface="宋体" panose="02010600030101010101" pitchFamily="2" charset="-122"/>
                        </a:rPr>
                        <a:t> </a:t>
                      </a:r>
                      <a:r>
                        <a:rPr lang="en-US" sz="1000" strike="sngStrike" dirty="0" smtClean="0">
                          <a:solidFill>
                            <a:srgbClr val="0000FF"/>
                          </a:solidFill>
                          <a:effectLst/>
                          <a:latin typeface="Calibri" panose="020F0502020204030204" pitchFamily="34" charset="0"/>
                          <a:ea typeface="宋体" panose="02010600030101010101" pitchFamily="2" charset="-122"/>
                        </a:rPr>
                        <a:t>761</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317</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0.192780338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0.0176651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0.2104455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9173735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 or May 8? </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94254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804011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8381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April 	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11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13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20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24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09247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342996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749406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054953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68294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688699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23/0514r2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18420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148235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80399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59115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55903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15613481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499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150858</TotalTime>
  <Words>4987</Words>
  <Application>Microsoft Office PowerPoint</Application>
  <PresentationFormat>宽屏</PresentationFormat>
  <Paragraphs>1399</Paragraphs>
  <Slides>45</Slides>
  <Notes>45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45</vt:i4>
      </vt:variant>
    </vt:vector>
  </HeadingPairs>
  <TitlesOfParts>
    <vt:vector size="5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April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5787</cp:revision>
  <cp:lastPrinted>2014-11-04T15:04:57Z</cp:lastPrinted>
  <dcterms:created xsi:type="dcterms:W3CDTF">2007-04-17T18:10:23Z</dcterms:created>
  <dcterms:modified xsi:type="dcterms:W3CDTF">2023-04-18T16:06:01Z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