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1073" r:id="rId17"/>
    <p:sldId id="1075" r:id="rId18"/>
    <p:sldId id="1078" r:id="rId19"/>
    <p:sldId id="1081" r:id="rId20"/>
    <p:sldId id="933" r:id="rId21"/>
    <p:sldId id="1074" r:id="rId22"/>
    <p:sldId id="897" r:id="rId23"/>
    <p:sldId id="1072" r:id="rId24"/>
    <p:sldId id="1076" r:id="rId25"/>
    <p:sldId id="1077" r:id="rId26"/>
    <p:sldId id="1082" r:id="rId27"/>
    <p:sldId id="1083" r:id="rId28"/>
    <p:sldId id="1084" r:id="rId29"/>
    <p:sldId id="1085" r:id="rId30"/>
    <p:sldId id="1086" r:id="rId31"/>
    <p:sldId id="1087" r:id="rId32"/>
    <p:sldId id="1088" r:id="rId33"/>
    <p:sldId id="1089" r:id="rId34"/>
    <p:sldId id="1090" r:id="rId35"/>
    <p:sldId id="1091" r:id="rId36"/>
    <p:sldId id="1092" r:id="rId37"/>
    <p:sldId id="1093" r:id="rId38"/>
    <p:sldId id="1094" r:id="rId39"/>
    <p:sldId id="1095" r:id="rId40"/>
    <p:sldId id="842" r:id="rId41"/>
    <p:sldId id="1024" r:id="rId42"/>
    <p:sldId id="1071" r:id="rId43"/>
    <p:sldId id="1079" r:id="rId44"/>
    <p:sldId id="1080" r:id="rId4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16DA210-FB5B-4158-B5E0-FEB733F419BA}" styleName="浅色样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c:v>
                </c:pt>
                <c:pt idx="1">
                  <c:v>0</c:v>
                </c:pt>
                <c:pt idx="2">
                  <c:v>4</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9641968"/>
        <c:axId val="-9642512"/>
      </c:barChart>
      <c:catAx>
        <c:axId val="-9641968"/>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9642512"/>
        <c:crosses val="autoZero"/>
        <c:auto val="1"/>
        <c:lblAlgn val="ctr"/>
        <c:lblOffset val="100"/>
        <c:noMultiLvlLbl val="0"/>
      </c:catAx>
      <c:valAx>
        <c:axId val="-96425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9641968"/>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73970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53905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1801310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286944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3304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505236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1624134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490752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866120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251879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6791144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856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759577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91454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1542580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20882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725938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1629504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845210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9675585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7227111"/>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63669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a:highlight>
                  <a:srgbClr val="00FF00"/>
                </a:highlight>
              </a:rPr>
              <a:t>Approved by unanimous consent</a:t>
            </a:r>
            <a:endParaRPr lang="en-US" altLang="zh-CN" kern="0" dirty="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a:highlight>
                  <a:srgbClr val="00FF00"/>
                </a:highlight>
              </a:rPr>
              <a:t>Motion Passes (Y, N, A)</a:t>
            </a: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a:solidFill>
                <a:schemeClr val="tx1"/>
              </a:solidFill>
              <a:effectLst/>
              <a:latin typeface="Times New Roman" pitchFamily="18" charset="0"/>
              <a:ea typeface="MS PGothic" pitchFamily="34" charset="-128"/>
              <a:cs typeface="MS PGothic" charset="0"/>
            </a:endParaRPr>
          </a:p>
          <a:p>
            <a:r>
              <a:rPr lang="en-US" altLang="zh-CN" sz="1200" kern="1200" dirty="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89683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1573513"/>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4691269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a:t>IEEE </a:t>
            </a:r>
            <a:r>
              <a:rPr lang="en-US" altLang="en-US" sz="1800" b="1" smtClean="0"/>
              <a:t>802.11-23</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a:t>
            </a:r>
            <a:r>
              <a:rPr lang="en-US" altLang="zh-CN" sz="1800" b="1" kern="1200" smtClean="0">
                <a:solidFill>
                  <a:schemeClr val="tx1"/>
                </a:solidFill>
                <a:latin typeface="Times New Roman" panose="02020603050405020304" pitchFamily="18" charset="0"/>
                <a:ea typeface="MS PGothic" panose="020B0600070205080204" pitchFamily="34" charset="-128"/>
                <a:cs typeface="+mn-cs"/>
              </a:rPr>
              <a:t>0561</a:t>
            </a:r>
            <a:r>
              <a:rPr lang="en-US" altLang="en-US" sz="1800" b="1" kern="1200" smtClean="0">
                <a:solidFill>
                  <a:schemeClr val="tx1"/>
                </a:solidFill>
                <a:latin typeface="Times New Roman" panose="02020603050405020304" pitchFamily="18" charset="0"/>
                <a:ea typeface="MS PGothic" panose="020B0600070205080204" pitchFamily="34" charset="-128"/>
                <a:cs typeface="+mn-cs"/>
              </a:rPr>
              <a:t>r7</a:t>
            </a:r>
            <a:endParaRPr lang="en-US" altLang="en-US" sz="1800" b="1" dirty="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 2023</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2023-04-10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xmlns="" val="20000"/>
                    </a:ext>
                  </a:extLst>
                </a:gridCol>
                <a:gridCol w="1203158">
                  <a:extLst>
                    <a:ext uri="{9D8B030D-6E8A-4147-A177-3AD203B41FA5}">
                      <a16:colId xmlns:a16="http://schemas.microsoft.com/office/drawing/2014/main" xmlns="" val="20001"/>
                    </a:ext>
                  </a:extLst>
                </a:gridCol>
                <a:gridCol w="2165684">
                  <a:extLst>
                    <a:ext uri="{9D8B030D-6E8A-4147-A177-3AD203B41FA5}">
                      <a16:colId xmlns:a16="http://schemas.microsoft.com/office/drawing/2014/main" xmlns="" val="20002"/>
                    </a:ext>
                  </a:extLst>
                </a:gridCol>
                <a:gridCol w="802105">
                  <a:extLst>
                    <a:ext uri="{9D8B030D-6E8A-4147-A177-3AD203B41FA5}">
                      <a16:colId xmlns:a16="http://schemas.microsoft.com/office/drawing/2014/main" xmlns="" val="20003"/>
                    </a:ext>
                  </a:extLst>
                </a:gridCol>
                <a:gridCol w="1925053">
                  <a:extLst>
                    <a:ext uri="{9D8B030D-6E8A-4147-A177-3AD203B41FA5}">
                      <a16:colId xmlns:a16="http://schemas.microsoft.com/office/drawing/2014/main" xmlns=""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6</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094630545"/>
              </p:ext>
            </p:extLst>
          </p:nvPr>
        </p:nvGraphicFramePr>
        <p:xfrm>
          <a:off x="3429000" y="1600200"/>
          <a:ext cx="8305801" cy="520337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Status of comment resolution for each </a:t>
                      </a:r>
                      <a:r>
                        <a:rPr lang="en-US" altLang="zh-CN" sz="1200" kern="1200" dirty="0" err="1" smtClean="0">
                          <a:solidFill>
                            <a:srgbClr val="00B050"/>
                          </a:solidFill>
                          <a:latin typeface="+mn-lt"/>
                          <a:ea typeface="+mn-ea"/>
                          <a:cs typeface="+mn-cs"/>
                        </a:rPr>
                        <a:t>PoC</a:t>
                      </a:r>
                      <a:r>
                        <a:rPr lang="en-US" altLang="zh-CN" sz="1200" kern="1200" dirty="0" smtClean="0">
                          <a:solidFill>
                            <a:srgbClr val="00B050"/>
                          </a:solidFill>
                          <a:latin typeface="+mn-lt"/>
                          <a:ea typeface="+mn-ea"/>
                          <a:cs typeface="+mn-cs"/>
                        </a:rPr>
                        <a:t>/Assignee:</a:t>
                      </a:r>
                      <a:r>
                        <a:rPr lang="en-US" altLang="zh-CN" sz="1200" kern="1200" baseline="0" dirty="0" smtClean="0">
                          <a:solidFill>
                            <a:srgbClr val="00B050"/>
                          </a:solidFill>
                          <a:latin typeface="+mn-lt"/>
                          <a:ea typeface="+mn-ea"/>
                          <a:cs typeface="+mn-cs"/>
                        </a:rPr>
                        <a:t> evaluate CIDs and provide a tentative deadline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802.11 Style Guide</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lb272-sensing-session</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23/0515</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23/0514</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Anirudha Sahoo (NIST)</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in LB272 for Reporting CID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23/0511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resolutions for editorial comments on D1.0 - Part 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INSTANCE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OSC category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4124159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11968518"/>
              </p:ext>
            </p:extLst>
          </p:nvPr>
        </p:nvGraphicFramePr>
        <p:xfrm>
          <a:off x="3429000" y="1600200"/>
          <a:ext cx="8305801" cy="502049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23/0477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lb272-sensing-session</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Reporting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23/0511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resolutions for editorial comments on D1.0 - Part 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INSTANCE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a:t>
                      </a:r>
                      <a:r>
                        <a:rPr lang="en-US" altLang="zh-CN" sz="1200" kern="1200" baseline="0" dirty="0" smtClean="0">
                          <a:solidFill>
                            <a:srgbClr val="00B050"/>
                          </a:solidFill>
                          <a:latin typeface="+mn-lt"/>
                          <a:ea typeface="+mn-ea"/>
                          <a:cs typeface="+mn-cs"/>
                        </a:rPr>
                        <a:t>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 resolution for OSC category</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a:t>
                      </a:r>
                      <a:r>
                        <a:rPr lang="en-US" altLang="zh-CN" sz="1200" kern="1200" baseline="0" dirty="0" smtClean="0">
                          <a:solidFill>
                            <a:srgbClr val="0000FF"/>
                          </a:solidFill>
                          <a:latin typeface="+mn-lt"/>
                          <a:ea typeface="+mn-ea"/>
                          <a:cs typeface="+mn-cs"/>
                        </a:rPr>
                        <a:t> 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resolutions-for-frame and protocol-comments for the reporting-in-LB272 </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editorial -resolution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23/0515</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Reporting CID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23/0557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8656297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188540973"/>
              </p:ext>
            </p:extLst>
          </p:nvPr>
        </p:nvGraphicFramePr>
        <p:xfrm>
          <a:off x="3429000" y="1600200"/>
          <a:ext cx="8305801" cy="39270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Ali Raissinia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LB272 comment resolution for OSC category</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a:t>
                      </a:r>
                      <a:r>
                        <a:rPr lang="en-US" altLang="zh-CN" sz="1200" kern="1200" baseline="0" dirty="0" smtClean="0">
                          <a:solidFill>
                            <a:srgbClr val="00B050"/>
                          </a:solidFill>
                          <a:latin typeface="+mn-lt"/>
                          <a:ea typeface="+mn-ea"/>
                          <a:cs typeface="+mn-cs"/>
                        </a:rPr>
                        <a:t> mins</a:t>
                      </a:r>
                      <a:endParaRPr lang="en-US" altLang="zh-CN"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Xiandong</a:t>
                      </a:r>
                      <a:r>
                        <a:rPr lang="en-US" altLang="zh-CN" sz="1200" kern="1200" dirty="0" smtClean="0">
                          <a:solidFill>
                            <a:srgbClr val="00B050"/>
                          </a:solidFill>
                          <a:latin typeface="+mn-lt"/>
                          <a:ea typeface="+mn-ea"/>
                          <a:cs typeface="+mn-cs"/>
                        </a:rPr>
                        <a:t> Dong(Xiaomi)</a:t>
                      </a:r>
                      <a:endParaRPr lang="en-US" altLang="zh-CN"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editorial -resolution -for- reporting- part-in-LB272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23/0557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Comment Resolution in LB272 for OST CID (Part 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en-US" altLang="zh-CN" sz="1200" kern="1200" dirty="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3691108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April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Times</a:t>
            </a:r>
          </a:p>
          <a:p>
            <a:pPr algn="just"/>
            <a:r>
              <a:rPr lang="en-US" altLang="en-US" sz="1600" dirty="0"/>
              <a:t>Presentation of submissions</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2336225928"/>
              </p:ext>
            </p:extLst>
          </p:nvPr>
        </p:nvGraphicFramePr>
        <p:xfrm>
          <a:off x="3429000" y="1600200"/>
          <a:ext cx="8305801" cy="4948894"/>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23/0555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Xiandong</a:t>
                      </a:r>
                      <a:r>
                        <a:rPr lang="en-US" altLang="zh-CN" sz="1200" kern="1200" dirty="0" smtClean="0">
                          <a:solidFill>
                            <a:srgbClr val="0000FF"/>
                          </a:solidFill>
                          <a:latin typeface="+mn-lt"/>
                          <a:ea typeface="+mn-ea"/>
                          <a:cs typeface="+mn-cs"/>
                        </a:rPr>
                        <a:t> Dong(Xiaomi)</a:t>
                      </a:r>
                      <a:endParaRPr lang="en-US" altLang="zh-CN"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resolutions-for-frame and protocol-comments for the reporting-in-LB272 </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Sensing Capabilities discovery</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CID 1951 and 1979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23/0512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Clause 6 new format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comments reporting comments resolution</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23/0528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Resolutions for MS Termination frame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23/0460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DMG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35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23/0607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Claudio da Silva (Meta)</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a:t>
                      </a:r>
                      <a:r>
                        <a:rPr lang="en-US" altLang="zh-CN" sz="1200" kern="1200" dirty="0" err="1" smtClean="0">
                          <a:solidFill>
                            <a:schemeClr val="tx1"/>
                          </a:solidFill>
                          <a:latin typeface="+mn-lt"/>
                          <a:ea typeface="+mn-ea"/>
                          <a:cs typeface="+mn-cs"/>
                        </a:rPr>
                        <a:t>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on new Clause 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1: Non-TB sensing measurement</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LB272 - Part 2: TB sensing measurement instance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Alecsander Eitan (Qualcomm)</a:t>
                      </a: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LB272-DMG-CIDs-set1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Xiandong</a:t>
                      </a:r>
                      <a:r>
                        <a:rPr lang="en-US" altLang="zh-CN" sz="1200" kern="1200" dirty="0" smtClean="0">
                          <a:solidFill>
                            <a:schemeClr val="tx1"/>
                          </a:solidFill>
                          <a:latin typeface="+mn-lt"/>
                          <a:ea typeface="+mn-ea"/>
                          <a:cs typeface="+mn-cs"/>
                        </a:rPr>
                        <a:t> Dong(Xiaomi)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CID1735&amp;1739 -for- reporting- part-in-LB272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23/0633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Yang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CRs for CID 1477and 2053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 272 CR for CIDs on Sensing Measurement Setup -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a:t>
                      </a:r>
                      <a:r>
                        <a:rPr lang="en-US" altLang="zh-CN" sz="1200" kern="1200" baseline="0" dirty="0" smtClean="0">
                          <a:solidFill>
                            <a:schemeClr val="tx1"/>
                          </a:solidFill>
                          <a:latin typeface="+mn-lt"/>
                          <a:ea typeface="+mn-ea"/>
                          <a:cs typeface="+mn-cs"/>
                        </a:rPr>
                        <a:t> mins</a:t>
                      </a:r>
                      <a:endParaRPr lang="en-US" altLang="zh-CN" sz="1200" kern="1200" dirty="0">
                        <a:solidFill>
                          <a:schemeClr val="tx1"/>
                        </a:solidFill>
                        <a:latin typeface="+mn-lt"/>
                        <a:ea typeface="+mn-ea"/>
                        <a:cs typeface="+mn-cs"/>
                      </a:endParaRPr>
                    </a:p>
                  </a:txBody>
                  <a:tcPr marL="36000" marR="36000" marT="17901" marB="17901" anchor="ctr"/>
                </a:tc>
              </a:tr>
            </a:tbl>
          </a:graphicData>
        </a:graphic>
      </p:graphicFrame>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839533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Table 3 (</a:t>
            </a:r>
            <a:r>
              <a:rPr lang="en-US" altLang="zh-CN" sz="3200" dirty="0"/>
              <a:t>Stop discussion</a:t>
            </a:r>
            <a:r>
              <a:rPr lang="en-US" altLang="en-US" sz="3200" dirty="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xmlns="" val="20000"/>
                    </a:ext>
                  </a:extLst>
                </a:gridCol>
                <a:gridCol w="2009945">
                  <a:extLst>
                    <a:ext uri="{9D8B030D-6E8A-4147-A177-3AD203B41FA5}">
                      <a16:colId xmlns:a16="http://schemas.microsoft.com/office/drawing/2014/main" xmlns="" val="20001"/>
                    </a:ext>
                  </a:extLst>
                </a:gridCol>
                <a:gridCol w="4123023">
                  <a:extLst>
                    <a:ext uri="{9D8B030D-6E8A-4147-A177-3AD203B41FA5}">
                      <a16:colId xmlns:a16="http://schemas.microsoft.com/office/drawing/2014/main" xmlns="" val="20002"/>
                    </a:ext>
                  </a:extLst>
                </a:gridCol>
                <a:gridCol w="1434095">
                  <a:extLst>
                    <a:ext uri="{9D8B030D-6E8A-4147-A177-3AD203B41FA5}">
                      <a16:colId xmlns:a16="http://schemas.microsoft.com/office/drawing/2014/main" xmlns=""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xmlns=""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3"/>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4"/>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rgbClr val="0000FF"/>
                        </a:solidFill>
                        <a:latin typeface="+mn-lt"/>
                        <a:ea typeface="+mn-ea"/>
                        <a:cs typeface="+mn-cs"/>
                      </a:endParaRPr>
                    </a:p>
                  </a:txBody>
                  <a:tcPr marL="36000" marR="36000" marT="17901" marB="17901" anchor="ctr"/>
                </a:tc>
                <a:extLst>
                  <a:ext uri="{0D108BD9-81ED-4DB2-BD59-A6C34878D82A}">
                    <a16:rowId xmlns:a16="http://schemas.microsoft.com/office/drawing/2014/main" xmlns="" val="100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xmlns="" val="10006"/>
                  </a:ext>
                </a:extLst>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before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6691995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6301391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21.04</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274/1302,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721137904"/>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2200848732"/>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175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251</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23</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274</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0.192780338</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0.0176651</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0.210445</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7789434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1372780294"/>
              </p:ext>
            </p:extLst>
          </p:nvPr>
        </p:nvGraphicFramePr>
        <p:xfrm>
          <a:off x="2159268" y="685800"/>
          <a:ext cx="7873465" cy="5791200"/>
        </p:xfrm>
        <a:graphic>
          <a:graphicData uri="http://schemas.openxmlformats.org/drawingml/2006/table">
            <a:tbl>
              <a:tblPr firstRow="1" firstCol="1" bandRow="1">
                <a:tableStyleId>{616DA210-FB5B-4158-B5E0-FEB733F419BA}</a:tableStyleId>
              </a:tblPr>
              <a:tblGrid>
                <a:gridCol w="1089292"/>
                <a:gridCol w="917298"/>
                <a:gridCol w="1274022"/>
                <a:gridCol w="984183"/>
                <a:gridCol w="874830"/>
                <a:gridCol w="1337376"/>
                <a:gridCol w="1396464"/>
              </a:tblGrid>
              <a:tr h="140368">
                <a:tc>
                  <a:txBody>
                    <a:bodyPr/>
                    <a:lstStyle/>
                    <a:p>
                      <a:endParaRPr lang="zh-CN" sz="1000" dirty="0">
                        <a:effectLst/>
                        <a:latin typeface="Times New Roman" panose="02020603050405020304" pitchFamily="18" charset="0"/>
                      </a:endParaRPr>
                    </a:p>
                  </a:txBody>
                  <a:tcPr marL="36522" marR="36522" marT="0" marB="0" anchor="b"/>
                </a:tc>
                <a:tc>
                  <a:txBody>
                    <a:bodyPr/>
                    <a:lstStyle/>
                    <a:p>
                      <a:pPr algn="ctr">
                        <a:spcAft>
                          <a:spcPts val="0"/>
                        </a:spcAft>
                      </a:pPr>
                      <a:r>
                        <a:rPr lang="en-US" sz="1000" b="1" dirty="0">
                          <a:solidFill>
                            <a:srgbClr val="000000"/>
                          </a:solidFill>
                          <a:effectLst/>
                          <a:latin typeface="Calibri" panose="020F0502020204030204" pitchFamily="34" charset="0"/>
                          <a:ea typeface="宋体" panose="02010600030101010101" pitchFamily="2" charset="-122"/>
                        </a:rPr>
                        <a:t>Assigned</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Ready for Motion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Approved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a:solidFill>
                            <a:srgbClr val="000000"/>
                          </a:solidFill>
                          <a:effectLst/>
                          <a:latin typeface="Calibri" panose="020F0502020204030204" pitchFamily="34" charset="0"/>
                          <a:ea typeface="宋体" panose="02010600030101010101" pitchFamily="2" charset="-122"/>
                        </a:rPr>
                        <a:t>RfM+A</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May interim</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b="1" dirty="0">
                          <a:solidFill>
                            <a:srgbClr val="0000FF"/>
                          </a:solidFill>
                          <a:effectLst/>
                          <a:latin typeface="Calibri" panose="020F0502020204030204" pitchFamily="34" charset="0"/>
                          <a:ea typeface="宋体" panose="02010600030101010101" pitchFamily="2" charset="-122"/>
                        </a:rPr>
                        <a:t>Before/at July plenary</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err="1">
                          <a:effectLst/>
                          <a:latin typeface="Calibri" panose="020F0502020204030204" pitchFamily="34" charset="0"/>
                          <a:ea typeface="宋体" panose="02010600030101010101" pitchFamily="2" charset="-122"/>
                        </a:rPr>
                        <a:t>Alecs</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25 </a:t>
                      </a:r>
                      <a:r>
                        <a:rPr lang="en-US" sz="1000" strike="sngStrike" dirty="0" smtClean="0">
                          <a:solidFill>
                            <a:srgbClr val="0000FF"/>
                          </a:solidFill>
                          <a:effectLst/>
                          <a:latin typeface="Calibri" panose="020F0502020204030204" pitchFamily="34" charset="0"/>
                          <a:ea typeface="宋体" panose="02010600030101010101" pitchFamily="2" charset="-122"/>
                        </a:rPr>
                        <a:t>13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solidFill>
                            <a:srgbClr val="000000"/>
                          </a:solidFill>
                          <a:effectLst/>
                          <a:latin typeface="Calibri" panose="020F0502020204030204" pitchFamily="34" charset="0"/>
                          <a:ea typeface="宋体" panose="02010600030101010101" pitchFamily="2" charset="-122"/>
                        </a:rPr>
                        <a:t>Ali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solidFill>
                            <a:srgbClr val="000000"/>
                          </a:solidFill>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0</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Anirud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21 </a:t>
                      </a:r>
                      <a:r>
                        <a:rPr lang="en-US" sz="1000" strike="sngStrike" dirty="0" smtClean="0">
                          <a:solidFill>
                            <a:srgbClr val="0000FF"/>
                          </a:solidFill>
                          <a:effectLst/>
                          <a:latin typeface="Calibri" panose="020F0502020204030204" pitchFamily="34" charset="0"/>
                          <a:ea typeface="宋体" panose="02010600030101010101" pitchFamily="2" charset="-122"/>
                        </a:rPr>
                        <a:t>19</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Assaf</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82?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20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Atsushi</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7</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Chaoming</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45? </a:t>
                      </a:r>
                      <a:r>
                        <a:rPr lang="en-US" sz="1000" strike="sngStrike" dirty="0" smtClean="0">
                          <a:solidFill>
                            <a:srgbClr val="0000FF"/>
                          </a:solidFill>
                          <a:effectLst/>
                          <a:latin typeface="Calibri" panose="020F0502020204030204" pitchFamily="34" charset="0"/>
                          <a:ea typeface="宋体" panose="02010600030101010101" pitchFamily="2" charset="-122"/>
                        </a:rPr>
                        <a:t>32</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0</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Cheng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104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Chris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(E)</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208? </a:t>
                      </a:r>
                      <a:r>
                        <a:rPr lang="en-US" sz="1000" strike="sngStrike" dirty="0" smtClean="0">
                          <a:solidFill>
                            <a:srgbClr val="0000FF"/>
                          </a:solidFill>
                          <a:effectLst/>
                          <a:latin typeface="Calibri" panose="020F0502020204030204" pitchFamily="34" charset="0"/>
                          <a:ea typeface="宋体" panose="02010600030101010101" pitchFamily="2" charset="-122"/>
                        </a:rPr>
                        <a:t>60</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rgbClr val="0000FF"/>
                          </a:solidFill>
                          <a:effectLst/>
                          <a:latin typeface="Calibri" panose="020F0502020204030204" pitchFamily="34" charset="0"/>
                          <a:ea typeface="宋体" panose="02010600030101010101" pitchFamily="2" charset="-122"/>
                        </a:rPr>
                        <a:t>19</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Claudio (T)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Dibakar</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54</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Dongguk</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Dong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Junghoon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Josh</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Mahmoud</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41</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Mengshi</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Naren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Ning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dirty="0">
                          <a:effectLst/>
                          <a:latin typeface="Calibri" panose="020F0502020204030204" pitchFamily="34" charset="0"/>
                          <a:ea typeface="宋体" panose="02010600030101010101" pitchFamily="2" charset="-122"/>
                        </a:rPr>
                        <a:t>Osama</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26</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Pei </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47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Perry</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30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Rojan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26 </a:t>
                      </a:r>
                      <a:r>
                        <a:rPr lang="en-US" sz="1000" strike="sngStrike" dirty="0" smtClean="0">
                          <a:solidFill>
                            <a:srgbClr val="0000FF"/>
                          </a:solidFill>
                          <a:effectLst/>
                          <a:latin typeface="Calibri" panose="020F0502020204030204" pitchFamily="34" charset="0"/>
                          <a:ea typeface="宋体" panose="02010600030101010101" pitchFamily="2" charset="-122"/>
                        </a:rPr>
                        <a:t>23</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Du</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19</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Rui Yang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Stephen S.</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Xiandong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a:solidFill>
                            <a:schemeClr val="tx1"/>
                          </a:solidFill>
                          <a:effectLst/>
                          <a:latin typeface="Calibri" panose="020F0502020204030204" pitchFamily="34" charset="0"/>
                          <a:ea typeface="宋体" panose="02010600030101010101" pitchFamily="2" charset="-122"/>
                        </a:rPr>
                        <a:t>15</a:t>
                      </a:r>
                      <a:endParaRPr lang="zh-CN" sz="100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8</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Yiyan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Zhanjing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Zhuqing</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Zinan</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12</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MLME TT</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75</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00">
                          <a:effectLst/>
                          <a:latin typeface="Calibri" panose="020F0502020204030204" pitchFamily="34" charset="0"/>
                          <a:ea typeface="宋体" panose="02010600030101010101" pitchFamily="2" charset="-122"/>
                        </a:rPr>
                        <a:t>MIB</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0</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a:solidFill>
                            <a:schemeClr val="tx1"/>
                          </a:solidFill>
                          <a:effectLst/>
                          <a:latin typeface="Calibri" panose="020F0502020204030204" pitchFamily="34" charset="0"/>
                          <a:ea typeface="宋体" panose="02010600030101010101" pitchFamily="2" charset="-122"/>
                        </a:rPr>
                        <a:t>7</a:t>
                      </a:r>
                      <a:endParaRPr lang="zh-CN" sz="100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a:solidFill>
                          <a:schemeClr val="tx1"/>
                        </a:solidFill>
                        <a:effectLst/>
                        <a:latin typeface="Times New Roman" panose="02020603050405020304" pitchFamily="18" charset="0"/>
                      </a:endParaRPr>
                    </a:p>
                  </a:txBody>
                  <a:tcPr marL="68580" marR="68580" marT="0" marB="0" anchor="b"/>
                </a:tc>
                <a:tc>
                  <a:txBody>
                    <a:bodyPr/>
                    <a:lstStyle/>
                    <a:p>
                      <a:endParaRPr lang="zh-CN" sz="8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00" b="1">
                          <a:effectLst/>
                          <a:latin typeface="Calibri" panose="020F0502020204030204" pitchFamily="34" charset="0"/>
                          <a:ea typeface="宋体" panose="02010600030101010101" pitchFamily="2" charset="-122"/>
                        </a:rPr>
                        <a:t>All</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strike="noStrike" dirty="0" smtClean="0">
                          <a:solidFill>
                            <a:srgbClr val="0000FF"/>
                          </a:solidFill>
                          <a:effectLst/>
                          <a:latin typeface="Calibri" panose="020F0502020204030204" pitchFamily="34" charset="0"/>
                          <a:ea typeface="宋体" panose="02010600030101010101" pitchFamily="2" charset="-122"/>
                        </a:rPr>
                        <a:t>961?</a:t>
                      </a:r>
                      <a:r>
                        <a:rPr lang="en-US" sz="1000" strike="noStrike" baseline="0" dirty="0" smtClean="0">
                          <a:solidFill>
                            <a:srgbClr val="0000FF"/>
                          </a:solidFill>
                          <a:effectLst/>
                          <a:latin typeface="Calibri" panose="020F0502020204030204" pitchFamily="34" charset="0"/>
                          <a:ea typeface="宋体" panose="02010600030101010101" pitchFamily="2" charset="-122"/>
                        </a:rPr>
                        <a:t> </a:t>
                      </a:r>
                      <a:r>
                        <a:rPr lang="en-US" sz="1000" strike="sngStrike" dirty="0" smtClean="0">
                          <a:solidFill>
                            <a:srgbClr val="0000FF"/>
                          </a:solidFill>
                          <a:effectLst/>
                          <a:latin typeface="Calibri" panose="020F0502020204030204" pitchFamily="34" charset="0"/>
                          <a:ea typeface="宋体" panose="02010600030101010101" pitchFamily="2" charset="-122"/>
                        </a:rPr>
                        <a:t>761</a:t>
                      </a:r>
                      <a:endParaRPr lang="zh-CN" sz="100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00" dirty="0" smtClean="0">
                          <a:solidFill>
                            <a:srgbClr val="0000FF"/>
                          </a:solidFill>
                          <a:effectLst/>
                          <a:latin typeface="Calibri" panose="020F0502020204030204" pitchFamily="34" charset="0"/>
                          <a:ea typeface="宋体" panose="02010600030101010101" pitchFamily="2" charset="-122"/>
                        </a:rPr>
                        <a:t>317</a:t>
                      </a:r>
                      <a:endParaRPr lang="zh-CN" sz="100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00">
                        <a:effectLst/>
                        <a:latin typeface="Times New Roman" panose="02020603050405020304" pitchFamily="18" charset="0"/>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0.192780338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a:solidFill>
                            <a:srgbClr val="FF0000"/>
                          </a:solidFill>
                          <a:effectLst/>
                          <a:latin typeface="Calibri" panose="020F0502020204030204" pitchFamily="34" charset="0"/>
                          <a:ea typeface="宋体" panose="02010600030101010101" pitchFamily="2" charset="-122"/>
                        </a:rPr>
                        <a:t>0.0176651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00" b="1" dirty="0">
                          <a:solidFill>
                            <a:srgbClr val="FF0000"/>
                          </a:solidFill>
                          <a:effectLst/>
                          <a:latin typeface="Calibri" panose="020F0502020204030204" pitchFamily="34" charset="0"/>
                          <a:ea typeface="宋体" panose="02010600030101010101" pitchFamily="2" charset="-122"/>
                        </a:rPr>
                        <a:t>0.2104455</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800">
                        <a:effectLst/>
                        <a:latin typeface="Times New Roman" panose="02020603050405020304" pitchFamily="18" charset="0"/>
                      </a:endParaRPr>
                    </a:p>
                  </a:txBody>
                  <a:tcPr marL="68580" marR="68580" marT="0" marB="0" anchor="b"/>
                </a:tc>
                <a:tc>
                  <a:txBody>
                    <a:bodyPr/>
                    <a:lstStyle/>
                    <a:p>
                      <a:endParaRPr lang="zh-CN" sz="8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19173735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 or May 8? </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894254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804011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683818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9209247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April 	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11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13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April </a:t>
            </a:r>
            <a:r>
              <a:rPr lang="en-US" altLang="zh-CN" dirty="0">
                <a:solidFill>
                  <a:srgbClr val="00B050"/>
                </a:solidFill>
                <a:cs typeface="Times New Roman" panose="02020603050405020304" pitchFamily="18" charset="0"/>
              </a:rPr>
              <a:t>	18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April 	20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24	(Monday),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endParaRPr lang="en-US" altLang="zh-CN"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April 	25	(Tuesday),	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00 - 12:00 ET</a:t>
            </a:r>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3429964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7494064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054953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68294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6886996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23/0514r2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18420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1482352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803995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591158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55903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a:t>
            </a:r>
            <a:r>
              <a:rPr lang="en-US" altLang="zh-CN" dirty="0" smtClean="0"/>
              <a:t>seats </a:t>
            </a:r>
            <a:r>
              <a:rPr lang="en-US" altLang="zh-CN" strike="sngStrike" dirty="0" smtClean="0">
                <a:solidFill>
                  <a:schemeClr val="bg1">
                    <a:lumMod val="50000"/>
                  </a:schemeClr>
                </a:solidFill>
              </a:rPr>
              <a:t>, </a:t>
            </a:r>
            <a:r>
              <a:rPr lang="en-US" altLang="zh-CN" strike="sngStrike" dirty="0" smtClean="0">
                <a:solidFill>
                  <a:schemeClr val="bg1">
                    <a:lumMod val="50000"/>
                  </a:schemeClr>
                </a:solidFill>
              </a:rPr>
              <a:t>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a:t>
            </a:r>
            <a:r>
              <a:rPr lang="en-US" altLang="zh-CN" sz="1800" dirty="0" smtClean="0"/>
              <a:t>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a:t>
            </a:r>
            <a:r>
              <a:rPr lang="en-US" altLang="zh-CN" sz="1800" dirty="0" smtClean="0"/>
              <a:t>--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439857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r>
              <a:rPr lang="en-US" altLang="zh-CN" dirty="0" smtClean="0">
                <a:latin typeface="Times New Roman" panose="02020603050405020304" pitchFamily="18" charset="0"/>
                <a:cs typeface="+mn-cs"/>
              </a:rPr>
              <a:t>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156134816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504992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150707</TotalTime>
  <Words>4671</Words>
  <Application>Microsoft Office PowerPoint</Application>
  <PresentationFormat>宽屏</PresentationFormat>
  <Paragraphs>1306</Paragraphs>
  <Slides>44</Slides>
  <Notes>44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44</vt:i4>
      </vt:variant>
    </vt:vector>
  </HeadingPairs>
  <TitlesOfParts>
    <vt:vector size="5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April teleconference 2023</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5778</cp:revision>
  <cp:lastPrinted>2014-11-04T15:04:57Z</cp:lastPrinted>
  <dcterms:created xsi:type="dcterms:W3CDTF">2007-04-17T18:10:23Z</dcterms:created>
  <dcterms:modified xsi:type="dcterms:W3CDTF">2023-04-18T06:23:23Z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(3)C8lUkQZ/u0ystLxVAkr4N+MDZnzr2Y21QQf7f5m5R++1WrlqPTvxYX9e38XMc8Z9CNsupkre
CsnfN1SjQjI/bYrLkyZ8uOcnEsmAMw3jOS3xN062WF2ip32XpVBTTcLAarZCHD9LYvAaA5J3
oe1WtcaYrbaymG1Y7oNsQgb+O/dqgK1sCYipnLSwLkuhtj/oJZH+1/n/DaXO0VQChOPyByhs
VSnl81F00t7X2VxdJd</vt:lpwstr>
  </property>
  <property fmtid="{D5CDD505-2E9C-101B-9397-08002B2CF9AE}" pid="27" name="_2015_ms_pID_7253431">
    <vt:lpwstr>gR3QaUc9UXx0qCYzqta9aQ/zehVOtLXPXeJO5xs6pE6zSycel/HVgK
dcqDk7AVef3rVzJ0MissqO0WYRbYtH4nive8PSr0kmcqECaxBScPP19o9AlCsNE8xkk9ytJq
S0o3BZAb/MlevEn81kmyPiHqf5zsuxj7Bi2VKuGi8xM8qNPunKQGg4/VVB1CPh83ITpIki//
2kvlkQ/1HkoIRteWtqBUwk1mMo5d/toaPyk/</vt:lpwstr>
  </property>
  <property fmtid="{D5CDD505-2E9C-101B-9397-08002B2CF9AE}" pid="28" name="_2015_ms_pID_7253432">
    <vt:lpwstr>Yw==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1678066362</vt:lpwstr>
  </property>
</Properties>
</file>