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73" r:id="rId17"/>
    <p:sldId id="1075" r:id="rId18"/>
    <p:sldId id="1078" r:id="rId19"/>
    <p:sldId id="1081" r:id="rId20"/>
    <p:sldId id="933" r:id="rId21"/>
    <p:sldId id="1074" r:id="rId22"/>
    <p:sldId id="897" r:id="rId23"/>
    <p:sldId id="1072" r:id="rId24"/>
    <p:sldId id="1076" r:id="rId25"/>
    <p:sldId id="1077" r:id="rId26"/>
    <p:sldId id="1082" r:id="rId27"/>
    <p:sldId id="1083" r:id="rId28"/>
    <p:sldId id="1084" r:id="rId29"/>
    <p:sldId id="1085" r:id="rId30"/>
    <p:sldId id="1086" r:id="rId31"/>
    <p:sldId id="1087" r:id="rId32"/>
    <p:sldId id="1088" r:id="rId33"/>
    <p:sldId id="1089" r:id="rId34"/>
    <p:sldId id="1090" r:id="rId35"/>
    <p:sldId id="1091" r:id="rId36"/>
    <p:sldId id="1092" r:id="rId37"/>
    <p:sldId id="1093" r:id="rId38"/>
    <p:sldId id="1094" r:id="rId39"/>
    <p:sldId id="1095" r:id="rId40"/>
    <p:sldId id="842" r:id="rId41"/>
    <p:sldId id="1024" r:id="rId42"/>
    <p:sldId id="1071" r:id="rId43"/>
    <p:sldId id="1079" r:id="rId44"/>
    <p:sldId id="1080" r:id="rId4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88564" autoAdjust="0"/>
  </p:normalViewPr>
  <p:slideViewPr>
    <p:cSldViewPr>
      <p:cViewPr varScale="1">
        <p:scale>
          <a:sx n="99" d="100"/>
          <a:sy n="99" d="100"/>
        </p:scale>
        <p:origin x="696"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c:v>
                </c:pt>
                <c:pt idx="1">
                  <c:v>0</c:v>
                </c:pt>
                <c:pt idx="2">
                  <c:v>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896047792"/>
        <c:axId val="-896053776"/>
      </c:barChart>
      <c:catAx>
        <c:axId val="-89604779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896053776"/>
        <c:crosses val="autoZero"/>
        <c:auto val="1"/>
        <c:lblAlgn val="ctr"/>
        <c:lblOffset val="100"/>
        <c:noMultiLvlLbl val="0"/>
      </c:catAx>
      <c:valAx>
        <c:axId val="-89605377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896047792"/>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73970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53905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180131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28694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5236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162413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490752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66120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25187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679114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856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759577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914547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542580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20882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725938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629504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4845210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9675585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722711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63669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157351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469126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0561</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r6</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0451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April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April 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2023-04-10</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094630545"/>
              </p:ext>
            </p:extLst>
          </p:nvPr>
        </p:nvGraphicFramePr>
        <p:xfrm>
          <a:off x="3429000" y="1600200"/>
          <a:ext cx="8305801" cy="520337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Status of comment resolution for each </a:t>
                      </a:r>
                      <a:r>
                        <a:rPr lang="en-US" altLang="zh-CN" sz="1200" kern="1200" dirty="0" err="1" smtClean="0">
                          <a:solidFill>
                            <a:srgbClr val="00B050"/>
                          </a:solidFill>
                          <a:latin typeface="+mn-lt"/>
                          <a:ea typeface="+mn-ea"/>
                          <a:cs typeface="+mn-cs"/>
                        </a:rPr>
                        <a:t>PoC</a:t>
                      </a:r>
                      <a:r>
                        <a:rPr lang="en-US" altLang="zh-CN" sz="1200" kern="1200" dirty="0" smtClean="0">
                          <a:solidFill>
                            <a:srgbClr val="00B050"/>
                          </a:solidFill>
                          <a:latin typeface="+mn-lt"/>
                          <a:ea typeface="+mn-ea"/>
                          <a:cs typeface="+mn-cs"/>
                        </a:rPr>
                        <a:t>/Assignee:</a:t>
                      </a:r>
                      <a:r>
                        <a:rPr lang="en-US" altLang="zh-CN" sz="1200" kern="1200" baseline="0" dirty="0" smtClean="0">
                          <a:solidFill>
                            <a:srgbClr val="00B050"/>
                          </a:solidFill>
                          <a:latin typeface="+mn-lt"/>
                          <a:ea typeface="+mn-ea"/>
                          <a:cs typeface="+mn-cs"/>
                        </a:rPr>
                        <a:t> evaluate CIDs and provide a tentative deadline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802.11 Style Guide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lb272-sensing-session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Reporting CID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23/0514</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Anirudha Sahoo (NIST)</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in LB272 for Reporting CID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23/0511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editorial comments on D1.0 -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INSTANCE category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OSC category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resolutions-for-frame and protocol-comments for the reporting-in-LB272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-resolution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412415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1968518"/>
              </p:ext>
            </p:extLst>
          </p:nvPr>
        </p:nvGraphicFramePr>
        <p:xfrm>
          <a:off x="3429000" y="1600200"/>
          <a:ext cx="8305801" cy="502049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lb272-sensing-session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Reporting CID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editorial comments on D1.0 -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 resolution for INSTANCE category</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23/0554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OSC category</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resolutions-for-frame and protocol-comments for the reporting-in-LB272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-resolution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new Clause 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8656297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188540973"/>
              </p:ext>
            </p:extLst>
          </p:nvPr>
        </p:nvGraphicFramePr>
        <p:xfrm>
          <a:off x="3429000" y="1600200"/>
          <a:ext cx="8305801" cy="39270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 resolution for OSC category</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23/0555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Xiandong</a:t>
                      </a:r>
                      <a:r>
                        <a:rPr lang="en-US" altLang="zh-CN" sz="1200" kern="1200" dirty="0" smtClean="0">
                          <a:solidFill>
                            <a:srgbClr val="0000FF"/>
                          </a:solidFill>
                          <a:latin typeface="+mn-lt"/>
                          <a:ea typeface="+mn-ea"/>
                          <a:cs typeface="+mn-cs"/>
                        </a:rPr>
                        <a:t> Dong(Xiaomi)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resolutions-for-frame and protocol-comments for the reporting-in-LB272 </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Xiandong</a:t>
                      </a:r>
                      <a:r>
                        <a:rPr lang="en-US" altLang="zh-CN" sz="1200" kern="1200" dirty="0" smtClean="0">
                          <a:solidFill>
                            <a:srgbClr val="00B050"/>
                          </a:solidFill>
                          <a:latin typeface="+mn-lt"/>
                          <a:ea typeface="+mn-ea"/>
                          <a:cs typeface="+mn-cs"/>
                        </a:rPr>
                        <a:t> Dong(Xiaomi)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editorial -resolution -for- reporting- part-in-LB272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OST CID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new Clause 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3691108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a:t>
            </a:r>
            <a:r>
              <a:rPr lang="en-US" altLang="zh-CN" sz="3200" dirty="0" smtClean="0">
                <a:solidFill>
                  <a:srgbClr val="0000FF"/>
                </a:solidFill>
                <a:cs typeface="Times New Roman" panose="02020603050405020304" pitchFamily="18" charset="0"/>
              </a:rPr>
              <a:t>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685868352"/>
              </p:ext>
            </p:extLst>
          </p:nvPr>
        </p:nvGraphicFramePr>
        <p:xfrm>
          <a:off x="3429000" y="1600200"/>
          <a:ext cx="8305801" cy="451153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23/0555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Xiandong</a:t>
                      </a:r>
                      <a:r>
                        <a:rPr lang="en-US" altLang="zh-CN" sz="1200" kern="1200" dirty="0" smtClean="0">
                          <a:solidFill>
                            <a:srgbClr val="0000FF"/>
                          </a:solidFill>
                          <a:latin typeface="+mn-lt"/>
                          <a:ea typeface="+mn-ea"/>
                          <a:cs typeface="+mn-cs"/>
                        </a:rPr>
                        <a:t> Dong(Xiaomi)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resolutions-for-frame and protocol-comments for the reporting-in-LB272 </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new Clause 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1: Non-TB sensing measurement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2: TB sensing measurement instance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CID1735&amp;1739 -for-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839533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before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6301391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a:solidFill>
                  <a:srgbClr val="FF0000"/>
                </a:solidFill>
              </a:rPr>
              <a:t>1.77</a:t>
            </a:r>
            <a:r>
              <a:rPr lang="en-US" altLang="zh-CN" sz="1600" dirty="0"/>
              <a:t>% 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23/1302,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721137904"/>
              </p:ext>
            </p:extLst>
          </p:nvPr>
        </p:nvGraphicFramePr>
        <p:xfrm>
          <a:off x="6705600" y="2895600"/>
          <a:ext cx="5029200"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1333236665"/>
              </p:ext>
            </p:extLst>
          </p:nvPr>
        </p:nvGraphicFramePr>
        <p:xfrm>
          <a:off x="457200" y="4084320"/>
          <a:ext cx="5181600" cy="2240280"/>
        </p:xfrm>
        <a:graphic>
          <a:graphicData uri="http://schemas.openxmlformats.org/drawingml/2006/table">
            <a:tbl>
              <a:tblPr firstRow="1" firstCol="1" bandRow="1">
                <a:tableStyleId>{616DA210-FB5B-4158-B5E0-FEB733F419BA}</a:tableStyleId>
              </a:tblPr>
              <a:tblGrid>
                <a:gridCol w="762000"/>
                <a:gridCol w="838200"/>
                <a:gridCol w="1214411"/>
                <a:gridCol w="919189"/>
                <a:gridCol w="838200"/>
                <a:gridCol w="609600"/>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a:effectLst/>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a:effectLst/>
                        </a:rPr>
                        <a:t>Approved</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RfM+A</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227</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148</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148</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9</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139</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175</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23</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198</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0.134408602</a:t>
                      </a:r>
                      <a:endParaRPr lang="zh-CN" sz="1100" b="1"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0.0176651</a:t>
                      </a:r>
                      <a:endParaRPr lang="zh-CN" sz="1100" b="1"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0.152074</a:t>
                      </a:r>
                      <a:endParaRPr lang="zh-CN" sz="1100" b="1"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17789434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2435377881"/>
              </p:ext>
            </p:extLst>
          </p:nvPr>
        </p:nvGraphicFramePr>
        <p:xfrm>
          <a:off x="2159268" y="685800"/>
          <a:ext cx="7873465" cy="5791200"/>
        </p:xfrm>
        <a:graphic>
          <a:graphicData uri="http://schemas.openxmlformats.org/drawingml/2006/table">
            <a:tbl>
              <a:tblPr firstRow="1" firstCol="1" bandRow="1">
                <a:tableStyleId>{616DA210-FB5B-4158-B5E0-FEB733F419BA}</a:tableStyleId>
              </a:tblPr>
              <a:tblGrid>
                <a:gridCol w="1089292"/>
                <a:gridCol w="917298"/>
                <a:gridCol w="1274022"/>
                <a:gridCol w="984183"/>
                <a:gridCol w="874830"/>
                <a:gridCol w="1337376"/>
                <a:gridCol w="1396464"/>
              </a:tblGrid>
              <a:tr h="140368">
                <a:tc>
                  <a:txBody>
                    <a:bodyPr/>
                    <a:lstStyle/>
                    <a:p>
                      <a:endParaRPr lang="zh-CN" sz="1000" dirty="0">
                        <a:effectLst/>
                        <a:latin typeface="Times New Roman" panose="02020603050405020304" pitchFamily="18" charset="0"/>
                      </a:endParaRPr>
                    </a:p>
                  </a:txBody>
                  <a:tcPr marL="36522" marR="36522" marT="0" marB="0" anchor="b"/>
                </a:tc>
                <a:tc>
                  <a:txBody>
                    <a:bodyPr/>
                    <a:lstStyle/>
                    <a:p>
                      <a:pPr algn="ctr">
                        <a:spcAft>
                          <a:spcPts val="0"/>
                        </a:spcAft>
                      </a:pPr>
                      <a:r>
                        <a:rPr lang="en-US" sz="1000" dirty="0">
                          <a:effectLst/>
                        </a:rPr>
                        <a:t>Assigned</a:t>
                      </a:r>
                      <a:endParaRPr lang="zh-CN" sz="1000" dirty="0">
                        <a:effectLst/>
                        <a:latin typeface="Calibri" panose="020F0502020204030204" pitchFamily="34" charset="0"/>
                        <a:ea typeface="宋体" panose="02010600030101010101" pitchFamily="2" charset="-122"/>
                      </a:endParaRPr>
                    </a:p>
                  </a:txBody>
                  <a:tcPr marL="36522" marR="36522" marT="0" marB="0" anchor="b"/>
                </a:tc>
                <a:tc>
                  <a:txBody>
                    <a:bodyPr/>
                    <a:lstStyle/>
                    <a:p>
                      <a:pPr algn="ctr">
                        <a:spcAft>
                          <a:spcPts val="0"/>
                        </a:spcAft>
                      </a:pPr>
                      <a:r>
                        <a:rPr lang="en-US" sz="1000" dirty="0">
                          <a:effectLst/>
                        </a:rPr>
                        <a:t>Ready for Motion</a:t>
                      </a:r>
                      <a:endParaRPr lang="zh-CN" sz="1000" dirty="0">
                        <a:effectLst/>
                        <a:latin typeface="Calibri" panose="020F0502020204030204" pitchFamily="34" charset="0"/>
                        <a:ea typeface="宋体" panose="02010600030101010101" pitchFamily="2" charset="-122"/>
                      </a:endParaRPr>
                    </a:p>
                  </a:txBody>
                  <a:tcPr marL="36522" marR="36522" marT="0" marB="0" anchor="b"/>
                </a:tc>
                <a:tc>
                  <a:txBody>
                    <a:bodyPr/>
                    <a:lstStyle/>
                    <a:p>
                      <a:pPr algn="ctr">
                        <a:spcAft>
                          <a:spcPts val="0"/>
                        </a:spcAft>
                      </a:pPr>
                      <a:r>
                        <a:rPr lang="en-US" sz="1000" dirty="0">
                          <a:effectLst/>
                        </a:rPr>
                        <a:t>Approved</a:t>
                      </a:r>
                      <a:endParaRPr lang="zh-CN" sz="1000" dirty="0">
                        <a:effectLst/>
                        <a:latin typeface="Calibri" panose="020F0502020204030204" pitchFamily="34" charset="0"/>
                        <a:ea typeface="宋体" panose="02010600030101010101" pitchFamily="2" charset="-122"/>
                      </a:endParaRPr>
                    </a:p>
                  </a:txBody>
                  <a:tcPr marL="36522" marR="36522" marT="0" marB="0" anchor="b"/>
                </a:tc>
                <a:tc>
                  <a:txBody>
                    <a:bodyPr/>
                    <a:lstStyle/>
                    <a:p>
                      <a:pPr algn="ctr">
                        <a:spcAft>
                          <a:spcPts val="0"/>
                        </a:spcAft>
                      </a:pPr>
                      <a:r>
                        <a:rPr lang="en-US" sz="1000" dirty="0" err="1">
                          <a:solidFill>
                            <a:srgbClr val="FF3300"/>
                          </a:solidFill>
                          <a:effectLst/>
                        </a:rPr>
                        <a:t>RfM+A</a:t>
                      </a:r>
                      <a:endParaRPr lang="zh-CN" sz="1000" dirty="0">
                        <a:solidFill>
                          <a:srgbClr val="FF3300"/>
                        </a:solidFill>
                        <a:effectLst/>
                        <a:latin typeface="Calibri" panose="020F0502020204030204" pitchFamily="34" charset="0"/>
                        <a:ea typeface="宋体" panose="02010600030101010101" pitchFamily="2" charset="-122"/>
                      </a:endParaRPr>
                    </a:p>
                  </a:txBody>
                  <a:tcPr marL="36522" marR="36522" marT="0" marB="0" anchor="b"/>
                </a:tc>
                <a:tc>
                  <a:txBody>
                    <a:bodyPr/>
                    <a:lstStyle/>
                    <a:p>
                      <a:pPr algn="ctr">
                        <a:spcAft>
                          <a:spcPts val="0"/>
                        </a:spcAft>
                      </a:pPr>
                      <a:r>
                        <a:rPr lang="en-US" sz="1000" b="1" dirty="0">
                          <a:solidFill>
                            <a:srgbClr val="0000FF"/>
                          </a:solidFill>
                          <a:effectLst/>
                          <a:latin typeface="Calibri" panose="020F0502020204030204" pitchFamily="34" charset="0"/>
                          <a:ea typeface="宋体" panose="02010600030101010101" pitchFamily="2" charset="-122"/>
                        </a:rPr>
                        <a:t>Before/at May interim</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dirty="0">
                          <a:solidFill>
                            <a:srgbClr val="0000FF"/>
                          </a:solidFill>
                          <a:effectLst/>
                          <a:latin typeface="Calibri" panose="020F0502020204030204" pitchFamily="34" charset="0"/>
                          <a:ea typeface="宋体" panose="02010600030101010101" pitchFamily="2" charset="-122"/>
                        </a:rPr>
                        <a:t>Before/at July plenary</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err="1">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25 </a:t>
                      </a:r>
                      <a:r>
                        <a:rPr lang="en-US" sz="1000" strike="sngStrike" dirty="0" smtClean="0">
                          <a:solidFill>
                            <a:srgbClr val="0000FF"/>
                          </a:solidFill>
                          <a:effectLst/>
                          <a:latin typeface="Calibri" panose="020F0502020204030204" pitchFamily="34" charset="0"/>
                          <a:ea typeface="宋体" panose="02010600030101010101" pitchFamily="2" charset="-122"/>
                        </a:rPr>
                        <a:t>13</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solidFill>
                            <a:srgbClr val="000000"/>
                          </a:solidFill>
                          <a:effectLst/>
                          <a:latin typeface="Calibri" panose="020F0502020204030204" pitchFamily="34" charset="0"/>
                          <a:ea typeface="宋体" panose="02010600030101010101" pitchFamily="2" charset="-122"/>
                        </a:rPr>
                        <a:t>Ali</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Anirud</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21 </a:t>
                      </a:r>
                      <a:r>
                        <a:rPr lang="en-US" sz="1000" strike="sngStrike" dirty="0" smtClean="0">
                          <a:solidFill>
                            <a:srgbClr val="0000FF"/>
                          </a:solidFill>
                          <a:effectLst/>
                          <a:latin typeface="Calibri" panose="020F0502020204030204" pitchFamily="34" charset="0"/>
                          <a:ea typeface="宋体" panose="02010600030101010101" pitchFamily="2" charset="-122"/>
                        </a:rPr>
                        <a:t>19</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82? </a:t>
                      </a:r>
                      <a:r>
                        <a:rPr lang="en-US" sz="1000" strike="sngStrike" dirty="0" smtClean="0">
                          <a:solidFill>
                            <a:srgbClr val="0000FF"/>
                          </a:solidFill>
                          <a:effectLst/>
                          <a:latin typeface="Calibri" panose="020F0502020204030204" pitchFamily="34" charset="0"/>
                          <a:ea typeface="宋体" panose="02010600030101010101" pitchFamily="2" charset="-122"/>
                        </a:rPr>
                        <a:t>60</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rgbClr val="0000FF"/>
                          </a:solidFill>
                          <a:effectLst/>
                          <a:latin typeface="Calibri" panose="020F0502020204030204" pitchFamily="34" charset="0"/>
                          <a:ea typeface="宋体" panose="02010600030101010101" pitchFamily="2" charset="-122"/>
                        </a:rPr>
                        <a:t>20</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effectLst/>
                          <a:latin typeface="Calibri" panose="020F0502020204030204" pitchFamily="34" charset="0"/>
                          <a:ea typeface="宋体" panose="02010600030101010101" pitchFamily="2" charset="-122"/>
                        </a:rPr>
                        <a:t>Atsushi</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7</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effectLst/>
                          <a:latin typeface="Calibri" panose="020F0502020204030204" pitchFamily="34" charset="0"/>
                          <a:ea typeface="宋体" panose="02010600030101010101" pitchFamily="2" charset="-122"/>
                        </a:rPr>
                        <a:t>Chaoming</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45? </a:t>
                      </a:r>
                      <a:r>
                        <a:rPr lang="en-US" sz="1000" strike="sngStrike" dirty="0" smtClean="0">
                          <a:solidFill>
                            <a:srgbClr val="0000FF"/>
                          </a:solidFill>
                          <a:effectLst/>
                          <a:latin typeface="Calibri" panose="020F0502020204030204" pitchFamily="34" charset="0"/>
                          <a:ea typeface="宋体" panose="02010600030101010101" pitchFamily="2" charset="-122"/>
                        </a:rPr>
                        <a:t>32</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rgbClr val="0000FF"/>
                          </a:solidFill>
                          <a:effectLst/>
                          <a:latin typeface="Calibri" panose="020F0502020204030204" pitchFamily="34" charset="0"/>
                          <a:ea typeface="宋体" panose="02010600030101010101" pitchFamily="2" charset="-122"/>
                        </a:rPr>
                        <a:t>0</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78</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227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208? </a:t>
                      </a:r>
                      <a:r>
                        <a:rPr lang="en-US" sz="1000" strike="sngStrike" dirty="0" smtClean="0">
                          <a:solidFill>
                            <a:srgbClr val="0000FF"/>
                          </a:solidFill>
                          <a:effectLst/>
                          <a:latin typeface="Calibri" panose="020F0502020204030204" pitchFamily="34" charset="0"/>
                          <a:ea typeface="宋体" panose="02010600030101010101" pitchFamily="2" charset="-122"/>
                        </a:rPr>
                        <a:t>60</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rgbClr val="0000FF"/>
                          </a:solidFill>
                          <a:effectLst/>
                          <a:latin typeface="Calibri" panose="020F0502020204030204" pitchFamily="34" charset="0"/>
                          <a:ea typeface="宋体" panose="02010600030101010101" pitchFamily="2" charset="-122"/>
                        </a:rPr>
                        <a:t>19</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54</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21</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46</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Junghoon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35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Josh</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41</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16</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effectLst/>
                          <a:latin typeface="Calibri" panose="020F0502020204030204" pitchFamily="34" charset="0"/>
                          <a:ea typeface="宋体" panose="02010600030101010101" pitchFamily="2" charset="-122"/>
                        </a:rPr>
                        <a:t>Osama</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8</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26</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Perry</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30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26 </a:t>
                      </a:r>
                      <a:r>
                        <a:rPr lang="en-US" sz="1000" strike="sngStrike" dirty="0" smtClean="0">
                          <a:solidFill>
                            <a:srgbClr val="0000FF"/>
                          </a:solidFill>
                          <a:effectLst/>
                          <a:latin typeface="Calibri" panose="020F0502020204030204" pitchFamily="34" charset="0"/>
                          <a:ea typeface="宋体" panose="02010600030101010101" pitchFamily="2" charset="-122"/>
                        </a:rPr>
                        <a:t>23</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Rui Yang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Stephen S.</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800" dirty="0">
                        <a:solidFill>
                          <a:schemeClr val="tx1"/>
                        </a:solidFill>
                        <a:effectLst/>
                        <a:latin typeface="Times New Roman" panose="02020603050405020304" pitchFamily="18" charset="0"/>
                      </a:endParaRPr>
                    </a:p>
                  </a:txBody>
                  <a:tcPr marL="68580" marR="68580" marT="0" marB="0" anchor="b"/>
                </a:tc>
                <a:tc>
                  <a:txBody>
                    <a:bodyPr/>
                    <a:lstStyle/>
                    <a:p>
                      <a:endParaRPr lang="zh-CN" sz="8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15</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8</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Yiyan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Zinan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MLME TT</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MIB</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solidFill>
                          <a:schemeClr val="tx1"/>
                        </a:solidFill>
                        <a:effectLst/>
                        <a:latin typeface="Times New Roman" panose="02020603050405020304" pitchFamily="18" charset="0"/>
                      </a:endParaRPr>
                    </a:p>
                  </a:txBody>
                  <a:tcPr marL="68580" marR="68580" marT="0" marB="0" anchor="b"/>
                </a:tc>
                <a:tc>
                  <a:txBody>
                    <a:bodyPr/>
                    <a:lstStyle/>
                    <a:p>
                      <a:endParaRPr lang="zh-CN" sz="8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242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strike="noStrike" dirty="0" smtClean="0">
                          <a:solidFill>
                            <a:srgbClr val="0000FF"/>
                          </a:solidFill>
                          <a:effectLst/>
                          <a:latin typeface="Calibri" panose="020F0502020204030204" pitchFamily="34" charset="0"/>
                          <a:ea typeface="宋体" panose="02010600030101010101" pitchFamily="2" charset="-122"/>
                        </a:rPr>
                        <a:t>961?</a:t>
                      </a:r>
                      <a:r>
                        <a:rPr lang="en-US" sz="1000" strike="noStrike" baseline="0" dirty="0" smtClean="0">
                          <a:solidFill>
                            <a:srgbClr val="0000FF"/>
                          </a:solidFill>
                          <a:effectLst/>
                          <a:latin typeface="Calibri" panose="020F0502020204030204" pitchFamily="34" charset="0"/>
                          <a:ea typeface="宋体" panose="02010600030101010101" pitchFamily="2" charset="-122"/>
                        </a:rPr>
                        <a:t> </a:t>
                      </a:r>
                      <a:r>
                        <a:rPr lang="en-US" sz="1000" strike="sngStrike" dirty="0" smtClean="0">
                          <a:solidFill>
                            <a:srgbClr val="0000FF"/>
                          </a:solidFill>
                          <a:effectLst/>
                          <a:latin typeface="Calibri" panose="020F0502020204030204" pitchFamily="34" charset="0"/>
                          <a:ea typeface="宋体" panose="02010600030101010101" pitchFamily="2" charset="-122"/>
                        </a:rPr>
                        <a:t>761</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317</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pPr algn="r">
                        <a:spcAft>
                          <a:spcPts val="0"/>
                        </a:spcAft>
                      </a:pPr>
                      <a:r>
                        <a:rPr lang="en-US" sz="1000" b="1">
                          <a:solidFill>
                            <a:srgbClr val="FF0000"/>
                          </a:solidFill>
                          <a:effectLst/>
                          <a:latin typeface="Calibri" panose="020F0502020204030204" pitchFamily="34" charset="0"/>
                          <a:ea typeface="宋体" panose="02010600030101010101" pitchFamily="2" charset="-122"/>
                        </a:rPr>
                        <a:t>0.185867896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b="1">
                          <a:solidFill>
                            <a:srgbClr val="FF0000"/>
                          </a:solidFill>
                          <a:effectLst/>
                          <a:latin typeface="Calibri" panose="020F0502020204030204" pitchFamily="34" charset="0"/>
                          <a:ea typeface="宋体" panose="02010600030101010101" pitchFamily="2" charset="-122"/>
                        </a:rPr>
                        <a:t>0.0176651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b="1">
                          <a:solidFill>
                            <a:srgbClr val="FF0000"/>
                          </a:solidFill>
                          <a:effectLst/>
                          <a:latin typeface="Calibri" panose="020F0502020204030204" pitchFamily="34" charset="0"/>
                          <a:ea typeface="宋体" panose="02010600030101010101" pitchFamily="2" charset="-122"/>
                        </a:rPr>
                        <a:t>0.203533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19173735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a:t>
            </a:r>
            <a:r>
              <a:rPr lang="en-US" altLang="en-US" sz="4000" dirty="0" smtClean="0">
                <a:solidFill>
                  <a:srgbClr val="0000FF"/>
                </a:solidFill>
              </a:rPr>
              <a:t>25 or May 8? </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894254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17804011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18683818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1920924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April 	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April </a:t>
            </a:r>
            <a:r>
              <a:rPr lang="en-US" altLang="zh-CN" dirty="0">
                <a:solidFill>
                  <a:srgbClr val="00B050"/>
                </a:solidFill>
                <a:cs typeface="Times New Roman" panose="02020603050405020304" pitchFamily="18" charset="0"/>
              </a:rPr>
              <a:t>	11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13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April </a:t>
            </a:r>
            <a:r>
              <a:rPr lang="en-US" altLang="zh-CN" dirty="0">
                <a:solidFill>
                  <a:srgbClr val="00B050"/>
                </a:solidFill>
                <a:cs typeface="Times New Roman" panose="02020603050405020304" pitchFamily="18" charset="0"/>
              </a:rPr>
              <a:t>	18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20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24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25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27342996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smtClean="0"/>
              <a:t>: </a:t>
            </a:r>
            <a:r>
              <a:rPr lang="en-US" altLang="zh-CN" sz="1800" b="1" kern="0" dirty="0"/>
              <a:t>Claudio Da Silva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337494064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6054953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smtClean="0"/>
              <a:t>: </a:t>
            </a:r>
            <a:r>
              <a:rPr lang="en-US" altLang="zh-CN" sz="1800" b="1" kern="0" dirty="0"/>
              <a:t>Claudio Da Silva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6368294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smtClean="0"/>
              <a:t>: </a:t>
            </a:r>
            <a:r>
              <a:rPr lang="en-US" altLang="zh-CN" sz="1800" b="1" kern="0" dirty="0"/>
              <a:t>Ali Raissinia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96886996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23/0514r2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3018420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smtClean="0"/>
              <a:t>Chaoming Luo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291482352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a:t>1757</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a:t>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smtClean="0"/>
              <a:t>: </a:t>
            </a:r>
            <a:r>
              <a:rPr lang="en-US" altLang="zh-CN" sz="1800" b="1" kern="0" dirty="0"/>
              <a:t>Ali Raissinia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30380399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a:t>1144 1145  1382 1670  1874</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a:t>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smtClean="0"/>
              <a:t>: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139591158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smtClean="0"/>
              <a:t>: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18455903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days? Thursday- Saturday? </a:t>
            </a:r>
            <a:r>
              <a:rPr lang="en-US" altLang="zh-CN" sz="1800" dirty="0" smtClean="0"/>
              <a:t>-- </a:t>
            </a:r>
            <a:r>
              <a:rPr lang="en-US" altLang="zh-CN" sz="1800" dirty="0"/>
              <a:t>July 6, 7, 8</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2 or 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a:t>
            </a:r>
            <a:r>
              <a:rPr lang="en-US" altLang="zh-CN" sz="1800" b="1" kern="0" dirty="0" smtClean="0">
                <a:solidFill>
                  <a:srgbClr val="0000FF"/>
                </a:solidFill>
              </a:rPr>
              <a:t>7</a:t>
            </a:r>
            <a:r>
              <a:rPr lang="zh-CN" altLang="en-US" sz="1800" b="1" kern="0" dirty="0">
                <a:solidFill>
                  <a:srgbClr val="0000FF"/>
                </a:solidFill>
              </a:rPr>
              <a:t> </a:t>
            </a:r>
            <a:r>
              <a:rPr lang="en-US" altLang="zh-CN" sz="1800" b="1" kern="0" dirty="0" smtClean="0">
                <a:solidFill>
                  <a:srgbClr val="0000FF"/>
                </a:solidFill>
              </a:rPr>
              <a:t>(</a:t>
            </a:r>
            <a:r>
              <a:rPr lang="en-US" altLang="zh-CN" sz="1800" b="1" kern="0" dirty="0" smtClean="0">
                <a:solidFill>
                  <a:srgbClr val="0000FF"/>
                </a:solidFill>
              </a:rPr>
              <a:t>8)</a:t>
            </a:r>
            <a:r>
              <a:rPr lang="en-US" altLang="zh-CN" sz="1800" b="1" kern="0" dirty="0" smtClean="0"/>
              <a:t>, </a:t>
            </a:r>
            <a:r>
              <a:rPr lang="en-US" altLang="zh-CN" sz="1800" b="1" kern="0" dirty="0" smtClean="0"/>
              <a:t>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a:t>
            </a:r>
            <a:r>
              <a:rPr lang="en-US" altLang="zh-CN" dirty="0" smtClean="0">
                <a:latin typeface="Times New Roman" panose="02020603050405020304" pitchFamily="18" charset="0"/>
                <a:cs typeface="+mn-cs"/>
              </a:rPr>
              <a:t>-- 8</a:t>
            </a:r>
            <a:endParaRPr lang="en-US" altLang="zh-CN" dirty="0" smtClean="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a:t>
            </a:r>
            <a:r>
              <a:rPr lang="en-US" altLang="zh-CN" dirty="0" smtClean="0">
                <a:latin typeface="Times New Roman" panose="02020603050405020304" pitchFamily="18" charset="0"/>
                <a:cs typeface="+mn-cs"/>
              </a:rPr>
              <a:t>-- 11</a:t>
            </a:r>
            <a:endParaRPr lang="en-US" altLang="zh-CN" dirty="0" smtClean="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a:t>
            </a:r>
            <a:r>
              <a:rPr lang="en-US" altLang="zh-CN" dirty="0" smtClean="0">
                <a:latin typeface="Times New Roman" panose="02020603050405020304" pitchFamily="18" charset="0"/>
                <a:cs typeface="+mn-cs"/>
              </a:rPr>
              <a:t>-- 2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a:t>
            </a:r>
            <a:r>
              <a:rPr lang="en-US" altLang="zh-CN" dirty="0" smtClean="0">
                <a:latin typeface="Times New Roman" panose="02020603050405020304" pitchFamily="18" charset="0"/>
                <a:cs typeface="+mn-cs"/>
              </a:rPr>
              <a:t>-- 4</a:t>
            </a:r>
            <a:endParaRPr lang="en-US" altLang="zh-CN" sz="1050" b="1" kern="0" dirty="0"/>
          </a:p>
        </p:txBody>
      </p:sp>
    </p:spTree>
    <p:extLst>
      <p:ext uri="{BB962C8B-B14F-4D97-AF65-F5344CB8AC3E}">
        <p14:creationId xmlns:p14="http://schemas.microsoft.com/office/powerpoint/2010/main" val="156134816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50499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144993</TotalTime>
  <Words>4629</Words>
  <Application>Microsoft Office PowerPoint</Application>
  <PresentationFormat>宽屏</PresentationFormat>
  <Paragraphs>1291</Paragraphs>
  <Slides>44</Slides>
  <Notes>44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44</vt:i4>
      </vt:variant>
    </vt:vector>
  </HeadingPairs>
  <TitlesOfParts>
    <vt:vector size="5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April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5765</cp:revision>
  <cp:lastPrinted>2014-11-04T15:04:57Z</cp:lastPrinted>
  <dcterms:created xsi:type="dcterms:W3CDTF">2007-04-17T18:10:23Z</dcterms:created>
  <dcterms:modified xsi:type="dcterms:W3CDTF">2023-04-14T07:00:12Z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(3)C8lUkQZ/u0ystLxVAkr4N+MDZnzr2Y21QQf7f5m5R++1WrlqPTvxYX9e38XMc8Z9CNsupkre
CsnfN1SjQjI/bYrLkyZ8uOcnEsmAMw3jOS3xN062WF2ip32XpVBTTcLAarZCHD9LYvAaA5J3
oe1WtcaYrbaymG1Y7oNsQgb+O/dqgK1sCYipnLSwLkuhtj/oJZH+1/n/DaXO0VQChOPyByhs
VSnl81F00t7X2VxdJd</vt:lpwstr>
  </property>
  <property fmtid="{D5CDD505-2E9C-101B-9397-08002B2CF9AE}" pid="27" name="_2015_ms_pID_7253431">
    <vt:lpwstr>gR3QaUc9UXx0qCYzqta9aQ/zehVOtLXPXeJO5xs6pE6zSycel/HVgK
dcqDk7AVef3rVzJ0MissqO0WYRbYtH4nive8PSr0kmcqECaxBScPP19o9AlCsNE8xkk9ytJq
S0o3BZAb/MlevEn81kmyPiHqf5zsuxj7Bi2VKuGi8xM8qNPunKQGg4/VVB1CPh83ITpIki//
2kvlkQ/1HkoIRteWtqBUwk1mMo5d/toaPyk/</vt:lpwstr>
  </property>
  <property fmtid="{D5CDD505-2E9C-101B-9397-08002B2CF9AE}" pid="28" name="_2015_ms_pID_7253432">
    <vt:lpwstr>Yw==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