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933" r:id="rId20"/>
    <p:sldId id="1074" r:id="rId21"/>
    <p:sldId id="897" r:id="rId22"/>
    <p:sldId id="1072" r:id="rId23"/>
    <p:sldId id="1076" r:id="rId24"/>
    <p:sldId id="1077" r:id="rId25"/>
    <p:sldId id="842" r:id="rId26"/>
    <p:sldId id="1024" r:id="rId27"/>
    <p:sldId id="107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87" d="100"/>
          <a:sy n="87" d="100"/>
        </p:scale>
        <p:origin x="250"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22815264"/>
        <c:axId val="1022819616"/>
      </c:barChart>
      <c:catAx>
        <c:axId val="10228152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22819616"/>
        <c:crosses val="autoZero"/>
        <c:auto val="1"/>
        <c:lblAlgn val="ctr"/>
        <c:lblOffset val="100"/>
        <c:noMultiLvlLbl val="0"/>
      </c:catAx>
      <c:valAx>
        <c:axId val="1022819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2281526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9075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908416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10</a:t>
                      </a:r>
                      <a:r>
                        <a:rPr lang="en-US" altLang="zh-CN" sz="1200" kern="1200" baseline="0" smtClean="0">
                          <a:solidFill>
                            <a:srgbClr val="0000FF"/>
                          </a:solidFill>
                          <a:latin typeface="+mn-lt"/>
                          <a:ea typeface="+mn-ea"/>
                          <a:cs typeface="+mn-cs"/>
                        </a:rPr>
                        <a:t> </a:t>
                      </a:r>
                      <a:r>
                        <a:rPr lang="en-US" altLang="zh-CN" sz="1200" kern="1200" baseline="0" dirty="0"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1.77</a:t>
            </a:r>
            <a:r>
              <a:rPr lang="en-US" altLang="zh-CN" sz="1600" dirty="0"/>
              <a:t>% 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1333236665"/>
              </p:ext>
            </p:extLst>
          </p:nvPr>
        </p:nvGraphicFramePr>
        <p:xfrm>
          <a:off x="457200" y="4084320"/>
          <a:ext cx="5181600" cy="2240280"/>
        </p:xfrm>
        <a:graphic>
          <a:graphicData uri="http://schemas.openxmlformats.org/drawingml/2006/table">
            <a:tbl>
              <a:tblPr firstRow="1" firstCol="1" bandRow="1">
                <a:tableStyleId>{616DA210-FB5B-4158-B5E0-FEB733F419BA}</a:tableStyleId>
              </a:tblPr>
              <a:tblGrid>
                <a:gridCol w="762000"/>
                <a:gridCol w="838200"/>
                <a:gridCol w="1214411"/>
                <a:gridCol w="919189"/>
                <a:gridCol w="838200"/>
                <a:gridCol w="609600"/>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Approved</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RfM+A</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175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0.134408602</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0.0176651</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0.152074</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378841079"/>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dirty="0">
                          <a:effectLst/>
                        </a:rPr>
                        <a:t>Assigned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Ready for Motion</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Approved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err="1">
                          <a:solidFill>
                            <a:srgbClr val="FF3300"/>
                          </a:solidFill>
                          <a:effectLst/>
                        </a:rPr>
                        <a:t>RfM+A</a:t>
                      </a:r>
                      <a:endParaRPr lang="zh-CN" sz="1000" dirty="0">
                        <a:solidFill>
                          <a:srgbClr val="FF3300"/>
                        </a:solidFill>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Anirud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21</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dirty="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45</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78</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148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60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54</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21</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46</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35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0">
                          <a:solidFill>
                            <a:schemeClr val="tx1"/>
                          </a:solidFill>
                          <a:effectLst/>
                          <a:latin typeface="Calibri" panose="020F0502020204030204" pitchFamily="34" charset="0"/>
                          <a:ea typeface="宋体" panose="02010600030101010101" pitchFamily="2" charset="-122"/>
                        </a:rPr>
                        <a:t>41</a:t>
                      </a:r>
                      <a:endParaRPr lang="zh-CN" sz="1000" b="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42</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0" dirty="0">
                          <a:solidFill>
                            <a:schemeClr val="tx1"/>
                          </a:solidFill>
                          <a:effectLst/>
                          <a:latin typeface="Calibri" panose="020F0502020204030204" pitchFamily="34" charset="0"/>
                          <a:ea typeface="宋体" panose="02010600030101010101" pitchFamily="2" charset="-122"/>
                        </a:rPr>
                        <a:t>15</a:t>
                      </a:r>
                      <a:endParaRPr lang="zh-CN" sz="1000" b="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16</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12</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8</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26</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30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23</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2</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2</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sz="1000" kern="1200" dirty="0">
                          <a:solidFill>
                            <a:schemeClr val="tx1"/>
                          </a:solidFill>
                          <a:effectLst/>
                          <a:latin typeface="Calibri" panose="020F0502020204030204" pitchFamily="34" charset="0"/>
                          <a:ea typeface="宋体" panose="02010600030101010101" pitchFamily="2" charset="-122"/>
                          <a:cs typeface="+mn-cs"/>
                        </a:rPr>
                        <a:t>2</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sz="1000" kern="1200" dirty="0">
                          <a:solidFill>
                            <a:schemeClr val="tx1"/>
                          </a:solidFill>
                          <a:effectLst/>
                          <a:latin typeface="Calibri" panose="020F0502020204030204" pitchFamily="34" charset="0"/>
                          <a:ea typeface="宋体" panose="02010600030101010101" pitchFamily="2" charset="-122"/>
                          <a:cs typeface="+mn-cs"/>
                        </a:rPr>
                        <a:t>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630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288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dirty="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0.134408602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0.0176651</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0.1520737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bl>
          </a:graphicData>
        </a:graphic>
      </p:graphicFrame>
    </p:spTree>
    <p:extLst>
      <p:ext uri="{BB962C8B-B14F-4D97-AF65-F5344CB8AC3E}">
        <p14:creationId xmlns:p14="http://schemas.microsoft.com/office/powerpoint/2010/main" val="1917373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Ericsson Office: </a:t>
            </a:r>
            <a:r>
              <a:rPr lang="en-US" altLang="zh-CN" sz="1800" dirty="0" smtClean="0"/>
              <a:t>Lund, </a:t>
            </a:r>
            <a:r>
              <a:rPr lang="en-US" altLang="zh-CN" sz="1800" dirty="0"/>
              <a:t>Sweden</a:t>
            </a:r>
            <a:endParaRPr lang="en-US" altLang="zh-CN" sz="1800" dirty="0" smtClean="0"/>
          </a:p>
          <a:p>
            <a:pPr marL="1143000" lvl="3" indent="-285750" algn="just">
              <a:spcBef>
                <a:spcPct val="0"/>
              </a:spcBef>
              <a:spcAft>
                <a:spcPts val="300"/>
              </a:spcAft>
              <a:buClr>
                <a:srgbClr val="000000"/>
              </a:buClr>
              <a:buFont typeface="Wingdings" panose="05000000000000000000" pitchFamily="2" charset="2"/>
              <a:buChar char="l"/>
              <a:defRPr/>
            </a:pPr>
            <a:r>
              <a:rPr lang="en-US" altLang="zh-CN" dirty="0"/>
              <a:t>Flying in to Copenhagen </a:t>
            </a:r>
            <a:r>
              <a:rPr lang="en-US" altLang="zh-CN" dirty="0" smtClean="0"/>
              <a:t>airport, then 40 </a:t>
            </a:r>
            <a:r>
              <a:rPr lang="en-US" altLang="zh-CN" dirty="0"/>
              <a:t>minutes by train to </a:t>
            </a:r>
            <a:r>
              <a:rPr lang="en-US" altLang="zh-CN" dirty="0" smtClean="0"/>
              <a:t>Lund</a:t>
            </a:r>
          </a:p>
          <a:p>
            <a:pPr marL="1143000" lvl="3" indent="-285750" algn="just">
              <a:spcBef>
                <a:spcPct val="0"/>
              </a:spcBef>
              <a:spcAft>
                <a:spcPts val="300"/>
              </a:spcAft>
              <a:buClr>
                <a:srgbClr val="000000"/>
              </a:buClr>
              <a:buFont typeface="Wingdings" panose="05000000000000000000" pitchFamily="2" charset="2"/>
              <a:buChar char="l"/>
              <a:defRPr/>
            </a:pPr>
            <a:r>
              <a:rPr lang="en-US" altLang="zh-CN" dirty="0" smtClean="0"/>
              <a:t>18 seats</a:t>
            </a:r>
          </a:p>
          <a:p>
            <a:pPr marL="1143000" lvl="3" indent="-285750" algn="just">
              <a:spcBef>
                <a:spcPct val="0"/>
              </a:spcBef>
              <a:spcAft>
                <a:spcPts val="300"/>
              </a:spcAft>
              <a:buClr>
                <a:srgbClr val="000000"/>
              </a:buClr>
              <a:buFont typeface="Wingdings" panose="05000000000000000000" pitchFamily="2" charset="2"/>
              <a:buChar char="l"/>
              <a:defRPr/>
            </a:pPr>
            <a:r>
              <a:rPr lang="en-US" altLang="zh-CN" dirty="0" smtClean="0"/>
              <a:t>45 seats</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 Thursday-Friday?</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3 days? Thursday- Saturday? (Wednesday?)</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141937</TotalTime>
  <Words>3213</Words>
  <Application>Microsoft Office PowerPoint</Application>
  <PresentationFormat>宽屏</PresentationFormat>
  <Paragraphs>974</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5740</cp:revision>
  <cp:lastPrinted>2014-11-04T15:04:57Z</cp:lastPrinted>
  <dcterms:created xsi:type="dcterms:W3CDTF">2007-04-17T18:10:23Z</dcterms:created>
  <dcterms:modified xsi:type="dcterms:W3CDTF">2023-04-11T16:03:33Z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