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73" r:id="rId17"/>
    <p:sldId id="933" r:id="rId18"/>
    <p:sldId id="1074" r:id="rId19"/>
    <p:sldId id="897" r:id="rId20"/>
    <p:sldId id="1072" r:id="rId21"/>
    <p:sldId id="1070" r:id="rId22"/>
    <p:sldId id="842" r:id="rId23"/>
    <p:sldId id="1024" r:id="rId24"/>
    <p:sldId id="1071"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88564" autoAdjust="0"/>
  </p:normalViewPr>
  <p:slideViewPr>
    <p:cSldViewPr>
      <p:cViewPr varScale="1">
        <p:scale>
          <a:sx n="99" d="100"/>
          <a:sy n="99" d="100"/>
        </p:scale>
        <p:origin x="696"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c:v>
                </c:pt>
                <c:pt idx="1">
                  <c:v>0</c:v>
                </c:pt>
                <c:pt idx="2">
                  <c:v>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720253552"/>
        <c:axId val="-720253008"/>
      </c:barChart>
      <c:catAx>
        <c:axId val="-72025355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720253008"/>
        <c:crosses val="autoZero"/>
        <c:auto val="1"/>
        <c:lblAlgn val="ctr"/>
        <c:lblOffset val="100"/>
        <c:noMultiLvlLbl val="0"/>
      </c:catAx>
      <c:valAx>
        <c:axId val="-72025300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72025355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73970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5236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4455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0561</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r0</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2023-03-29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094336425"/>
              </p:ext>
            </p:extLst>
          </p:nvPr>
        </p:nvGraphicFramePr>
        <p:xfrm>
          <a:off x="3429000" y="1686554"/>
          <a:ext cx="8305801" cy="491309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Status of comment resolution for each </a:t>
                      </a:r>
                      <a:r>
                        <a:rPr lang="en-US" altLang="zh-CN" sz="1200" kern="1200" dirty="0" err="1" smtClean="0">
                          <a:solidFill>
                            <a:schemeClr val="tx1"/>
                          </a:solidFill>
                          <a:latin typeface="+mn-lt"/>
                          <a:ea typeface="+mn-ea"/>
                          <a:cs typeface="+mn-cs"/>
                        </a:rPr>
                        <a:t>PoC</a:t>
                      </a:r>
                      <a:r>
                        <a:rPr lang="en-US" altLang="zh-CN" sz="1200" kern="1200" dirty="0" smtClean="0">
                          <a:solidFill>
                            <a:schemeClr val="tx1"/>
                          </a:solidFill>
                          <a:latin typeface="+mn-lt"/>
                          <a:ea typeface="+mn-ea"/>
                          <a:cs typeface="+mn-cs"/>
                        </a:rPr>
                        <a:t>/Assignee:</a:t>
                      </a:r>
                      <a:r>
                        <a:rPr lang="en-US" altLang="zh-CN" sz="1200" kern="1200" baseline="0" dirty="0" smtClean="0">
                          <a:solidFill>
                            <a:schemeClr val="tx1"/>
                          </a:solidFill>
                          <a:latin typeface="+mn-lt"/>
                          <a:ea typeface="+mn-ea"/>
                          <a:cs typeface="+mn-cs"/>
                        </a:rPr>
                        <a:t> evaluate CIDs and provide a tentative deadline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lb272-sensing-session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editorial comments on D1.0 -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802.11 Style Guide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INSTANCE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OSC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12415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before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6301391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533401" y="1475665"/>
            <a:ext cx="8496298" cy="44196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1.77</a:t>
            </a:r>
            <a:r>
              <a:rPr lang="en-US" altLang="zh-CN" sz="1600" dirty="0"/>
              <a:t>% 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23/1302,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3618788578"/>
              </p:ext>
            </p:extLst>
          </p:nvPr>
        </p:nvGraphicFramePr>
        <p:xfrm>
          <a:off x="685800" y="2895600"/>
          <a:ext cx="3353402" cy="34899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2792989768"/>
              </p:ext>
            </p:extLst>
          </p:nvPr>
        </p:nvGraphicFramePr>
        <p:xfrm>
          <a:off x="4343400" y="4061460"/>
          <a:ext cx="3962401" cy="2324100"/>
        </p:xfrm>
        <a:graphic>
          <a:graphicData uri="http://schemas.openxmlformats.org/drawingml/2006/table">
            <a:tbl>
              <a:tblPr firstRow="1" firstCol="1" bandRow="1">
                <a:tableStyleId>{616DA210-FB5B-4158-B5E0-FEB733F419BA}</a:tableStyleId>
              </a:tblPr>
              <a:tblGrid>
                <a:gridCol w="838603"/>
                <a:gridCol w="523823"/>
                <a:gridCol w="817942"/>
                <a:gridCol w="649917"/>
                <a:gridCol w="440267"/>
                <a:gridCol w="691849"/>
              </a:tblGrid>
              <a:tr h="190500">
                <a:tc>
                  <a:txBody>
                    <a:bodyPr/>
                    <a:lstStyle/>
                    <a:p>
                      <a:endParaRPr lang="zh-CN" sz="800" dirty="0">
                        <a:effectLst/>
                        <a:latin typeface="Times New Roman" panose="02020603050405020304" pitchFamily="18" charset="0"/>
                      </a:endParaRPr>
                    </a:p>
                  </a:txBody>
                  <a:tcPr marL="68580" marR="68580" marT="0" marB="0" anchor="b"/>
                </a:tc>
                <a:tc>
                  <a:txBody>
                    <a:bodyPr/>
                    <a:lstStyle/>
                    <a:p>
                      <a:pPr algn="l">
                        <a:spcAft>
                          <a:spcPts val="0"/>
                        </a:spcAft>
                      </a:pPr>
                      <a:r>
                        <a:rPr lang="en-US" sz="1000">
                          <a:effectLst/>
                        </a:rPr>
                        <a:t>Submitted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dirty="0">
                          <a:effectLst/>
                        </a:rPr>
                        <a:t>Ready for Motion</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dirty="0">
                          <a:effectLst/>
                        </a:rPr>
                        <a:t>Approved</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dirty="0" err="1">
                          <a:effectLst/>
                        </a:rPr>
                        <a:t>RfM+A</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dirty="0" err="1">
                          <a:effectLst/>
                        </a:rPr>
                        <a:t>PoC</a:t>
                      </a:r>
                      <a:endParaRPr lang="zh-CN" sz="9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Editorial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148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148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Claudio</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OST</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293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rPr>
                        <a:t>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Chaoming</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Instance</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224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Cheng</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Reporting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139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Chris</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SBP</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67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Cheng</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MLME</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82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Naren</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DMG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202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rPr>
                        <a:t>20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Assaf</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Misc</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69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Zinan</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173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196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r>
              <a:tr h="190500">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dirty="0">
                        <a:effectLst/>
                        <a:latin typeface="Times New Roman" panose="02020603050405020304" pitchFamily="18" charset="0"/>
                      </a:endParaRPr>
                    </a:p>
                  </a:txBody>
                  <a:tcPr marL="68580" marR="68580" marT="0" marB="0" anchor="b"/>
                </a:tc>
                <a:tc>
                  <a:txBody>
                    <a:bodyPr/>
                    <a:lstStyle/>
                    <a:p>
                      <a:pPr algn="r">
                        <a:spcAft>
                          <a:spcPts val="0"/>
                        </a:spcAft>
                      </a:pPr>
                      <a:r>
                        <a:rPr lang="en-US" sz="1000" dirty="0">
                          <a:effectLst/>
                        </a:rPr>
                        <a:t>0.132872504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rPr>
                        <a:t>0.0176651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rPr>
                        <a:t>0.150538</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800" dirty="0">
                        <a:effectLst/>
                        <a:latin typeface="Times New Roman" panose="02020603050405020304" pitchFamily="18" charset="0"/>
                      </a:endParaRPr>
                    </a:p>
                  </a:txBody>
                  <a:tcPr marL="68580" marR="68580" marT="0" marB="0" anchor="b"/>
                </a:tc>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896888606"/>
              </p:ext>
            </p:extLst>
          </p:nvPr>
        </p:nvGraphicFramePr>
        <p:xfrm>
          <a:off x="8610600" y="1219200"/>
          <a:ext cx="3505199" cy="5170866"/>
        </p:xfrm>
        <a:graphic>
          <a:graphicData uri="http://schemas.openxmlformats.org/drawingml/2006/table">
            <a:tbl>
              <a:tblPr firstRow="1" firstCol="1" bandRow="1">
                <a:tableStyleId>{616DA210-FB5B-4158-B5E0-FEB733F419BA}</a:tableStyleId>
              </a:tblPr>
              <a:tblGrid>
                <a:gridCol w="657226"/>
                <a:gridCol w="553452"/>
                <a:gridCol w="1060784"/>
                <a:gridCol w="611104"/>
                <a:gridCol w="622633"/>
              </a:tblGrid>
              <a:tr h="178551">
                <a:tc>
                  <a:txBody>
                    <a:bodyPr/>
                    <a:lstStyle/>
                    <a:p>
                      <a:endParaRPr lang="zh-CN" sz="800" dirty="0">
                        <a:effectLst/>
                        <a:latin typeface="Times New Roman" panose="02020603050405020304" pitchFamily="18" charset="0"/>
                      </a:endParaRPr>
                    </a:p>
                  </a:txBody>
                  <a:tcPr marL="36522" marR="36522" marT="0" marB="0" anchor="b"/>
                </a:tc>
                <a:tc>
                  <a:txBody>
                    <a:bodyPr/>
                    <a:lstStyle/>
                    <a:p>
                      <a:pPr algn="ctr">
                        <a:spcAft>
                          <a:spcPts val="0"/>
                        </a:spcAft>
                      </a:pPr>
                      <a:r>
                        <a:rPr lang="en-US" sz="900">
                          <a:effectLst/>
                        </a:rPr>
                        <a:t>Assigned</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900">
                          <a:effectLst/>
                        </a:rPr>
                        <a:t>Ready for Motion</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900">
                          <a:effectLst/>
                        </a:rPr>
                        <a:t>Approved</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900">
                          <a:effectLst/>
                        </a:rPr>
                        <a:t>RfM+A</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Alecs</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25</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12</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Ali</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endParaRPr lang="zh-CN" sz="800">
                        <a:effectLst/>
                        <a:latin typeface="Times New Roman" panose="02020603050405020304" pitchFamily="18" charset="0"/>
                      </a:endParaRPr>
                    </a:p>
                  </a:txBody>
                  <a:tcPr marL="36522" marR="36522" marT="0" marB="0" anchor="b"/>
                </a:tc>
              </a:tr>
              <a:tr h="101450">
                <a:tc>
                  <a:txBody>
                    <a:bodyPr/>
                    <a:lstStyle/>
                    <a:p>
                      <a:pPr algn="l">
                        <a:spcAft>
                          <a:spcPts val="0"/>
                        </a:spcAft>
                      </a:pPr>
                      <a:r>
                        <a:rPr lang="en-US" sz="900">
                          <a:effectLst/>
                        </a:rPr>
                        <a:t>Anirud</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21</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Assaf</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152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Atsushi</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7</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endParaRPr lang="zh-CN" sz="800">
                        <a:effectLst/>
                        <a:latin typeface="Times New Roman" panose="02020603050405020304" pitchFamily="18" charset="0"/>
                      </a:endParaRPr>
                    </a:p>
                  </a:txBody>
                  <a:tcPr marL="36522" marR="36522" marT="0" marB="0" anchor="b"/>
                </a:tc>
              </a:tr>
              <a:tr h="101450">
                <a:tc>
                  <a:txBody>
                    <a:bodyPr/>
                    <a:lstStyle/>
                    <a:p>
                      <a:pPr algn="l">
                        <a:spcAft>
                          <a:spcPts val="0"/>
                        </a:spcAft>
                      </a:pPr>
                      <a:r>
                        <a:rPr lang="en-US" sz="900">
                          <a:effectLst/>
                        </a:rPr>
                        <a:t>Chaoming</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45</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13</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13</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Cheng</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105</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Chris</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28</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78551">
                <a:tc>
                  <a:txBody>
                    <a:bodyPr/>
                    <a:lstStyle/>
                    <a:p>
                      <a:pPr algn="l">
                        <a:spcAft>
                          <a:spcPts val="0"/>
                        </a:spcAft>
                      </a:pPr>
                      <a:r>
                        <a:rPr lang="en-US" sz="900">
                          <a:effectLst/>
                        </a:rPr>
                        <a:t>Claudio (E)</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226</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148</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148</a:t>
                      </a:r>
                      <a:endParaRPr lang="zh-CN" sz="900">
                        <a:effectLst/>
                        <a:latin typeface="Calibri" panose="020F0502020204030204" pitchFamily="34" charset="0"/>
                        <a:ea typeface="宋体" panose="02010600030101010101" pitchFamily="2" charset="-122"/>
                      </a:endParaRPr>
                    </a:p>
                  </a:txBody>
                  <a:tcPr marL="36522" marR="36522" marT="0" marB="0" anchor="b"/>
                </a:tc>
              </a:tr>
              <a:tr h="178551">
                <a:tc>
                  <a:txBody>
                    <a:bodyPr/>
                    <a:lstStyle/>
                    <a:p>
                      <a:pPr algn="l">
                        <a:spcAft>
                          <a:spcPts val="0"/>
                        </a:spcAft>
                      </a:pPr>
                      <a:r>
                        <a:rPr lang="en-US" sz="900">
                          <a:effectLst/>
                        </a:rPr>
                        <a:t>Claudio (T)</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4</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dirty="0">
                          <a:effectLst/>
                        </a:rPr>
                        <a:t>Dibakar</a:t>
                      </a:r>
                      <a:endParaRPr lang="zh-CN" sz="900" dirty="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74</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Dongguk</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21</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Dong </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45</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Junghoon</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69</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Josh</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5</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78551">
                <a:tc>
                  <a:txBody>
                    <a:bodyPr/>
                    <a:lstStyle/>
                    <a:p>
                      <a:pPr algn="l">
                        <a:spcAft>
                          <a:spcPts val="0"/>
                        </a:spcAft>
                      </a:pPr>
                      <a:r>
                        <a:rPr lang="en-US" sz="900" dirty="0">
                          <a:effectLst/>
                        </a:rPr>
                        <a:t>Mahmoud</a:t>
                      </a:r>
                      <a:endParaRPr lang="zh-CN" sz="900" dirty="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82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dirty="0" err="1">
                          <a:effectLst/>
                        </a:rPr>
                        <a:t>Mengshi</a:t>
                      </a:r>
                      <a:endParaRPr lang="zh-CN" sz="900" dirty="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31</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Naren</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50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Ning </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Pei </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46</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Rojan</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26</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3</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3</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Rui Du</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39</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Rui Yang</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78551">
                <a:tc>
                  <a:txBody>
                    <a:bodyPr/>
                    <a:lstStyle/>
                    <a:p>
                      <a:pPr algn="l">
                        <a:spcAft>
                          <a:spcPts val="0"/>
                        </a:spcAft>
                      </a:pPr>
                      <a:r>
                        <a:rPr lang="en-US" sz="900">
                          <a:effectLst/>
                        </a:rPr>
                        <a:t>Stephen S.</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24</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Xiandong</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15</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Yan</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8</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Yiyan</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4</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Zhanjing</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5</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Zhuqing</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Zinan</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MLME TT</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82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MIB</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7</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endParaRPr lang="zh-CN" sz="800">
                        <a:effectLst/>
                        <a:latin typeface="Times New Roman" panose="02020603050405020304" pitchFamily="18" charset="0"/>
                      </a:endParaRPr>
                    </a:p>
                  </a:txBody>
                  <a:tcPr marL="36522" marR="36522" marT="0" marB="0" anchor="b"/>
                </a:tc>
                <a:tc>
                  <a:txBody>
                    <a:bodyPr/>
                    <a:lstStyle/>
                    <a:p>
                      <a:endParaRPr lang="zh-CN" sz="800">
                        <a:effectLst/>
                        <a:latin typeface="Times New Roman" panose="02020603050405020304" pitchFamily="18" charset="0"/>
                      </a:endParaRPr>
                    </a:p>
                  </a:txBody>
                  <a:tcPr marL="36522" marR="36522" marT="0" marB="0" anchor="b"/>
                </a:tc>
                <a:tc>
                  <a:txBody>
                    <a:bodyPr/>
                    <a:lstStyle/>
                    <a:p>
                      <a:endParaRPr lang="zh-CN" sz="800">
                        <a:effectLst/>
                        <a:latin typeface="Times New Roman" panose="02020603050405020304" pitchFamily="18" charset="0"/>
                      </a:endParaRPr>
                    </a:p>
                  </a:txBody>
                  <a:tcPr marL="36522" marR="36522" marT="0" marB="0" anchor="b"/>
                </a:tc>
                <a:tc>
                  <a:txBody>
                    <a:bodyPr/>
                    <a:lstStyle/>
                    <a:p>
                      <a:endParaRPr lang="zh-CN" sz="800">
                        <a:effectLst/>
                        <a:latin typeface="Times New Roman" panose="02020603050405020304" pitchFamily="18" charset="0"/>
                      </a:endParaRPr>
                    </a:p>
                  </a:txBody>
                  <a:tcPr marL="36522" marR="36522" marT="0" marB="0" anchor="b"/>
                </a:tc>
                <a:tc>
                  <a:txBody>
                    <a:bodyPr/>
                    <a:lstStyle/>
                    <a:p>
                      <a:endParaRPr lang="zh-CN" sz="800">
                        <a:effectLst/>
                        <a:latin typeface="Times New Roman" panose="02020603050405020304" pitchFamily="18" charset="0"/>
                      </a:endParaRPr>
                    </a:p>
                  </a:txBody>
                  <a:tcPr marL="36522" marR="36522" marT="0" marB="0" anchor="b"/>
                </a:tc>
              </a:tr>
              <a:tr h="101450">
                <a:tc>
                  <a:txBody>
                    <a:bodyPr/>
                    <a:lstStyle/>
                    <a:p>
                      <a:pPr algn="l">
                        <a:spcAft>
                          <a:spcPts val="0"/>
                        </a:spcAft>
                      </a:pPr>
                      <a:r>
                        <a:rPr lang="en-US" sz="900">
                          <a:effectLst/>
                        </a:rPr>
                        <a:t>All</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1302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173</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23</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196</a:t>
                      </a:r>
                      <a:endParaRPr lang="zh-CN" sz="900">
                        <a:effectLst/>
                        <a:latin typeface="Calibri" panose="020F0502020204030204" pitchFamily="34" charset="0"/>
                        <a:ea typeface="宋体" panose="02010600030101010101" pitchFamily="2" charset="-122"/>
                      </a:endParaRPr>
                    </a:p>
                  </a:txBody>
                  <a:tcPr marL="36522" marR="36522" marT="0" marB="0" anchor="b"/>
                </a:tc>
              </a:tr>
              <a:tr h="178551">
                <a:tc>
                  <a:txBody>
                    <a:bodyPr/>
                    <a:lstStyle/>
                    <a:p>
                      <a:endParaRPr lang="zh-CN" sz="800">
                        <a:effectLst/>
                        <a:latin typeface="Times New Roman" panose="02020603050405020304" pitchFamily="18" charset="0"/>
                      </a:endParaRPr>
                    </a:p>
                  </a:txBody>
                  <a:tcPr marL="36522" marR="36522" marT="0" marB="0" anchor="b"/>
                </a:tc>
                <a:tc>
                  <a:txBody>
                    <a:bodyPr/>
                    <a:lstStyle/>
                    <a:p>
                      <a:endParaRPr lang="zh-CN" sz="800">
                        <a:effectLst/>
                        <a:latin typeface="Times New Roman" panose="02020603050405020304" pitchFamily="18" charset="0"/>
                      </a:endParaRPr>
                    </a:p>
                  </a:txBody>
                  <a:tcPr marL="36522" marR="36522" marT="0" marB="0" anchor="b"/>
                </a:tc>
                <a:tc>
                  <a:txBody>
                    <a:bodyPr/>
                    <a:lstStyle/>
                    <a:p>
                      <a:pPr algn="r">
                        <a:spcAft>
                          <a:spcPts val="0"/>
                        </a:spcAft>
                      </a:pPr>
                      <a:r>
                        <a:rPr lang="en-US" sz="900">
                          <a:effectLst/>
                        </a:rPr>
                        <a:t>0.132872504</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0.0176651</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dirty="0">
                          <a:effectLst/>
                        </a:rPr>
                        <a:t>0.1505376</a:t>
                      </a:r>
                      <a:endParaRPr lang="zh-CN" sz="900" dirty="0">
                        <a:effectLst/>
                        <a:latin typeface="Calibri" panose="020F0502020204030204" pitchFamily="34" charset="0"/>
                        <a:ea typeface="宋体" panose="02010600030101010101" pitchFamily="2" charset="-122"/>
                      </a:endParaRPr>
                    </a:p>
                  </a:txBody>
                  <a:tcPr marL="36522" marR="36522" marT="0" marB="0" anchor="b"/>
                </a:tc>
              </a:tr>
            </a:tbl>
          </a:graphicData>
        </a:graphic>
      </p:graphicFrame>
    </p:spTree>
    <p:extLst>
      <p:ext uri="{BB962C8B-B14F-4D97-AF65-F5344CB8AC3E}">
        <p14:creationId xmlns:p14="http://schemas.microsoft.com/office/powerpoint/2010/main" val="23234165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(May/July?)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3538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Ericsson Office: </a:t>
            </a:r>
            <a:r>
              <a:rPr lang="en-US" altLang="zh-CN" sz="1800" dirty="0" smtClean="0"/>
              <a:t>Lund, </a:t>
            </a:r>
            <a:r>
              <a:rPr lang="en-US" altLang="zh-CN" sz="1800" dirty="0"/>
              <a:t>Sweden</a:t>
            </a:r>
            <a:endParaRPr lang="en-US" altLang="zh-CN" sz="1800" dirty="0" smtClean="0"/>
          </a:p>
          <a:p>
            <a:pPr marL="1143000" lvl="3" indent="-285750" algn="just">
              <a:spcBef>
                <a:spcPct val="0"/>
              </a:spcBef>
              <a:spcAft>
                <a:spcPts val="300"/>
              </a:spcAft>
              <a:buClr>
                <a:srgbClr val="000000"/>
              </a:buClr>
              <a:buFont typeface="Wingdings" panose="05000000000000000000" pitchFamily="2" charset="2"/>
              <a:buChar char="l"/>
              <a:defRPr/>
            </a:pPr>
            <a:r>
              <a:rPr lang="en-US" altLang="zh-CN" dirty="0"/>
              <a:t>Flying in to Copenhagen </a:t>
            </a:r>
            <a:r>
              <a:rPr lang="en-US" altLang="zh-CN" dirty="0" smtClean="0"/>
              <a:t>airport, then 40 </a:t>
            </a:r>
            <a:r>
              <a:rPr lang="en-US" altLang="zh-CN" dirty="0"/>
              <a:t>minutes by train to Lund</a:t>
            </a:r>
            <a:endParaRPr lang="en-US" altLang="zh-CN" dirty="0" smtClean="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2 days</a:t>
            </a:r>
            <a:r>
              <a:rPr lang="en-US" altLang="zh-CN" sz="1800" dirty="0" smtClean="0"/>
              <a: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Mix-mode meeting</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November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April 	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11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13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18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20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24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25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139841</TotalTime>
  <Words>2366</Words>
  <Application>Microsoft Office PowerPoint</Application>
  <PresentationFormat>宽屏</PresentationFormat>
  <Paragraphs>677</Paragraphs>
  <Slides>24</Slides>
  <Notes>24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24</vt:i4>
      </vt:variant>
    </vt:vector>
  </HeadingPairs>
  <TitlesOfParts>
    <vt:vector size="3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April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D1.0 CR Status</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5709</cp:revision>
  <cp:lastPrinted>2014-11-04T15:04:57Z</cp:lastPrinted>
  <dcterms:created xsi:type="dcterms:W3CDTF">2007-04-17T18:10:23Z</dcterms:created>
  <dcterms:modified xsi:type="dcterms:W3CDTF">2023-03-31T06:40:09Z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(3)C8lUkQZ/u0ystLxVAkr4N+MDZnzr2Y21QQf7f5m5R++1WrlqPTvxYX9e38XMc8Z9CNsupkre
CsnfN1SjQjI/bYrLkyZ8uOcnEsmAMw3jOS3xN062WF2ip32XpVBTTcLAarZCHD9LYvAaA5J3
oe1WtcaYrbaymG1Y7oNsQgb+O/dqgK1sCYipnLSwLkuhtj/oJZH+1/n/DaXO0VQChOPyByhs
VSnl81F00t7X2VxdJd</vt:lpwstr>
  </property>
  <property fmtid="{D5CDD505-2E9C-101B-9397-08002B2CF9AE}" pid="27" name="_2015_ms_pID_7253431">
    <vt:lpwstr>gR3QaUc9UXx0qCYzqta9aQ/zehVOtLXPXeJO5xs6pE6zSycel/HVgK
dcqDk7AVef3rVzJ0MissqO0WYRbYtH4nive8PSr0kmcqECaxBScPP19o9AlCsNE8xkk9ytJq
S0o3BZAb/MlevEn81kmyPiHqf5zsuxj7Bi2VKuGi8xM8qNPunKQGg4/VVB1CPh83ITpIki//
2kvlkQ/1HkoIRteWtqBUwk1mMo5d/toaPyk/</vt:lpwstr>
  </property>
  <property fmtid="{D5CDD505-2E9C-101B-9397-08002B2CF9AE}" pid="28" name="_2015_ms_pID_7253432">
    <vt:lpwstr>Yw==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