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90" r:id="rId18"/>
    <p:sldId id="2392" r:id="rId19"/>
    <p:sldId id="2387" r:id="rId20"/>
    <p:sldId id="2388" r:id="rId21"/>
    <p:sldId id="2385" r:id="rId22"/>
    <p:sldId id="2386"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786CD8-D4DA-43FB-A1F2-336C433DB107}" v="1" dt="2023-05-17T19:14:10.0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p:cViewPr varScale="1">
        <p:scale>
          <a:sx n="63" d="100"/>
          <a:sy n="63" d="100"/>
        </p:scale>
        <p:origin x="85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BB786CD8-D4DA-43FB-A1F2-336C433DB107}"/>
    <pc:docChg chg="modSld modMainMaster">
      <pc:chgData name="Xiaofei Wang" userId="6e1836d3-2ed9-4ae5-8700-9029b71c19c7" providerId="ADAL" clId="{BB786CD8-D4DA-43FB-A1F2-336C433DB107}" dt="2023-05-17T19:16:31.964" v="36" actId="20577"/>
      <pc:docMkLst>
        <pc:docMk/>
      </pc:docMkLst>
      <pc:sldChg chg="modSp mod">
        <pc:chgData name="Xiaofei Wang" userId="6e1836d3-2ed9-4ae5-8700-9029b71c19c7" providerId="ADAL" clId="{BB786CD8-D4DA-43FB-A1F2-336C433DB107}" dt="2023-05-17T19:14:46.081" v="2" actId="13926"/>
        <pc:sldMkLst>
          <pc:docMk/>
          <pc:sldMk cId="412227131" sldId="2375"/>
        </pc:sldMkLst>
        <pc:spChg chg="mod">
          <ac:chgData name="Xiaofei Wang" userId="6e1836d3-2ed9-4ae5-8700-9029b71c19c7" providerId="ADAL" clId="{BB786CD8-D4DA-43FB-A1F2-336C433DB107}" dt="2023-05-17T19:14:46.081" v="2" actId="13926"/>
          <ac:spMkLst>
            <pc:docMk/>
            <pc:sldMk cId="412227131" sldId="2375"/>
            <ac:spMk id="19463" creationId="{014A845C-CDC6-4811-8948-EAB07A9434A5}"/>
          </ac:spMkLst>
        </pc:spChg>
      </pc:sldChg>
      <pc:sldChg chg="modSp mod">
        <pc:chgData name="Xiaofei Wang" userId="6e1836d3-2ed9-4ae5-8700-9029b71c19c7" providerId="ADAL" clId="{BB786CD8-D4DA-43FB-A1F2-336C433DB107}" dt="2023-05-17T19:16:31.964" v="36" actId="20577"/>
        <pc:sldMkLst>
          <pc:docMk/>
          <pc:sldMk cId="2796803295" sldId="2385"/>
        </pc:sldMkLst>
        <pc:spChg chg="mod">
          <ac:chgData name="Xiaofei Wang" userId="6e1836d3-2ed9-4ae5-8700-9029b71c19c7" providerId="ADAL" clId="{BB786CD8-D4DA-43FB-A1F2-336C433DB107}" dt="2023-05-17T19:16:31.964" v="36" actId="20577"/>
          <ac:spMkLst>
            <pc:docMk/>
            <pc:sldMk cId="2796803295" sldId="2385"/>
            <ac:spMk id="3" creationId="{00000000-0000-0000-0000-000000000000}"/>
          </ac:spMkLst>
        </pc:spChg>
      </pc:sldChg>
      <pc:sldChg chg="modSp mod">
        <pc:chgData name="Xiaofei Wang" userId="6e1836d3-2ed9-4ae5-8700-9029b71c19c7" providerId="ADAL" clId="{BB786CD8-D4DA-43FB-A1F2-336C433DB107}" dt="2023-05-17T19:15:34.801" v="17" actId="20577"/>
        <pc:sldMkLst>
          <pc:docMk/>
          <pc:sldMk cId="4129803870" sldId="2388"/>
        </pc:sldMkLst>
        <pc:spChg chg="mod">
          <ac:chgData name="Xiaofei Wang" userId="6e1836d3-2ed9-4ae5-8700-9029b71c19c7" providerId="ADAL" clId="{BB786CD8-D4DA-43FB-A1F2-336C433DB107}" dt="2023-05-17T19:15:34.801" v="17" actId="20577"/>
          <ac:spMkLst>
            <pc:docMk/>
            <pc:sldMk cId="4129803870" sldId="2388"/>
            <ac:spMk id="3" creationId="{00000000-0000-0000-0000-000000000000}"/>
          </ac:spMkLst>
        </pc:spChg>
      </pc:sldChg>
      <pc:sldMasterChg chg="modSp">
        <pc:chgData name="Xiaofei Wang" userId="6e1836d3-2ed9-4ae5-8700-9029b71c19c7" providerId="ADAL" clId="{BB786CD8-D4DA-43FB-A1F2-336C433DB107}" dt="2023-05-17T19:14:10.022" v="0"/>
        <pc:sldMasterMkLst>
          <pc:docMk/>
          <pc:sldMasterMk cId="0" sldId="2147483648"/>
        </pc:sldMasterMkLst>
        <pc:spChg chg="mod">
          <ac:chgData name="Xiaofei Wang" userId="6e1836d3-2ed9-4ae5-8700-9029b71c19c7" providerId="ADAL" clId="{BB786CD8-D4DA-43FB-A1F2-336C433DB107}" dt="2023-05-17T19:14:10.022"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23</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802.11-23/550r5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3/11-23-0013-00-0000-aiml-tig-status-report.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rotect-us.mimecast.com/s/NUb6CmZWVRFjyo94SGDgj2?domain=mic.gov.v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May </a:t>
            </a:r>
            <a:r>
              <a:rPr lang="en-US"/>
              <a:t>2023 Interim </a:t>
            </a:r>
            <a:r>
              <a:rPr lang="en-US" dirty="0"/>
              <a:t>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2023-05-10</a:t>
            </a:r>
          </a:p>
        </p:txBody>
      </p:sp>
      <p:sp>
        <p:nvSpPr>
          <p:cNvPr id="6" name="Date Placeholder 3"/>
          <p:cNvSpPr>
            <a:spLocks noGrp="1"/>
          </p:cNvSpPr>
          <p:nvPr>
            <p:ph type="dt" idx="10"/>
          </p:nvPr>
        </p:nvSpPr>
        <p:spPr/>
        <p:txBody>
          <a:bodyPr/>
          <a:lstStyle/>
          <a:p>
            <a:r>
              <a:rPr lang="en-US" dirty="0"/>
              <a:t>May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May 15,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potential UHR contribution and Straw Poll</a:t>
            </a: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11-23/475r0: </a:t>
            </a:r>
            <a:r>
              <a:rPr lang="en-US" sz="1600" dirty="0">
                <a:latin typeface="Times New Roman" panose="02020603050405020304" pitchFamily="18" charset="0"/>
              </a:rPr>
              <a:t>Proposed IEEE 802.11 AIML TIG Technical Report Text for the AIML-based Roaming Enhancements Use Case</a:t>
            </a:r>
            <a:r>
              <a:rPr lang="en-US" altLang="en-US" sz="1600" dirty="0">
                <a:latin typeface="Times New Roman" panose="02020603050405020304" pitchFamily="18" charset="0"/>
              </a:rPr>
              <a:t>, </a:t>
            </a:r>
            <a:r>
              <a:rPr lang="en-US" sz="1600" b="0" dirty="0">
                <a:latin typeface="Times New Roman" panose="02020603050405020304" pitchFamily="18" charset="0"/>
              </a:rPr>
              <a:t>Federico </a:t>
            </a:r>
            <a:r>
              <a:rPr lang="en-US" sz="1600" b="0" dirty="0" err="1">
                <a:latin typeface="Times New Roman" panose="02020603050405020304" pitchFamily="18" charset="0"/>
              </a:rPr>
              <a:t>Lovison</a:t>
            </a:r>
            <a:r>
              <a:rPr lang="en-US" sz="1600" b="0" dirty="0">
                <a:latin typeface="Times New Roman" panose="02020603050405020304" pitchFamily="18" charset="0"/>
              </a:rPr>
              <a:t> (Cisco Systems)</a:t>
            </a:r>
            <a:endParaRPr lang="en-US" altLang="en-US" sz="1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11-23/218r2 </a:t>
            </a:r>
            <a:r>
              <a:rPr lang="en-US" sz="1600" dirty="0">
                <a:latin typeface="Times New Roman" panose="02020603050405020304" pitchFamily="18" charset="0"/>
              </a:rPr>
              <a:t>AIML methodology for dynamic spectrum sharing and coexistence</a:t>
            </a:r>
            <a:r>
              <a:rPr lang="en-GB" sz="1600" dirty="0">
                <a:latin typeface="Times New Roman" panose="02020603050405020304" pitchFamily="18" charset="0"/>
              </a:rPr>
              <a:t>, </a:t>
            </a:r>
            <a:r>
              <a:rPr lang="en-GB" sz="1600" b="0" dirty="0">
                <a:latin typeface="Times New Roman" panose="02020603050405020304" pitchFamily="18" charset="0"/>
              </a:rPr>
              <a:t>Marco Hernandez (YRP-IAI; CWC Oulu University)</a:t>
            </a:r>
          </a:p>
          <a:p>
            <a:pPr marL="857250" lvl="1">
              <a:spcBef>
                <a:spcPts val="0"/>
              </a:spcBef>
              <a:spcAft>
                <a:spcPts val="0"/>
              </a:spcAft>
              <a:buFont typeface="Arial" panose="020B0604020202020204" pitchFamily="34" charset="0"/>
              <a:buChar char="•"/>
            </a:pPr>
            <a:endParaRPr lang="en-GB" sz="2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11-23/217r1 </a:t>
            </a:r>
            <a:r>
              <a:rPr lang="en-US" sz="1600" dirty="0">
                <a:latin typeface="Times New Roman" panose="02020603050405020304" pitchFamily="18" charset="0"/>
              </a:rPr>
              <a:t>Proposed IEEE 802.11 AIML TIG Technical Report Text for the Subcarrier Grouping Use Case</a:t>
            </a:r>
            <a:r>
              <a:rPr lang="en-GB" sz="1600" b="0" dirty="0">
                <a:latin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11-23/606r1 </a:t>
            </a:r>
            <a:r>
              <a:rPr lang="en-US" sz="1600" dirty="0">
                <a:latin typeface="Times New Roman" panose="02020603050405020304" pitchFamily="18" charset="0"/>
              </a:rPr>
              <a:t>Proposed IEEE 802.11 AIML TIG Technical Report Text for the Dual CSI Feedback Use Case</a:t>
            </a:r>
            <a:r>
              <a:rPr lang="en-GB" sz="1600" dirty="0">
                <a:latin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effectLst/>
                <a:latin typeface="Times New Roman" panose="02020603050405020304" pitchFamily="18" charset="0"/>
                <a:ea typeface="Times New Roman" panose="02020603050405020304" pitchFamily="18" charset="0"/>
              </a:rPr>
              <a:t>Discussion on potential UHR contribution and Straw Poll</a:t>
            </a: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Some members expressed desire to discuss AIML related features for UHR</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One way to poll the interests of UHR SG is to make a presentation to UHR and gauge the member’s interests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The chair can submit a contribution to UHR SG, similar to the AIML TIG status report in July</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hlinkClick r:id="rId2"/>
              </a:rPr>
              <a:t>https://mentor.ieee.org/802.11/dcn/23/11-23-0013-00-0000-aiml-tig-status-report.pptx</a:t>
            </a:r>
            <a:endParaRPr lang="en-GB"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88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4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Email from 802.18 chair Edward Au</a:t>
            </a:r>
          </a:p>
          <a:p>
            <a:pPr marL="857250" lvl="1">
              <a:spcBef>
                <a:spcPts val="0"/>
              </a:spcBef>
              <a:spcAft>
                <a:spcPts val="0"/>
              </a:spcAft>
              <a:buFont typeface="Arial" panose="020B0604020202020204" pitchFamily="34" charset="0"/>
              <a:buChar char="•"/>
            </a:pPr>
            <a:r>
              <a:rPr lang="en-US" sz="1400" dirty="0">
                <a:effectLst/>
                <a:latin typeface="Calibri" panose="020F0502020204030204" pitchFamily="34" charset="0"/>
                <a:ea typeface="DengXian" panose="02010600030101010101" pitchFamily="2" charset="-122"/>
              </a:rPr>
              <a:t>On 20 April 2023, Vietnam MIC began a consultation to seek public comments on its draft National Standard on Artificial Intelligence and Big Data.</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As referred to the draft standard (in Vietnamese), the purpose is to establish quality assurance and transparency lifecycle of AI modules. The standard presents a set of quality requirements structured in an AI-specific quality metamodel.  Important quality criteria are identified and specific AI problems are also addressed.  For details, please visit:</a:t>
            </a:r>
            <a:br>
              <a:rPr lang="en-US" sz="1400" dirty="0">
                <a:effectLst/>
                <a:latin typeface="Calibri" panose="020F0502020204030204" pitchFamily="34" charset="0"/>
                <a:ea typeface="DengXian" panose="02010600030101010101" pitchFamily="2" charset="-122"/>
              </a:rPr>
            </a:br>
            <a:r>
              <a:rPr lang="en-US" sz="1400" u="sng" dirty="0">
                <a:solidFill>
                  <a:srgbClr val="0000FF"/>
                </a:solidFill>
                <a:effectLst/>
                <a:latin typeface="Calibri" panose="020F0502020204030204" pitchFamily="34" charset="0"/>
                <a:ea typeface="DengXian" panose="02010600030101010101" pitchFamily="2" charset="-122"/>
                <a:hlinkClick r:id="rId2"/>
              </a:rPr>
              <a:t>https://www.mic.gov.vn/pages/duthaovanban/danhsachduthaovanban.aspx</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The comment closing deadline is 20 June 2023.  If you would like IEEE 802 LMSC to prepare a submission to respond to this consultation, please prepare a submission and bring it to 802.18 for review and consideration no later than 3pm ET, 1 June 2023.</a:t>
            </a: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Does the AIML TIG want to provide a feedback?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593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May 17,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altLang="en-US" sz="2000" dirty="0">
                <a:latin typeface="Times New Roman" panose="02020603050405020304" pitchFamily="18" charset="0"/>
              </a:rPr>
              <a:t>11-23/475r0: </a:t>
            </a:r>
            <a:r>
              <a:rPr lang="en-US" sz="2000" dirty="0">
                <a:latin typeface="Times New Roman" panose="02020603050405020304" pitchFamily="18" charset="0"/>
              </a:rPr>
              <a:t>Proposed IEEE 802.11 AIML TIG Technical Report Text for the AIML-based Roaming Enhancements Use Case</a:t>
            </a:r>
            <a:r>
              <a:rPr lang="en-US" altLang="en-US" sz="2000" dirty="0">
                <a:latin typeface="Times New Roman" panose="02020603050405020304" pitchFamily="18" charset="0"/>
              </a:rPr>
              <a:t>, </a:t>
            </a:r>
            <a:r>
              <a:rPr lang="en-US" sz="2000" b="0" dirty="0">
                <a:latin typeface="Times New Roman" panose="02020603050405020304" pitchFamily="18" charset="0"/>
              </a:rPr>
              <a:t>Federico Lovison (Cisco Systems)</a:t>
            </a:r>
            <a:r>
              <a:rPr lang="en-US" dirty="0">
                <a:latin typeface="Times New Roman" panose="02020603050405020304" pitchFamily="18" charset="0"/>
              </a:rPr>
              <a:t> </a:t>
            </a: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2000" dirty="0">
                <a:latin typeface="Times New Roman" panose="02020603050405020304" pitchFamily="18" charset="0"/>
              </a:rPr>
              <a:t>11-23/218r2 </a:t>
            </a:r>
            <a:r>
              <a:rPr lang="en-US" sz="2000" dirty="0">
                <a:latin typeface="Times New Roman" panose="02020603050405020304" pitchFamily="18" charset="0"/>
              </a:rPr>
              <a:t>AIML methodology for dynamic spectrum sharing and coexistence</a:t>
            </a:r>
            <a:r>
              <a:rPr lang="en-GB" sz="2000" dirty="0">
                <a:latin typeface="Times New Roman" panose="02020603050405020304" pitchFamily="18" charset="0"/>
              </a:rPr>
              <a:t>, </a:t>
            </a:r>
            <a:r>
              <a:rPr lang="en-GB" sz="2000" b="0" dirty="0">
                <a:latin typeface="Times New Roman" panose="02020603050405020304" pitchFamily="18" charset="0"/>
              </a:rPr>
              <a:t>Marco Hernandez (YRP-IAI; CWC Oulu University)</a:t>
            </a: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11-23/755r0 </a:t>
            </a:r>
            <a:r>
              <a:rPr lang="en-US" dirty="0">
                <a:latin typeface="Times New Roman" panose="02020603050405020304" pitchFamily="18" charset="0"/>
              </a:rPr>
              <a:t>AIML Assisted Complexity Reduction For Beamforming CSI Feedback Using Autoencoder</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endParaRPr lang="en-GB" sz="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11-23/783r1 </a:t>
            </a:r>
            <a:r>
              <a:rPr lang="en-US" dirty="0">
                <a:latin typeface="Times New Roman" panose="02020603050405020304" pitchFamily="18" charset="0"/>
              </a:rPr>
              <a:t>Adaptive Sounding Using ML</a:t>
            </a:r>
            <a:r>
              <a:rPr lang="en-GB" sz="800" dirty="0">
                <a:latin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8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11-23/290r2 </a:t>
            </a:r>
            <a:r>
              <a:rPr lang="en-US" dirty="0">
                <a:latin typeface="Times New Roman" panose="02020603050405020304" pitchFamily="18" charset="0"/>
              </a:rPr>
              <a:t>Study on AI CSI Compression,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Ziyang Guo (Huawei)</a:t>
            </a:r>
          </a:p>
          <a:p>
            <a:pPr marL="857250" lvl="1">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May 17,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11-23/750r0 Discussions on Neural Network Model Sharing for WLAN</a:t>
            </a:r>
            <a:r>
              <a:rPr lang="en-US" dirty="0">
                <a:latin typeface="Times New Roman" panose="02020603050405020304" pitchFamily="18" charset="0"/>
              </a:rPr>
              <a:t>,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Peng Liu (Huawei)</a:t>
            </a:r>
          </a:p>
          <a:p>
            <a:pPr marL="857250" lvl="1">
              <a:spcBef>
                <a:spcPts val="0"/>
              </a:spcBef>
              <a:spcAft>
                <a:spcPts val="0"/>
              </a:spcAft>
              <a:buFont typeface="Arial" panose="020B0604020202020204" pitchFamily="34" charset="0"/>
              <a:buChar char="•"/>
            </a:pPr>
            <a:endParaRPr lang="en-US"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11-23/756r0 </a:t>
            </a:r>
            <a:r>
              <a:rPr lang="en-US" dirty="0">
                <a:latin typeface="Times New Roman" panose="02020603050405020304" pitchFamily="18" charset="0"/>
              </a:rPr>
              <a:t>Neural Network Quantization for Overhead Reduction in AIML Model Sharing</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11-23/755r0 </a:t>
            </a:r>
            <a:r>
              <a:rPr lang="en-US" dirty="0">
                <a:latin typeface="Times New Roman" panose="02020603050405020304" pitchFamily="18" charset="0"/>
              </a:rPr>
              <a:t>AIML Assisted Complexity Reduction For Beamforming CSI Feedback Using Autoencoder</a:t>
            </a:r>
            <a:r>
              <a:rPr lang="en-GB" dirty="0">
                <a:latin typeface="Times New Roman" panose="02020603050405020304" pitchFamily="18" charset="0"/>
              </a:rPr>
              <a:t>, Ziming He (Samsung)</a:t>
            </a:r>
          </a:p>
          <a:p>
            <a:pPr marL="857250" lvl="1">
              <a:spcBef>
                <a:spcPts val="0"/>
              </a:spcBef>
              <a:spcAft>
                <a:spcPts val="0"/>
              </a:spcAft>
              <a:buFont typeface="Arial" panose="020B0604020202020204" pitchFamily="34" charset="0"/>
              <a:buChar char="•"/>
            </a:pPr>
            <a:endParaRPr lang="en-US" sz="700" b="0" i="0" dirty="0">
              <a:solidFill>
                <a:srgbClr val="000000"/>
              </a:solidFill>
              <a:effectLst/>
              <a:latin typeface="Verdana" panose="020B0604030504040204" pitchFamily="34" charset="0"/>
            </a:endParaRPr>
          </a:p>
          <a:p>
            <a:pPr marL="857250" lvl="1">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11-22/987r7 AIML TIG Technical Report Draft, </a:t>
            </a:r>
            <a:r>
              <a:rPr lang="en-US" b="0" dirty="0">
                <a:latin typeface="Times New Roman" panose="02020603050405020304" pitchFamily="18" charset="0"/>
              </a:rPr>
              <a:t>Xiaofei Wang (InterDigital)</a:t>
            </a: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UHR contribution</a:t>
            </a:r>
          </a:p>
          <a:p>
            <a:pPr marL="0" indent="0">
              <a:spcBef>
                <a:spcPts val="300"/>
              </a:spcBef>
            </a:pPr>
            <a:r>
              <a:rPr lang="en-US" altLang="en-US" sz="2000" b="0" dirty="0"/>
              <a:t>	Draft AIML TIG contributions will be discussed during teleconferences</a:t>
            </a:r>
          </a:p>
          <a:p>
            <a:pPr marL="0" indent="0">
              <a:spcBef>
                <a:spcPts val="300"/>
              </a:spcBef>
            </a:pPr>
            <a:endParaRPr lang="en-US" altLang="en-US" sz="1800" b="0" dirty="0"/>
          </a:p>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Need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July 2023 Meeting Planning</a:t>
            </a:r>
          </a:p>
          <a:p>
            <a:pPr marL="800100" lvl="1" indent="-342900">
              <a:spcBef>
                <a:spcPts val="300"/>
              </a:spcBef>
              <a:buFont typeface="Arial" panose="020B0604020202020204" pitchFamily="34" charset="0"/>
              <a:buChar char="•"/>
            </a:pPr>
            <a:r>
              <a:rPr lang="en-US" altLang="en-US" dirty="0"/>
              <a:t>4 slots: operating in CET (Berlin time)</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a:t>
            </a:r>
            <a:r>
              <a:rPr lang="en-US" altLang="en-US"/>
              <a:t>combination AM2/PM1</a:t>
            </a:r>
            <a:r>
              <a:rPr lang="en-US" altLang="en-US" dirty="0"/>
              <a:t>/PM2 sessions</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3 teleconferences: </a:t>
            </a:r>
          </a:p>
          <a:p>
            <a:pPr marL="1200150" lvl="2" indent="-342900">
              <a:spcBef>
                <a:spcPts val="300"/>
              </a:spcBef>
              <a:buFont typeface="Arial" panose="020B0604020202020204" pitchFamily="34" charset="0"/>
              <a:buChar char="•"/>
            </a:pPr>
            <a:r>
              <a:rPr lang="en-US" altLang="en-US" dirty="0"/>
              <a:t>Tuesday May 30, 2023, 10 am ET (1.5 hour)</a:t>
            </a:r>
          </a:p>
          <a:p>
            <a:pPr marL="1200150" lvl="2" indent="-342900">
              <a:spcBef>
                <a:spcPts val="300"/>
              </a:spcBef>
              <a:buFont typeface="Arial" panose="020B0604020202020204" pitchFamily="34" charset="0"/>
              <a:buChar char="•"/>
            </a:pPr>
            <a:r>
              <a:rPr lang="en-US" altLang="en-US" dirty="0"/>
              <a:t>Tuesday June 13, 2023, 10 am ET (1.5 hour)</a:t>
            </a:r>
          </a:p>
          <a:p>
            <a:pPr marL="1200150" lvl="2" indent="-342900">
              <a:spcBef>
                <a:spcPts val="300"/>
              </a:spcBef>
              <a:buFont typeface="Arial" panose="020B0604020202020204" pitchFamily="34" charset="0"/>
              <a:buChar char="•"/>
            </a:pPr>
            <a:r>
              <a:rPr lang="en-US" altLang="en-US" dirty="0"/>
              <a:t>Tuesday June 27, 2023, 10 am ET (1.5 hour)</a:t>
            </a:r>
          </a:p>
          <a:p>
            <a:pPr marL="857250" lvl="2" indent="0">
              <a:spcBef>
                <a:spcPts val="300"/>
              </a:spcBef>
            </a:pPr>
            <a:endParaRPr lang="en-US" altLang="en-US" dirty="0"/>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May 15, 2023, AM2: 10:30 – 12:30 ET</a:t>
            </a:r>
          </a:p>
          <a:p>
            <a:pPr marL="857250" lvl="1" indent="-457200">
              <a:buFont typeface="Arial" panose="020B0604020202020204" pitchFamily="34" charset="0"/>
              <a:buChar char="•"/>
              <a:defRPr/>
            </a:pPr>
            <a:r>
              <a:rPr lang="en-US" altLang="en-US" sz="1800" dirty="0"/>
              <a:t>Wednesday May 17, 2023, AM2: 10:30 – 12:30 ET</a:t>
            </a:r>
          </a:p>
          <a:p>
            <a:pPr marL="857250" lvl="1" indent="-457200">
              <a:buFont typeface="Arial" panose="020B0604020202020204" pitchFamily="34" charset="0"/>
              <a:buChar char="•"/>
              <a:defRPr/>
            </a:pPr>
            <a:r>
              <a:rPr lang="en-US" altLang="en-US" sz="1800" dirty="0"/>
              <a:t>Thursday May 18, 2023: AM1: 8:00 – 10:00 ET</a:t>
            </a:r>
          </a:p>
          <a:p>
            <a:pPr marL="457200" indent="-457200">
              <a:lnSpc>
                <a:spcPct val="90000"/>
              </a:lnSpc>
              <a:buFont typeface="Arial" panose="020B0604020202020204" pitchFamily="34" charset="0"/>
              <a:buChar char="•"/>
              <a:defRPr/>
            </a:pPr>
            <a:r>
              <a:rPr lang="en-US" altLang="en-US" dirty="0"/>
              <a:t>Discussion UHR contributions</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highlight>
                  <a:srgbClr val="00FF00"/>
                </a:highlight>
                <a:latin typeface="Times New Roman" panose="02020603050405020304" pitchFamily="18" charset="0"/>
              </a:rPr>
              <a:t>11-23/475r0: </a:t>
            </a:r>
            <a:r>
              <a:rPr lang="en-US" sz="1400" dirty="0">
                <a:highlight>
                  <a:srgbClr val="00FF00"/>
                </a:highlight>
                <a:latin typeface="Times New Roman" panose="02020603050405020304" pitchFamily="18" charset="0"/>
              </a:rPr>
              <a:t>Proposed IEEE 802.11 AIML TIG Technical Report Text for the AIML-based Roaming Enhancements Use Case</a:t>
            </a:r>
            <a:r>
              <a:rPr lang="en-US" altLang="en-US" sz="1400" dirty="0">
                <a:highlight>
                  <a:srgbClr val="00FF00"/>
                </a:highlight>
                <a:latin typeface="Times New Roman" panose="02020603050405020304" pitchFamily="18" charset="0"/>
              </a:rPr>
              <a:t>, </a:t>
            </a:r>
            <a:r>
              <a:rPr lang="en-US" sz="1400" b="0" dirty="0">
                <a:highlight>
                  <a:srgbClr val="00FF00"/>
                </a:highlight>
                <a:latin typeface="Times New Roman" panose="02020603050405020304" pitchFamily="18" charset="0"/>
              </a:rPr>
              <a:t>Federico </a:t>
            </a:r>
            <a:r>
              <a:rPr lang="en-US" sz="1400" b="0" dirty="0" err="1">
                <a:highlight>
                  <a:srgbClr val="00FF00"/>
                </a:highlight>
                <a:latin typeface="Times New Roman" panose="02020603050405020304" pitchFamily="18" charset="0"/>
              </a:rPr>
              <a:t>Lovison</a:t>
            </a:r>
            <a:r>
              <a:rPr lang="en-US" sz="1400" b="0" dirty="0">
                <a:highlight>
                  <a:srgbClr val="00FF00"/>
                </a:highlight>
                <a:latin typeface="Times New Roman" panose="02020603050405020304" pitchFamily="18" charset="0"/>
              </a:rPr>
              <a:t> (Cisco Systems)</a:t>
            </a:r>
            <a:endParaRPr lang="en-US" altLang="en-US" sz="1400" b="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highlight>
                  <a:srgbClr val="00FF00"/>
                </a:highlight>
                <a:latin typeface="Times New Roman" panose="02020603050405020304" pitchFamily="18" charset="0"/>
              </a:rPr>
              <a:t>11-23/218r2 </a:t>
            </a:r>
            <a:r>
              <a:rPr lang="en-US" sz="1400" dirty="0">
                <a:highlight>
                  <a:srgbClr val="00FF00"/>
                </a:highlight>
                <a:latin typeface="Times New Roman" panose="02020603050405020304" pitchFamily="18" charset="0"/>
              </a:rPr>
              <a:t>AIML methodology for dynamic spectrum sharing and coexistence</a:t>
            </a:r>
            <a:r>
              <a:rPr lang="en-GB" sz="1400" dirty="0">
                <a:highlight>
                  <a:srgbClr val="00FF00"/>
                </a:highlight>
                <a:latin typeface="Times New Roman" panose="02020603050405020304" pitchFamily="18" charset="0"/>
              </a:rPr>
              <a:t>, </a:t>
            </a:r>
            <a:r>
              <a:rPr lang="en-GB" sz="1400" b="0" dirty="0">
                <a:highlight>
                  <a:srgbClr val="00FF00"/>
                </a:highlight>
                <a:latin typeface="Times New Roman" panose="02020603050405020304" pitchFamily="18" charset="0"/>
              </a:rPr>
              <a:t>Marco Hernandez (YRP-IAI; CWC Oulu University)</a:t>
            </a:r>
          </a:p>
          <a:p>
            <a:pPr marL="457200">
              <a:spcBef>
                <a:spcPts val="0"/>
              </a:spcBef>
              <a:spcAft>
                <a:spcPts val="0"/>
              </a:spcAft>
              <a:buFont typeface="Arial" panose="020B0604020202020204" pitchFamily="34" charset="0"/>
              <a:buChar char="•"/>
            </a:pPr>
            <a:endParaRPr lang="en-GB" sz="300" b="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40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highlight>
                  <a:srgbClr val="00FF00"/>
                </a:highlight>
                <a:latin typeface="Times New Roman" panose="02020603050405020304" pitchFamily="18" charset="0"/>
              </a:rPr>
              <a:t>11-23/217r1 </a:t>
            </a:r>
            <a:r>
              <a:rPr lang="en-US" sz="1400" dirty="0">
                <a:highlight>
                  <a:srgbClr val="00FF00"/>
                </a:highlight>
                <a:latin typeface="Times New Roman" panose="02020603050405020304" pitchFamily="18" charset="0"/>
              </a:rPr>
              <a:t>Proposed IEEE 802.11 AIML TIG Technical Report Text for the Subcarrier Grouping Use Case</a:t>
            </a:r>
            <a:r>
              <a:rPr lang="en-GB" sz="1400" b="0" dirty="0">
                <a:highlight>
                  <a:srgbClr val="00FF00"/>
                </a:highlight>
                <a:latin typeface="Times New Roman" panose="02020603050405020304" pitchFamily="18" charset="0"/>
              </a:rPr>
              <a:t>, </a:t>
            </a:r>
            <a:r>
              <a:rPr lang="en-US" sz="1400" b="0" dirty="0">
                <a:highlight>
                  <a:srgbClr val="00FF00"/>
                </a:highlight>
                <a:latin typeface="Times New Roman" panose="02020603050405020304" pitchFamily="18" charset="0"/>
              </a:rPr>
              <a:t>Eunsung </a:t>
            </a:r>
            <a:r>
              <a:rPr lang="en-US" sz="1400" b="0" dirty="0" err="1">
                <a:highlight>
                  <a:srgbClr val="00FF00"/>
                </a:highlight>
                <a:latin typeface="Times New Roman" panose="02020603050405020304" pitchFamily="18" charset="0"/>
              </a:rPr>
              <a:t>Joen</a:t>
            </a:r>
            <a:r>
              <a:rPr lang="en-US" sz="1400" b="0" dirty="0">
                <a:highlight>
                  <a:srgbClr val="00FF00"/>
                </a:highlight>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US" sz="70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500" b="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highlight>
                  <a:srgbClr val="00FF00"/>
                </a:highlight>
                <a:latin typeface="Times New Roman" panose="02020603050405020304" pitchFamily="18" charset="0"/>
              </a:rPr>
              <a:t>11-23/606r1 </a:t>
            </a:r>
            <a:r>
              <a:rPr lang="en-US" sz="1400" dirty="0">
                <a:highlight>
                  <a:srgbClr val="00FF00"/>
                </a:highlight>
                <a:latin typeface="Times New Roman" panose="02020603050405020304" pitchFamily="18" charset="0"/>
              </a:rPr>
              <a:t>Proposed IEEE 802.11 AIML TIG Technical Report Text for the Dual CSI Feedback Use Case</a:t>
            </a:r>
            <a:r>
              <a:rPr lang="en-GB" sz="1400" dirty="0">
                <a:highlight>
                  <a:srgbClr val="00FF00"/>
                </a:highlight>
                <a:latin typeface="Times New Roman" panose="02020603050405020304" pitchFamily="18" charset="0"/>
              </a:rPr>
              <a:t>, </a:t>
            </a:r>
            <a:r>
              <a:rPr lang="en-US" sz="1400" b="0" dirty="0">
                <a:highlight>
                  <a:srgbClr val="00FF00"/>
                </a:highlight>
                <a:latin typeface="Times New Roman" panose="02020603050405020304" pitchFamily="18" charset="0"/>
              </a:rPr>
              <a:t>Eunsung </a:t>
            </a:r>
            <a:r>
              <a:rPr lang="en-US" sz="1400" b="0" dirty="0" err="1">
                <a:highlight>
                  <a:srgbClr val="00FF00"/>
                </a:highlight>
                <a:latin typeface="Times New Roman" panose="02020603050405020304" pitchFamily="18" charset="0"/>
              </a:rPr>
              <a:t>Joen</a:t>
            </a:r>
            <a:r>
              <a:rPr lang="en-US" sz="1400" b="0" dirty="0">
                <a:highlight>
                  <a:srgbClr val="00FF00"/>
                </a:highlight>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600" b="0" dirty="0">
              <a:effectLst/>
              <a:highlight>
                <a:srgbClr val="00FF00"/>
              </a:highligh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11-23/755r0 </a:t>
            </a:r>
            <a:r>
              <a:rPr lang="en-US" sz="1400" dirty="0">
                <a:latin typeface="Times New Roman" panose="02020603050405020304" pitchFamily="18" charset="0"/>
              </a:rPr>
              <a:t>AIML Assisted Complexity Reduction For Beamforming CSI Feedback Using Autoencoder</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endParaRPr lang="en-GB" sz="90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highlight>
                  <a:srgbClr val="00FF00"/>
                </a:highlight>
                <a:latin typeface="Times New Roman" panose="02020603050405020304" pitchFamily="18" charset="0"/>
              </a:rPr>
              <a:t>11-23/783r1 </a:t>
            </a:r>
            <a:r>
              <a:rPr lang="en-US" sz="1400" dirty="0">
                <a:highlight>
                  <a:srgbClr val="00FF00"/>
                </a:highlight>
                <a:latin typeface="Times New Roman" panose="02020603050405020304" pitchFamily="18" charset="0"/>
              </a:rPr>
              <a:t>Adaptive Sounding Using ML</a:t>
            </a:r>
            <a:r>
              <a:rPr lang="en-GB" sz="900" dirty="0">
                <a:highlight>
                  <a:srgbClr val="00FF00"/>
                </a:highlight>
                <a:latin typeface="Times New Roman" panose="02020603050405020304" pitchFamily="18" charset="0"/>
              </a:rPr>
              <a:t>, </a:t>
            </a:r>
            <a:r>
              <a:rPr lang="en-US" sz="1400" b="0" dirty="0">
                <a:highlight>
                  <a:srgbClr val="00FF00"/>
                </a:highlight>
                <a:latin typeface="Times New Roman" panose="02020603050405020304" pitchFamily="18" charset="0"/>
              </a:rPr>
              <a:t>Eunsung </a:t>
            </a:r>
            <a:r>
              <a:rPr lang="en-US" sz="1400" b="0" dirty="0" err="1">
                <a:highlight>
                  <a:srgbClr val="00FF00"/>
                </a:highlight>
                <a:latin typeface="Times New Roman" panose="02020603050405020304" pitchFamily="18" charset="0"/>
              </a:rPr>
              <a:t>Joen</a:t>
            </a:r>
            <a:r>
              <a:rPr lang="en-US" sz="1400" b="0" dirty="0">
                <a:highlight>
                  <a:srgbClr val="00FF00"/>
                </a:highlight>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900" dirty="0">
              <a:effectLst/>
              <a:highlight>
                <a:srgbClr val="00FF00"/>
              </a:highligh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highlight>
                  <a:srgbClr val="00FF00"/>
                </a:highlight>
                <a:latin typeface="Times New Roman" panose="02020603050405020304" pitchFamily="18" charset="0"/>
              </a:rPr>
              <a:t>11-23/290r2 </a:t>
            </a:r>
            <a:r>
              <a:rPr lang="en-US" sz="1400" dirty="0">
                <a:highlight>
                  <a:srgbClr val="00FF00"/>
                </a:highlight>
                <a:latin typeface="Times New Roman" panose="02020603050405020304" pitchFamily="18" charset="0"/>
              </a:rPr>
              <a:t>Study on AI CSI Compression, </a:t>
            </a:r>
            <a:r>
              <a:rPr lang="en-US" sz="1400" b="0" i="0" dirty="0">
                <a:solidFill>
                  <a:srgbClr val="000000"/>
                </a:solidFill>
                <a:effectLst/>
                <a:highlight>
                  <a:srgbClr val="00FF00"/>
                </a:highlight>
                <a:latin typeface="Verdana" panose="020B0604030504040204" pitchFamily="34" charset="0"/>
              </a:rPr>
              <a:t> </a:t>
            </a:r>
            <a:r>
              <a:rPr lang="en-US" sz="1400" b="0" dirty="0">
                <a:highlight>
                  <a:srgbClr val="00FF00"/>
                </a:highlight>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GB" sz="1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11-23/750r0 Discussions on Neural Network Model Sharing for WLAN</a:t>
            </a:r>
            <a:r>
              <a:rPr lang="en-US" sz="1400" dirty="0">
                <a:latin typeface="Times New Roman" panose="02020603050405020304" pitchFamily="18" charset="0"/>
              </a:rPr>
              <a:t>, </a:t>
            </a:r>
            <a:r>
              <a:rPr lang="en-US" sz="1400" b="0" i="0" dirty="0">
                <a:solidFill>
                  <a:srgbClr val="000000"/>
                </a:solidFill>
                <a:effectLst/>
                <a:latin typeface="Verdana" panose="020B0604030504040204" pitchFamily="34" charset="0"/>
              </a:rPr>
              <a:t> </a:t>
            </a:r>
            <a:r>
              <a:rPr lang="en-US" sz="1400" b="0" dirty="0">
                <a:latin typeface="Times New Roman" panose="02020603050405020304" pitchFamily="18" charset="0"/>
              </a:rPr>
              <a:t>Peng Liu (Huawei)</a:t>
            </a:r>
          </a:p>
          <a:p>
            <a:pPr marL="457200">
              <a:spcBef>
                <a:spcPts val="0"/>
              </a:spcBef>
              <a:spcAft>
                <a:spcPts val="0"/>
              </a:spcAft>
              <a:buFont typeface="Arial" panose="020B0604020202020204" pitchFamily="34" charset="0"/>
              <a:buChar char="•"/>
            </a:pPr>
            <a:endParaRPr lang="en-US" sz="5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11-23/756r0 </a:t>
            </a:r>
            <a:r>
              <a:rPr lang="en-US" sz="1400" dirty="0">
                <a:latin typeface="Times New Roman" panose="02020603050405020304" pitchFamily="18" charset="0"/>
              </a:rPr>
              <a:t>Neural Network Quantization for Overhead Reduction in AIML Model Sharing</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endParaRPr lang="en-US" sz="8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11-22/987r7 AIML TIG Technical Report Draft, </a:t>
            </a:r>
            <a:r>
              <a:rPr lang="en-US" sz="1400" b="0" dirty="0">
                <a:latin typeface="Times New Roman" panose="02020603050405020304" pitchFamily="18" charset="0"/>
              </a:rPr>
              <a:t>Xiaofei Wang (InterDigital)</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40288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10060</TotalTime>
  <Words>2713</Words>
  <Application>Microsoft Office PowerPoint</Application>
  <PresentationFormat>Widescreen</PresentationFormat>
  <Paragraphs>316</Paragraphs>
  <Slides>23</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Lucida Grande</vt:lpstr>
      <vt:lpstr>Monotype Sorts</vt:lpstr>
      <vt:lpstr>Arial</vt:lpstr>
      <vt:lpstr>Calibri</vt:lpstr>
      <vt:lpstr>Helvetica</vt:lpstr>
      <vt:lpstr>Times New Roman</vt:lpstr>
      <vt:lpstr>Verdana</vt:lpstr>
      <vt:lpstr>Office Theme</vt:lpstr>
      <vt:lpstr>Document</vt:lpstr>
      <vt:lpstr>AIML TIG May 2023 Interim Agenda</vt:lpstr>
      <vt:lpstr>Abstract</vt:lpstr>
      <vt:lpstr>PowerPoint Presentation</vt:lpstr>
      <vt:lpstr>PowerPoint Presentation</vt:lpstr>
      <vt:lpstr>Registration for the May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May 15, 2023 AM2</vt:lpstr>
      <vt:lpstr>Discussion on potential UHR contribution and Straw Poll</vt:lpstr>
      <vt:lpstr>Discussion on feedback to Vietnam MIC on AI and Big Data</vt:lpstr>
      <vt:lpstr>Detailed Agenda Wednesday May 17, 2023 AM2</vt:lpstr>
      <vt:lpstr>Detailed Agenda Thursday May 17, 2023 AM1</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111</cp:revision>
  <cp:lastPrinted>1601-01-01T00:00:00Z</cp:lastPrinted>
  <dcterms:created xsi:type="dcterms:W3CDTF">2018-05-05T22:00:08Z</dcterms:created>
  <dcterms:modified xsi:type="dcterms:W3CDTF">2023-05-17T19:16:38Z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