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332" r:id="rId3"/>
    <p:sldId id="395" r:id="rId4"/>
    <p:sldId id="2375" r:id="rId5"/>
    <p:sldId id="2391" r:id="rId6"/>
    <p:sldId id="260" r:id="rId7"/>
    <p:sldId id="261" r:id="rId8"/>
    <p:sldId id="262" r:id="rId9"/>
    <p:sldId id="263" r:id="rId10"/>
    <p:sldId id="283" r:id="rId11"/>
    <p:sldId id="284" r:id="rId12"/>
    <p:sldId id="287" r:id="rId13"/>
    <p:sldId id="288" r:id="rId14"/>
    <p:sldId id="289" r:id="rId15"/>
    <p:sldId id="2377" r:id="rId16"/>
    <p:sldId id="2378" r:id="rId17"/>
    <p:sldId id="2390" r:id="rId18"/>
    <p:sldId id="2392" r:id="rId19"/>
    <p:sldId id="2387" r:id="rId20"/>
    <p:sldId id="2388" r:id="rId21"/>
    <p:sldId id="279"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79306A-9515-4BA5-9E63-F9046B1E5904}" v="1" dt="2023-05-15T02:33:25.3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3" d="100"/>
          <a:sy n="83" d="100"/>
        </p:scale>
        <p:origin x="3912" y="48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21</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802.11-23/550r2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3/11-23-0013-00-0000-aiml-tig-status-report.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protect-us.mimecast.com/s/NUb6CmZWVRFjyo94SGDgj2?domain=mic.gov.vn"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May </a:t>
            </a:r>
            <a:r>
              <a:rPr lang="en-US"/>
              <a:t>2023 Interim </a:t>
            </a:r>
            <a:r>
              <a:rPr lang="en-US" dirty="0"/>
              <a:t>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2023-05-10</a:t>
            </a:r>
          </a:p>
        </p:txBody>
      </p:sp>
      <p:sp>
        <p:nvSpPr>
          <p:cNvPr id="6" name="Date Placeholder 3"/>
          <p:cNvSpPr>
            <a:spLocks noGrp="1"/>
          </p:cNvSpPr>
          <p:nvPr>
            <p:ph type="dt" idx="10"/>
          </p:nvPr>
        </p:nvSpPr>
        <p:spPr/>
        <p:txBody>
          <a:bodyPr/>
          <a:lstStyle/>
          <a:p>
            <a:r>
              <a:rPr lang="en-US" dirty="0"/>
              <a:t>May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33657393"/>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May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May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May 15,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on potential UHR contribution and Straw Poll</a:t>
            </a: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1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US" altLang="en-US" sz="1600" dirty="0">
                <a:latin typeface="Times New Roman" panose="02020603050405020304" pitchFamily="18" charset="0"/>
              </a:rPr>
              <a:t>11-23/475r0: </a:t>
            </a:r>
            <a:r>
              <a:rPr lang="en-US" sz="1600" dirty="0">
                <a:latin typeface="Times New Roman" panose="02020603050405020304" pitchFamily="18" charset="0"/>
              </a:rPr>
              <a:t>Proposed IEEE 802.11 AIML TIG Technical Report Text for the AIML-based Roaming Enhancements Use Case</a:t>
            </a:r>
            <a:r>
              <a:rPr lang="en-US" altLang="en-US" sz="1600" dirty="0">
                <a:latin typeface="Times New Roman" panose="02020603050405020304" pitchFamily="18" charset="0"/>
              </a:rPr>
              <a:t>, </a:t>
            </a:r>
            <a:r>
              <a:rPr lang="en-US" sz="1600" b="0" dirty="0">
                <a:latin typeface="Times New Roman" panose="02020603050405020304" pitchFamily="18" charset="0"/>
              </a:rPr>
              <a:t>Federico </a:t>
            </a:r>
            <a:r>
              <a:rPr lang="en-US" sz="1600" b="0" dirty="0" err="1">
                <a:latin typeface="Times New Roman" panose="02020603050405020304" pitchFamily="18" charset="0"/>
              </a:rPr>
              <a:t>Lovison</a:t>
            </a:r>
            <a:r>
              <a:rPr lang="en-US" sz="1600" b="0" dirty="0">
                <a:latin typeface="Times New Roman" panose="02020603050405020304" pitchFamily="18" charset="0"/>
              </a:rPr>
              <a:t> (Cisco Systems)</a:t>
            </a:r>
            <a:endParaRPr lang="en-US" altLang="en-US" sz="16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11-23/218r2 </a:t>
            </a:r>
            <a:r>
              <a:rPr lang="en-US" sz="1600" dirty="0">
                <a:latin typeface="Times New Roman" panose="02020603050405020304" pitchFamily="18" charset="0"/>
              </a:rPr>
              <a:t>AIML methodology for dynamic spectrum sharing and coexistence</a:t>
            </a:r>
            <a:r>
              <a:rPr lang="en-GB" sz="1600" dirty="0">
                <a:latin typeface="Times New Roman" panose="02020603050405020304" pitchFamily="18" charset="0"/>
              </a:rPr>
              <a:t>, </a:t>
            </a:r>
            <a:r>
              <a:rPr lang="en-GB" sz="1600" b="0" dirty="0">
                <a:latin typeface="Times New Roman" panose="02020603050405020304" pitchFamily="18" charset="0"/>
              </a:rPr>
              <a:t>Marco Hernandez (YRP-IAI; CWC Oulu University)</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11-23/217r1 </a:t>
            </a:r>
            <a:r>
              <a:rPr lang="en-US" sz="1600" dirty="0">
                <a:latin typeface="Times New Roman" panose="02020603050405020304" pitchFamily="18" charset="0"/>
              </a:rPr>
              <a:t>Proposed IEEE 802.11 AIML TIG Technical Report Text for the Subcarrier Grouping Use Case</a:t>
            </a:r>
            <a:r>
              <a:rPr lang="en-GB" sz="1600" b="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11-23/606r1 </a:t>
            </a:r>
            <a:r>
              <a:rPr lang="en-US" sz="1600" dirty="0">
                <a:latin typeface="Times New Roman" panose="02020603050405020304" pitchFamily="18" charset="0"/>
              </a:rPr>
              <a:t>Proposed IEEE 802.11 AIML TIG Technical Report Text for the Dual CSI Feedback Use Case</a:t>
            </a:r>
            <a:r>
              <a:rPr lang="en-GB" sz="1600" dirty="0">
                <a:latin typeface="Times New Roman" panose="02020603050405020304" pitchFamily="18" charset="0"/>
              </a:rPr>
              <a:t>, </a:t>
            </a:r>
            <a:r>
              <a:rPr lang="en-US" sz="1600" b="0" dirty="0">
                <a:latin typeface="Times New Roman" panose="02020603050405020304" pitchFamily="18" charset="0"/>
              </a:rPr>
              <a:t>Eunsung </a:t>
            </a:r>
            <a:r>
              <a:rPr lang="en-US" sz="1600" b="0" dirty="0" err="1">
                <a:latin typeface="Times New Roman" panose="02020603050405020304" pitchFamily="18" charset="0"/>
              </a:rPr>
              <a:t>Joen</a:t>
            </a:r>
            <a:r>
              <a:rPr lang="en-US" sz="16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800"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effectLst/>
                <a:latin typeface="Times New Roman" panose="02020603050405020304" pitchFamily="18" charset="0"/>
                <a:ea typeface="Times New Roman" panose="02020603050405020304" pitchFamily="18" charset="0"/>
              </a:rPr>
              <a:t>Discussion on potential UHR contribution and Straw Poll</a:t>
            </a: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Some members expressed desire to discuss AIML related features for UHR</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One way to poll the interests of UHR SG is to make a presentation to UHR and gauge the member’s interests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The chair can submit a contribution to UHR SG, similar to the AIML TIG status report in July</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hlinkClick r:id="rId2"/>
              </a:rPr>
              <a:t>https://mentor.ieee.org/802.11/dcn/23/11-23-0013-00-0000-aiml-tig-status-report.pptx</a:t>
            </a:r>
            <a:endParaRPr lang="en-GB" dirty="0">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18807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57200" marR="0">
              <a:spcBef>
                <a:spcPts val="0"/>
              </a:spcBef>
              <a:spcAft>
                <a:spcPts val="0"/>
              </a:spcAft>
            </a:pPr>
            <a:r>
              <a:rPr lang="en-GB" dirty="0">
                <a:latin typeface="Times New Roman" panose="02020603050405020304" pitchFamily="18" charset="0"/>
                <a:ea typeface="Times New Roman" panose="02020603050405020304" pitchFamily="18" charset="0"/>
              </a:rPr>
              <a:t>Discussion on feedback to Vietnam MIC on AI and Big Data</a:t>
            </a:r>
            <a:endParaRPr lang="en-GB" sz="1400" dirty="0">
              <a:effectLst/>
              <a:latin typeface="Times New Roman" panose="02020603050405020304" pitchFamily="18" charset="0"/>
              <a:ea typeface="Times New Roman" panose="02020603050405020304" pitchFamily="18" charset="0"/>
            </a:endParaRPr>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Email from 802.18 chair Edward Au</a:t>
            </a:r>
          </a:p>
          <a:p>
            <a:pPr marL="857250" lvl="1">
              <a:spcBef>
                <a:spcPts val="0"/>
              </a:spcBef>
              <a:spcAft>
                <a:spcPts val="0"/>
              </a:spcAft>
              <a:buFont typeface="Arial" panose="020B0604020202020204" pitchFamily="34" charset="0"/>
              <a:buChar char="•"/>
            </a:pPr>
            <a:r>
              <a:rPr lang="en-US" sz="1400" dirty="0">
                <a:effectLst/>
                <a:latin typeface="Calibri" panose="020F0502020204030204" pitchFamily="34" charset="0"/>
                <a:ea typeface="DengXian" panose="02010600030101010101" pitchFamily="2" charset="-122"/>
              </a:rPr>
              <a:t>On 20 April 2023, Vietnam MIC began a consultation to seek public comments on its draft National Standard on Artificial Intelligence and Big Data.</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As referred to the draft standard (in Vietnamese), the purpose is to establish quality assurance and transparency lifecycle of AI modules. The standard presents a set of quality requirements structured in an AI-specific quality metamodel.  Important quality criteria are identified and specific AI problems are also addressed.  For details, please visit:</a:t>
            </a:r>
            <a:br>
              <a:rPr lang="en-US" sz="1400" dirty="0">
                <a:effectLst/>
                <a:latin typeface="Calibri" panose="020F0502020204030204" pitchFamily="34" charset="0"/>
                <a:ea typeface="DengXian" panose="02010600030101010101" pitchFamily="2" charset="-122"/>
              </a:rPr>
            </a:br>
            <a:r>
              <a:rPr lang="en-US" sz="1400" u="sng" dirty="0">
                <a:solidFill>
                  <a:srgbClr val="0000FF"/>
                </a:solidFill>
                <a:effectLst/>
                <a:latin typeface="Calibri" panose="020F0502020204030204" pitchFamily="34" charset="0"/>
                <a:ea typeface="DengXian" panose="02010600030101010101" pitchFamily="2" charset="-122"/>
                <a:hlinkClick r:id="rId2"/>
              </a:rPr>
              <a:t>https://www.mic.gov.vn/pages/duthaovanban/danhsachduthaovanban.aspx</a:t>
            </a:r>
            <a:br>
              <a:rPr lang="en-US" sz="1400" dirty="0">
                <a:effectLst/>
                <a:latin typeface="Calibri" panose="020F0502020204030204" pitchFamily="34" charset="0"/>
                <a:ea typeface="DengXian" panose="02010600030101010101" pitchFamily="2" charset="-122"/>
              </a:rPr>
            </a:br>
            <a:br>
              <a:rPr lang="en-US" sz="1400" dirty="0">
                <a:effectLst/>
                <a:latin typeface="Calibri" panose="020F0502020204030204" pitchFamily="34" charset="0"/>
                <a:ea typeface="DengXian" panose="02010600030101010101" pitchFamily="2" charset="-122"/>
              </a:rPr>
            </a:br>
            <a:r>
              <a:rPr lang="en-US" sz="1400" dirty="0">
                <a:effectLst/>
                <a:latin typeface="Calibri" panose="020F0502020204030204" pitchFamily="34" charset="0"/>
                <a:ea typeface="DengXian" panose="02010600030101010101" pitchFamily="2" charset="-122"/>
              </a:rPr>
              <a:t>The comment closing deadline is 20 June 2023.  If you would like IEEE 802 LMSC to prepare a submission to respond to this consultation, please prepare a submission and bring it to 802.18 for review and consideration no later than 3pm ET, 1 June 2023.</a:t>
            </a:r>
            <a:endParaRPr lang="en-GB" sz="16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Does the AIML TIG want to provide a feedback?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5935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Tuesday May 17,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11-23/755r0 </a:t>
            </a:r>
            <a:r>
              <a:rPr lang="en-US" dirty="0">
                <a:latin typeface="Times New Roman" panose="02020603050405020304" pitchFamily="18" charset="0"/>
              </a:rPr>
              <a:t>AIML Assisted Complexity Reduction For Beamforming CSI Feedback Using Autoencoder</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p>
          <a:p>
            <a:pPr marL="857250" lvl="1">
              <a:spcBef>
                <a:spcPts val="0"/>
              </a:spcBef>
              <a:spcAft>
                <a:spcPts val="0"/>
              </a:spcAft>
              <a:buFont typeface="Arial" panose="020B0604020202020204" pitchFamily="34" charset="0"/>
              <a:buChar char="•"/>
            </a:pPr>
            <a:endParaRPr lang="en-GB" sz="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11-23/783r1 </a:t>
            </a:r>
            <a:r>
              <a:rPr lang="en-US" dirty="0">
                <a:latin typeface="Times New Roman" panose="02020603050405020304" pitchFamily="18" charset="0"/>
              </a:rPr>
              <a:t>Adaptive Sounding Using ML</a:t>
            </a:r>
            <a:r>
              <a:rPr lang="en-GB" sz="800" dirty="0">
                <a:latin typeface="Times New Roman" panose="02020603050405020304" pitchFamily="18"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sz="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11-23/290r2 </a:t>
            </a:r>
            <a:r>
              <a:rPr lang="en-US" dirty="0">
                <a:latin typeface="Times New Roman" panose="02020603050405020304" pitchFamily="18" charset="0"/>
              </a:rPr>
              <a:t>Study on AI CSI Compression,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If time allows, additional technical 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6821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May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May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May 17,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11-23/750r0 Discussions on Neural Network Model Sharing for WLAN</a:t>
            </a:r>
            <a:r>
              <a:rPr lang="en-US" dirty="0">
                <a:latin typeface="Times New Roman" panose="02020603050405020304" pitchFamily="18" charset="0"/>
              </a:rPr>
              <a:t>,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Peng Liu (Huawei)</a:t>
            </a:r>
          </a:p>
          <a:p>
            <a:pPr marL="857250" lvl="1">
              <a:spcBef>
                <a:spcPts val="0"/>
              </a:spcBef>
              <a:spcAft>
                <a:spcPts val="0"/>
              </a:spcAft>
              <a:buFont typeface="Arial" panose="020B0604020202020204" pitchFamily="34" charset="0"/>
              <a:buChar char="•"/>
            </a:pPr>
            <a:endParaRPr lang="en-US" sz="400" b="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11-23/756r0 </a:t>
            </a:r>
            <a:r>
              <a:rPr lang="en-US" dirty="0">
                <a:latin typeface="Times New Roman" panose="02020603050405020304" pitchFamily="18" charset="0"/>
              </a:rPr>
              <a:t>Neural Network Quantization for Overhead Reduction in AIML Model Sharing</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Ziming He (Samsung)</a:t>
            </a:r>
            <a:endParaRPr lang="en-US" sz="700" b="0" i="0" dirty="0">
              <a:solidFill>
                <a:srgbClr val="000000"/>
              </a:solidFill>
              <a:effectLst/>
              <a:latin typeface="Verdana" panose="020B0604030504040204" pitchFamily="34" charset="0"/>
            </a:endParaRPr>
          </a:p>
          <a:p>
            <a:pPr marL="857250" lvl="1">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514350" lvl="1" indent="0">
              <a:spcBef>
                <a:spcPts val="0"/>
              </a:spcBef>
              <a:spcAft>
                <a:spcPts val="0"/>
              </a:spcAft>
            </a:pPr>
            <a:endParaRPr lang="en-US" sz="400" dirty="0">
              <a:latin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11-22/987r7 AIML TIG Technical Report Draft,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Potentially 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Meeting slots</a:t>
            </a:r>
          </a:p>
          <a:p>
            <a:pPr marL="857250" lvl="1" indent="-457200">
              <a:buFont typeface="Arial" panose="020B0604020202020204" pitchFamily="34" charset="0"/>
              <a:buChar char="•"/>
              <a:defRPr/>
            </a:pPr>
            <a:r>
              <a:rPr lang="en-US" altLang="en-US" sz="1800" dirty="0"/>
              <a:t>Monday May 15, 2023, AM2: 10:30 – 12:30 ET</a:t>
            </a:r>
          </a:p>
          <a:p>
            <a:pPr marL="857250" lvl="1" indent="-457200">
              <a:buFont typeface="Arial" panose="020B0604020202020204" pitchFamily="34" charset="0"/>
              <a:buChar char="•"/>
              <a:defRPr/>
            </a:pPr>
            <a:r>
              <a:rPr lang="en-US" altLang="en-US" sz="1800" dirty="0"/>
              <a:t>Wednesday May 17, 2023, AM2: 10:30 – 12:30 ET</a:t>
            </a:r>
          </a:p>
          <a:p>
            <a:pPr marL="857250" lvl="1" indent="-457200">
              <a:buFont typeface="Arial" panose="020B0604020202020204" pitchFamily="34" charset="0"/>
              <a:buChar char="•"/>
              <a:defRPr/>
            </a:pPr>
            <a:r>
              <a:rPr lang="en-US" altLang="en-US" sz="1800" dirty="0"/>
              <a:t>Thursday May 18, 2023: AM1: 8:00 – 10:00 ET</a:t>
            </a:r>
          </a:p>
          <a:p>
            <a:pPr marL="457200" indent="-457200">
              <a:lnSpc>
                <a:spcPct val="90000"/>
              </a:lnSpc>
              <a:buFont typeface="Arial" panose="020B0604020202020204" pitchFamily="34" charset="0"/>
              <a:buChar char="•"/>
              <a:defRPr/>
            </a:pPr>
            <a:r>
              <a:rPr lang="en-US" altLang="en-US" dirty="0"/>
              <a:t>Discussion UHR contributions</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35100" y="1582737"/>
            <a:ext cx="9829800" cy="4556125"/>
          </a:xfrm>
        </p:spPr>
        <p:txBody>
          <a:bodyPr/>
          <a:lstStyle/>
          <a:p>
            <a:pPr marL="457200">
              <a:spcBef>
                <a:spcPts val="0"/>
              </a:spcBef>
              <a:spcAft>
                <a:spcPts val="0"/>
              </a:spcAft>
              <a:buFont typeface="Arial" panose="020B0604020202020204" pitchFamily="34" charset="0"/>
              <a:buChar char="•"/>
            </a:pPr>
            <a:r>
              <a:rPr lang="en-US" altLang="en-US" sz="1400" dirty="0">
                <a:latin typeface="Times New Roman" panose="02020603050405020304" pitchFamily="18" charset="0"/>
              </a:rPr>
              <a:t>11-23/475r0: </a:t>
            </a:r>
            <a:r>
              <a:rPr lang="en-US" sz="1400" dirty="0">
                <a:latin typeface="Times New Roman" panose="02020603050405020304" pitchFamily="18" charset="0"/>
              </a:rPr>
              <a:t>Proposed IEEE 802.11 AIML TIG Technical Report Text for the AIML-based Roaming Enhancements Use Case</a:t>
            </a:r>
            <a:r>
              <a:rPr lang="en-US" altLang="en-US" sz="1400" dirty="0">
                <a:latin typeface="Times New Roman" panose="02020603050405020304" pitchFamily="18" charset="0"/>
              </a:rPr>
              <a:t>, </a:t>
            </a:r>
            <a:r>
              <a:rPr lang="en-US" sz="1400" b="0" dirty="0">
                <a:latin typeface="Times New Roman" panose="02020603050405020304" pitchFamily="18" charset="0"/>
              </a:rPr>
              <a:t>Federico </a:t>
            </a:r>
            <a:r>
              <a:rPr lang="en-US" sz="1400" b="0" dirty="0" err="1">
                <a:latin typeface="Times New Roman" panose="02020603050405020304" pitchFamily="18" charset="0"/>
              </a:rPr>
              <a:t>Lovison</a:t>
            </a:r>
            <a:r>
              <a:rPr lang="en-US" sz="1400" b="0" dirty="0">
                <a:latin typeface="Times New Roman" panose="02020603050405020304" pitchFamily="18" charset="0"/>
              </a:rPr>
              <a:t> (Cisco Systems)</a:t>
            </a:r>
            <a:endParaRPr lang="en-US" altLang="en-US"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11-23/218r2 </a:t>
            </a:r>
            <a:r>
              <a:rPr lang="en-US" sz="1400" dirty="0">
                <a:latin typeface="Times New Roman" panose="02020603050405020304" pitchFamily="18" charset="0"/>
              </a:rPr>
              <a:t>AIML methodology for dynamic spectrum sharing and coexistence</a:t>
            </a:r>
            <a:r>
              <a:rPr lang="en-GB" sz="1400" dirty="0">
                <a:latin typeface="Times New Roman" panose="02020603050405020304" pitchFamily="18" charset="0"/>
              </a:rPr>
              <a:t>, </a:t>
            </a:r>
            <a:r>
              <a:rPr lang="en-GB" sz="1400" b="0" dirty="0">
                <a:latin typeface="Times New Roman" panose="02020603050405020304" pitchFamily="18" charset="0"/>
              </a:rPr>
              <a:t>Marco Hernandez (YRP-IAI; CWC Oulu University)</a:t>
            </a:r>
          </a:p>
          <a:p>
            <a:pPr marL="457200">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11-23/217r1 </a:t>
            </a:r>
            <a:r>
              <a:rPr lang="en-US" sz="1400" dirty="0">
                <a:latin typeface="Times New Roman" panose="02020603050405020304" pitchFamily="18" charset="0"/>
              </a:rPr>
              <a:t>Proposed IEEE 802.11 AIML TIG Technical Report Text for the Subcarrier Grouping Use Case</a:t>
            </a:r>
            <a:r>
              <a:rPr lang="en-GB" sz="1400" b="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US" sz="70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11-23/606r1 </a:t>
            </a:r>
            <a:r>
              <a:rPr lang="en-US" sz="1400" dirty="0">
                <a:latin typeface="Times New Roman" panose="02020603050405020304" pitchFamily="18" charset="0"/>
              </a:rPr>
              <a:t>Proposed IEEE 802.11 AIML TIG Technical Report Text for the Dual CSI Feedback Use Case</a:t>
            </a:r>
            <a:r>
              <a:rPr lang="en-GB" sz="14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600"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11-23/755r0 </a:t>
            </a:r>
            <a:r>
              <a:rPr lang="en-US" sz="1400" dirty="0">
                <a:latin typeface="Times New Roman" panose="02020603050405020304" pitchFamily="18" charset="0"/>
              </a:rPr>
              <a:t>AIML Assisted Complexity Reduction For Beamforming CSI Feedback Using Autoencoder</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p>
          <a:p>
            <a:pPr marL="457200">
              <a:spcBef>
                <a:spcPts val="0"/>
              </a:spcBef>
              <a:spcAft>
                <a:spcPts val="0"/>
              </a:spcAft>
              <a:buFont typeface="Arial" panose="020B0604020202020204" pitchFamily="34" charset="0"/>
              <a:buChar char="•"/>
            </a:pPr>
            <a:endParaRPr lang="en-GB" sz="9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11-23/783r1 </a:t>
            </a:r>
            <a:r>
              <a:rPr lang="en-US" sz="1400" dirty="0">
                <a:latin typeface="Times New Roman" panose="02020603050405020304" pitchFamily="18" charset="0"/>
              </a:rPr>
              <a:t>Adaptive Sounding Using ML</a:t>
            </a:r>
            <a:r>
              <a:rPr lang="en-GB" sz="900" dirty="0">
                <a:latin typeface="Times New Roman" panose="02020603050405020304" pitchFamily="18" charset="0"/>
              </a:rPr>
              <a:t>, </a:t>
            </a:r>
            <a:r>
              <a:rPr lang="en-US" sz="1400" b="0" dirty="0">
                <a:latin typeface="Times New Roman" panose="02020603050405020304" pitchFamily="18" charset="0"/>
              </a:rPr>
              <a:t>Eunsung </a:t>
            </a:r>
            <a:r>
              <a:rPr lang="en-US" sz="1400" b="0" dirty="0" err="1">
                <a:latin typeface="Times New Roman" panose="02020603050405020304" pitchFamily="18" charset="0"/>
              </a:rPr>
              <a:t>Joen</a:t>
            </a:r>
            <a:r>
              <a:rPr lang="en-US" sz="1400" b="0" dirty="0">
                <a:latin typeface="Times New Roman" panose="02020603050405020304" pitchFamily="18" charset="0"/>
              </a:rPr>
              <a:t> (Samsung)</a:t>
            </a:r>
          </a:p>
          <a:p>
            <a:pPr marL="457200">
              <a:spcBef>
                <a:spcPts val="0"/>
              </a:spcBef>
              <a:spcAft>
                <a:spcPts val="0"/>
              </a:spcAft>
              <a:buFont typeface="Arial" panose="020B0604020202020204" pitchFamily="34" charset="0"/>
              <a:buChar char="•"/>
            </a:pPr>
            <a:endParaRPr lang="en-GB" sz="9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11-23/290r2 </a:t>
            </a:r>
            <a:r>
              <a:rPr lang="en-US" sz="1400" dirty="0">
                <a:latin typeface="Times New Roman" panose="02020603050405020304" pitchFamily="18" charset="0"/>
              </a:rPr>
              <a:t>Study on AI CSI Compression,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Ziyang Guo (Huawei)</a:t>
            </a:r>
          </a:p>
          <a:p>
            <a:pPr marL="457200">
              <a:spcBef>
                <a:spcPts val="0"/>
              </a:spcBef>
              <a:spcAft>
                <a:spcPts val="0"/>
              </a:spcAft>
              <a:buFont typeface="Arial" panose="020B0604020202020204" pitchFamily="34" charset="0"/>
              <a:buChar char="•"/>
            </a:pPr>
            <a:endParaRPr lang="en-GB" sz="10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latin typeface="Times New Roman" panose="02020603050405020304" pitchFamily="18" charset="0"/>
              </a:rPr>
              <a:t>11-23/750r0 Discussions on Neural Network Model Sharing for WLAN</a:t>
            </a:r>
            <a:r>
              <a:rPr lang="en-US" sz="1400" dirty="0">
                <a:latin typeface="Times New Roman" panose="02020603050405020304" pitchFamily="18" charset="0"/>
              </a:rPr>
              <a:t>, </a:t>
            </a:r>
            <a:r>
              <a:rPr lang="en-US" sz="1400" b="0" i="0" dirty="0">
                <a:solidFill>
                  <a:srgbClr val="000000"/>
                </a:solidFill>
                <a:effectLst/>
                <a:latin typeface="Verdana" panose="020B0604030504040204" pitchFamily="34" charset="0"/>
              </a:rPr>
              <a:t> </a:t>
            </a:r>
            <a:r>
              <a:rPr lang="en-US" sz="1400" b="0" dirty="0">
                <a:latin typeface="Times New Roman" panose="02020603050405020304" pitchFamily="18" charset="0"/>
              </a:rPr>
              <a:t>Peng Liu (Huawei)</a:t>
            </a:r>
          </a:p>
          <a:p>
            <a:pPr marL="457200">
              <a:spcBef>
                <a:spcPts val="0"/>
              </a:spcBef>
              <a:spcAft>
                <a:spcPts val="0"/>
              </a:spcAft>
              <a:buFont typeface="Arial" panose="020B0604020202020204" pitchFamily="34" charset="0"/>
              <a:buChar char="•"/>
            </a:pPr>
            <a:endParaRPr lang="en-US" sz="5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11-23/756r0 </a:t>
            </a:r>
            <a:r>
              <a:rPr lang="en-US" sz="1400" dirty="0">
                <a:latin typeface="Times New Roman" panose="02020603050405020304" pitchFamily="18" charset="0"/>
              </a:rPr>
              <a:t>Neural Network Quantization for Overhead Reduction in AIML Model Sharing</a:t>
            </a:r>
            <a:r>
              <a:rPr lang="en-GB" sz="1400" dirty="0">
                <a:effectLst/>
                <a:latin typeface="Times New Roman" panose="02020603050405020304" pitchFamily="18" charset="0"/>
                <a:ea typeface="Times New Roman" panose="02020603050405020304" pitchFamily="18" charset="0"/>
              </a:rPr>
              <a:t>, </a:t>
            </a:r>
            <a:r>
              <a:rPr lang="en-GB" sz="1400" b="0" dirty="0">
                <a:effectLst/>
                <a:latin typeface="Times New Roman" panose="02020603050405020304" pitchFamily="18" charset="0"/>
                <a:ea typeface="Times New Roman" panose="02020603050405020304" pitchFamily="18" charset="0"/>
              </a:rPr>
              <a:t>Ziming He (Samsung)</a:t>
            </a:r>
            <a:endParaRPr lang="en-US" sz="800" b="0" i="0" dirty="0">
              <a:solidFill>
                <a:srgbClr val="000000"/>
              </a:solidFill>
              <a:effectLst/>
              <a:latin typeface="Verdana" panose="020B0604030504040204" pitchFamily="34" charset="0"/>
            </a:endParaRPr>
          </a:p>
          <a:p>
            <a:pPr marL="457200">
              <a:spcBef>
                <a:spcPts val="0"/>
              </a:spcBef>
              <a:spcAft>
                <a:spcPts val="0"/>
              </a:spcAft>
              <a:buFont typeface="Arial" panose="020B0604020202020204" pitchFamily="34" charset="0"/>
              <a:buChar char="•"/>
            </a:pPr>
            <a:endParaRPr lang="en-GB" sz="300" b="0" dirty="0">
              <a:effectLst/>
              <a:latin typeface="Times New Roman" panose="02020603050405020304" pitchFamily="18" charset="0"/>
              <a:ea typeface="Times New Roman" panose="02020603050405020304" pitchFamily="18" charset="0"/>
            </a:endParaRPr>
          </a:p>
          <a:p>
            <a:pPr marL="114300" indent="0">
              <a:spcBef>
                <a:spcPts val="0"/>
              </a:spcBef>
              <a:spcAft>
                <a:spcPts val="0"/>
              </a:spcAft>
            </a:pPr>
            <a:endParaRPr lang="en-US" sz="6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sz="1400" dirty="0">
                <a:latin typeface="Times New Roman" panose="02020603050405020304" pitchFamily="18" charset="0"/>
              </a:rPr>
              <a:t>11-22/987r7 AIML TIG Technical Report Draft, </a:t>
            </a:r>
            <a:r>
              <a:rPr lang="en-US" sz="1400" b="0" dirty="0">
                <a:latin typeface="Times New Roman" panose="02020603050405020304" pitchFamily="18" charset="0"/>
              </a:rPr>
              <a:t>Xiaofei Wang (InterDigital)</a:t>
            </a:r>
            <a:endParaRPr lang="en-GB" sz="1400" b="0"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https://web.cvent.com/event/c8c74da9-42ef-4650-bbf6-d33d40c6bedc/summary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May 2023</a:t>
            </a:r>
            <a:endParaRPr lang="en-GB" dirty="0"/>
          </a:p>
        </p:txBody>
      </p:sp>
    </p:spTree>
    <p:extLst>
      <p:ext uri="{BB962C8B-B14F-4D97-AF65-F5344CB8AC3E}">
        <p14:creationId xmlns:p14="http://schemas.microsoft.com/office/powerpoint/2010/main" val="1840288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May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9660</TotalTime>
  <Words>2508</Words>
  <Application>Microsoft Office PowerPoint</Application>
  <PresentationFormat>Widescreen</PresentationFormat>
  <Paragraphs>281</Paragraphs>
  <Slides>21</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0" baseType="lpstr">
      <vt:lpstr>Lucida Grande</vt:lpstr>
      <vt:lpstr>Monotype Sorts</vt:lpstr>
      <vt:lpstr>Arial</vt:lpstr>
      <vt:lpstr>Calibri</vt:lpstr>
      <vt:lpstr>Helvetica</vt:lpstr>
      <vt:lpstr>Times New Roman</vt:lpstr>
      <vt:lpstr>Verdana</vt:lpstr>
      <vt:lpstr>Office Theme</vt:lpstr>
      <vt:lpstr>Document</vt:lpstr>
      <vt:lpstr>AIML TIG May 2023 Interim Agenda</vt:lpstr>
      <vt:lpstr>Abstract</vt:lpstr>
      <vt:lpstr>PowerPoint Presentation</vt:lpstr>
      <vt:lpstr>PowerPoint Presentation</vt:lpstr>
      <vt:lpstr>Registration for the May IEEE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May 15, 2023 AM2</vt:lpstr>
      <vt:lpstr>Discussion on potential UHR contribution and Straw Poll</vt:lpstr>
      <vt:lpstr>Discussion on feedback to Vietnam MIC on AI and Big Data</vt:lpstr>
      <vt:lpstr>Detailed Agenda Tuesday May 17, 2023 AM2</vt:lpstr>
      <vt:lpstr>Detailed Agenda Thursday May 17, 2023 AM1</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109</cp:revision>
  <cp:lastPrinted>1601-01-01T00:00:00Z</cp:lastPrinted>
  <dcterms:created xsi:type="dcterms:W3CDTF">2018-05-05T22:00:08Z</dcterms:created>
  <dcterms:modified xsi:type="dcterms:W3CDTF">2023-05-15T13:13:16Z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