
<file path=[Content_Types].xml><?xml version="1.0" encoding="utf-8"?>
<Types xmlns="http://schemas.openxmlformats.org/package/2006/content-types">
  <Default Extension="tmp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649" r:id="rId3"/>
    <p:sldId id="651" r:id="rId4"/>
    <p:sldId id="662" r:id="rId5"/>
    <p:sldId id="671" r:id="rId6"/>
    <p:sldId id="676" r:id="rId7"/>
    <p:sldId id="677" r:id="rId8"/>
    <p:sldId id="678" r:id="rId9"/>
    <p:sldId id="679" r:id="rId10"/>
    <p:sldId id="681" r:id="rId11"/>
    <p:sldId id="680" r:id="rId12"/>
    <p:sldId id="665" r:id="rId13"/>
    <p:sldId id="659" r:id="rId14"/>
    <p:sldId id="669" r:id="rId15"/>
    <p:sldId id="658" r:id="rId16"/>
    <p:sldId id="668" r:id="rId17"/>
    <p:sldId id="682" r:id="rId18"/>
    <p:sldId id="672" r:id="rId19"/>
    <p:sldId id="643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A5C97392-53BF-4041-A2ED-2F1A2B4E2A12}">
          <p14:sldIdLst>
            <p14:sldId id="269"/>
            <p14:sldId id="649"/>
          </p14:sldIdLst>
        </p14:section>
        <p14:section name="background" id="{3729974A-FA49-446F-B514-9F22D4271A3C}">
          <p14:sldIdLst>
            <p14:sldId id="651"/>
            <p14:sldId id="662"/>
            <p14:sldId id="671"/>
          </p14:sldIdLst>
        </p14:section>
        <p14:section name="TB &amp; non-TB" id="{DBDF7201-E747-4565-87DA-59277AC7B8FF}">
          <p14:sldIdLst>
            <p14:sldId id="676"/>
            <p14:sldId id="677"/>
            <p14:sldId id="678"/>
            <p14:sldId id="679"/>
            <p14:sldId id="681"/>
            <p14:sldId id="680"/>
            <p14:sldId id="665"/>
          </p14:sldIdLst>
        </p14:section>
        <p14:section name="DMG" id="{FDF1E37B-DB02-47DB-8C54-B120BBA39BF3}">
          <p14:sldIdLst>
            <p14:sldId id="659"/>
            <p14:sldId id="669"/>
          </p14:sldIdLst>
        </p14:section>
        <p14:section name="SBP and DMG SBP" id="{29281B55-EB82-4ECC-860A-11A6B117E1F6}">
          <p14:sldIdLst>
            <p14:sldId id="658"/>
            <p14:sldId id="668"/>
            <p14:sldId id="682"/>
            <p14:sldId id="672"/>
            <p14:sldId id="6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54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4" name="DANNY TAN KAI PIN" initials="DTKP" lastIdx="5" clrIdx="3">
    <p:extLst>
      <p:ext uri="{19B8F6BF-5375-455C-9EA6-DF929625EA0E}">
        <p15:presenceInfo xmlns:p15="http://schemas.microsoft.com/office/powerpoint/2012/main" userId="S-1-5-21-147214757-305610072-1517763936-6828972" providerId="AD"/>
      </p:ext>
    </p:extLst>
  </p:cmAuthor>
  <p:cmAuthor id="5" name="sunyingxiang" initials="s" lastIdx="25" clrIdx="4">
    <p:extLst>
      <p:ext uri="{19B8F6BF-5375-455C-9EA6-DF929625EA0E}">
        <p15:presenceInfo xmlns:p15="http://schemas.microsoft.com/office/powerpoint/2012/main" userId="S-1-5-21-147214757-305610072-1517763936-6960434" providerId="AD"/>
      </p:ext>
    </p:extLst>
  </p:cmAuthor>
  <p:cmAuthor id="6" name="narengerile" initials="n" lastIdx="5" clrIdx="5">
    <p:extLst>
      <p:ext uri="{19B8F6BF-5375-455C-9EA6-DF929625EA0E}">
        <p15:presenceInfo xmlns:p15="http://schemas.microsoft.com/office/powerpoint/2012/main" userId="S-1-5-21-147214757-305610072-1517763936-89001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  <a:srgbClr val="FF3300"/>
    <a:srgbClr val="FFFF99"/>
    <a:srgbClr val="F2F8D4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86248" autoAdjust="0"/>
  </p:normalViewPr>
  <p:slideViewPr>
    <p:cSldViewPr>
      <p:cViewPr varScale="1">
        <p:scale>
          <a:sx n="94" d="100"/>
          <a:sy n="94" d="100"/>
        </p:scale>
        <p:origin x="1884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376" y="-9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/>
              <a:t>October 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dirty="0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2268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Length inconsistent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41715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Length inconsistent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15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1104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 dirty="0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</a:t>
            </a:r>
            <a:r>
              <a:rPr lang="en-US" sz="1800" b="1" baseline="0" dirty="0"/>
              <a:t> 802.11-23/0512r1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228600" y="327844"/>
            <a:ext cx="2209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457200" lvl="4" algn="l">
              <a:defRPr/>
            </a:pPr>
            <a:r>
              <a:rPr lang="en-US" sz="1800" b="1" dirty="0"/>
              <a:t>Mar</a:t>
            </a:r>
            <a:r>
              <a:rPr lang="en-US" altLang="zh-CN" sz="1800" b="1" dirty="0"/>
              <a:t>ch</a:t>
            </a:r>
            <a:r>
              <a:rPr lang="en-US" altLang="zh-CN" sz="1800" b="1" baseline="0" dirty="0"/>
              <a:t> 2023</a:t>
            </a:r>
            <a:endParaRPr lang="en-US" sz="1800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23007" y="6477000"/>
            <a:ext cx="18113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200" b="0" dirty="0"/>
              <a:t>Narengerile</a:t>
            </a:r>
            <a:r>
              <a:rPr lang="en-US" sz="1200" b="0" baseline="0" dirty="0"/>
              <a:t> </a:t>
            </a:r>
            <a:r>
              <a:rPr lang="en-US" sz="1200" b="0" dirty="0"/>
              <a:t>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9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14-03-00bf-lb272-comments-and-approved-resolutions.xlsx" TargetMode="External"/><Relationship Id="rId2" Type="http://schemas.openxmlformats.org/officeDocument/2006/relationships/hyperlink" Target="https://www.ieee802.org/11/private/Draft_Standards/11me/Draft%20P802.11REVme_D2.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1751-01-00bf-dmg-mlme-primitives-introduction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8" y="762000"/>
            <a:ext cx="7924804" cy="1066800"/>
          </a:xfrm>
          <a:noFill/>
        </p:spPr>
        <p:txBody>
          <a:bodyPr/>
          <a:lstStyle/>
          <a:p>
            <a:r>
              <a:rPr lang="en-US" altLang="zh-CN" sz="2800" dirty="0"/>
              <a:t>Clause 6.3 new format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7" y="1799449"/>
            <a:ext cx="7924805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</a:t>
            </a:r>
            <a:r>
              <a:rPr lang="en-US" altLang="zh-CN" sz="2000"/>
              <a:t>:</a:t>
            </a:r>
            <a:r>
              <a:rPr lang="en-US" altLang="zh-CN" sz="2000" b="0"/>
              <a:t> 2023/3/31</a:t>
            </a:r>
            <a:endParaRPr lang="en-US" altLang="en-US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8382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/>
              <a:t>Authors:</a:t>
            </a:r>
            <a:endParaRPr lang="en-US" altLang="zh-CN" sz="2000" dirty="0"/>
          </a:p>
        </p:txBody>
      </p:sp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127588"/>
              </p:ext>
            </p:extLst>
          </p:nvPr>
        </p:nvGraphicFramePr>
        <p:xfrm>
          <a:off x="862456" y="2857271"/>
          <a:ext cx="7519543" cy="2362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90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5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6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52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2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51435" marR="51435" marT="25701" marB="25701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L="51435" marR="51435" marT="25701" marB="25701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51435" marR="51435" marT="25701" marB="25701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51435" marR="51435" marT="25701" marB="25701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51435" marR="51435" marT="25701" marB="25701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3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Narengerile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narengerile@huawei.com </a:t>
                      </a: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Stephen McCann</a:t>
                      </a: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4468406"/>
                  </a:ext>
                </a:extLst>
              </a:tr>
              <a:tr h="4798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Claudio da Silva</a:t>
                      </a: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Meta Platforms, Inc.</a:t>
                      </a: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6943912"/>
                  </a:ext>
                </a:extLst>
              </a:tr>
              <a:tr h="6143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+mn-lt"/>
                          <a:ea typeface="Times New Roman"/>
                          <a:cs typeface="Arial"/>
                        </a:rPr>
                        <a:t>Zhuqing</a:t>
                      </a: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 Tang</a:t>
                      </a: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altLang="zh-CN" sz="14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085236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2F46E27-E8E4-4FFC-B7B1-CE1B47DE25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E3D10149-1651-4438-9F84-94B6C3B7D233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DB921ABB-1271-4B5A-8F4C-8FC8E2612904}"/>
              </a:ext>
            </a:extLst>
          </p:cNvPr>
          <p:cNvSpPr txBox="1">
            <a:spLocks/>
          </p:cNvSpPr>
          <p:nvPr/>
        </p:nvSpPr>
        <p:spPr>
          <a:xfrm>
            <a:off x="685800" y="619919"/>
            <a:ext cx="7772400" cy="7516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2800" kern="0" dirty="0"/>
              <a:t>WLAN sensing procedure</a:t>
            </a:r>
          </a:p>
          <a:p>
            <a:r>
              <a:rPr lang="en-US" altLang="zh-CN" sz="1800" kern="0" dirty="0"/>
              <a:t>(Non-TB sensing measurement instance) </a:t>
            </a:r>
            <a:endParaRPr lang="zh-CN" altLang="en-US" sz="18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0683DB08-E27F-4CF0-A55D-B4D00A8174B2}"/>
              </a:ext>
            </a:extLst>
          </p:cNvPr>
          <p:cNvGrpSpPr/>
          <p:nvPr/>
        </p:nvGrpSpPr>
        <p:grpSpPr>
          <a:xfrm>
            <a:off x="762000" y="1452528"/>
            <a:ext cx="8001000" cy="4409281"/>
            <a:chOff x="685800" y="1524000"/>
            <a:chExt cx="8001000" cy="4409281"/>
          </a:xfrm>
        </p:grpSpPr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ADE9755E-5F93-4C7D-BB2A-F7D75DFFB3FD}"/>
                </a:ext>
              </a:extLst>
            </p:cNvPr>
            <p:cNvSpPr txBox="1"/>
            <p:nvPr/>
          </p:nvSpPr>
          <p:spPr>
            <a:xfrm>
              <a:off x="685800" y="1524000"/>
              <a:ext cx="8001000" cy="3323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4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4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4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4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4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4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4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4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4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4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4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4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400" dirty="0"/>
            </a:p>
            <a:p>
              <a:endParaRPr lang="en-GB" sz="14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400" dirty="0"/>
            </a:p>
          </p:txBody>
        </p: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8E39A202-A93B-4225-9E9A-5BBEDDEADEF9}"/>
                </a:ext>
              </a:extLst>
            </p:cNvPr>
            <p:cNvGrpSpPr/>
            <p:nvPr/>
          </p:nvGrpSpPr>
          <p:grpSpPr>
            <a:xfrm>
              <a:off x="1066800" y="1524000"/>
              <a:ext cx="6818201" cy="4409281"/>
              <a:chOff x="1549923" y="1797294"/>
              <a:chExt cx="6168802" cy="4107394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id="{EADE9735-9EAE-44D1-923A-2EDDD7FC92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49923" y="2133600"/>
                <a:ext cx="6168802" cy="3771088"/>
              </a:xfrm>
              <a:prstGeom prst="rect">
                <a:avLst/>
              </a:prstGeom>
            </p:spPr>
          </p:pic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FB8A297E-007C-4DD0-9531-7781D389AC9F}"/>
                  </a:ext>
                </a:extLst>
              </p:cNvPr>
              <p:cNvSpPr/>
              <p:nvPr/>
            </p:nvSpPr>
            <p:spPr bwMode="auto">
              <a:xfrm>
                <a:off x="2000814" y="1797294"/>
                <a:ext cx="1984883" cy="336305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Sensing initiator (non-AP STA)</a:t>
                </a:r>
              </a:p>
            </p:txBody>
          </p:sp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D90EF8D4-F006-46B4-97BF-E700D25C190F}"/>
                  </a:ext>
                </a:extLst>
              </p:cNvPr>
              <p:cNvSpPr/>
              <p:nvPr/>
            </p:nvSpPr>
            <p:spPr bwMode="auto">
              <a:xfrm>
                <a:off x="5410200" y="1797295"/>
                <a:ext cx="1984883" cy="336305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Sensing responder (AP)</a:t>
                </a:r>
              </a:p>
            </p:txBody>
          </p:sp>
        </p:grp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052AC144-0953-4FDE-A769-6F11736DF866}"/>
                </a:ext>
              </a:extLst>
            </p:cNvPr>
            <p:cNvSpPr/>
            <p:nvPr/>
          </p:nvSpPr>
          <p:spPr bwMode="auto">
            <a:xfrm>
              <a:off x="1921721" y="2781761"/>
              <a:ext cx="1480705" cy="4042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MLME-SENSTBREPORTRQ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.indication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F80088A2-5078-4C5E-B1E1-F4FCED866441}"/>
                </a:ext>
              </a:extLst>
            </p:cNvPr>
            <p:cNvSpPr/>
            <p:nvPr/>
          </p:nvSpPr>
          <p:spPr bwMode="auto">
            <a:xfrm>
              <a:off x="1828800" y="5400194"/>
              <a:ext cx="1480705" cy="4042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MLME-SENSTBREPORTRQ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.indication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AAE824B2-B0F6-4AA3-B349-DC72E86460CD}"/>
                </a:ext>
              </a:extLst>
            </p:cNvPr>
            <p:cNvSpPr/>
            <p:nvPr/>
          </p:nvSpPr>
          <p:spPr>
            <a:xfrm>
              <a:off x="1565157" y="2191480"/>
              <a:ext cx="2013458" cy="23619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D265EB15-BC10-42F4-BD39-089DF2F344C4}"/>
                </a:ext>
              </a:extLst>
            </p:cNvPr>
            <p:cNvSpPr/>
            <p:nvPr/>
          </p:nvSpPr>
          <p:spPr>
            <a:xfrm>
              <a:off x="5449157" y="2430811"/>
              <a:ext cx="1942243" cy="23619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01726D19-F3C7-411C-B73E-76F1550BFC41}"/>
                </a:ext>
              </a:extLst>
            </p:cNvPr>
            <p:cNvSpPr/>
            <p:nvPr/>
          </p:nvSpPr>
          <p:spPr>
            <a:xfrm>
              <a:off x="1598030" y="3547016"/>
              <a:ext cx="1942243" cy="23619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ECE1129D-446E-409F-8F40-E928A59EFEE9}"/>
                </a:ext>
              </a:extLst>
            </p:cNvPr>
            <p:cNvSpPr/>
            <p:nvPr/>
          </p:nvSpPr>
          <p:spPr>
            <a:xfrm>
              <a:off x="1598030" y="3908038"/>
              <a:ext cx="1942243" cy="254799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4C56B45B-DBAB-4754-A74A-E326C7140730}"/>
                </a:ext>
              </a:extLst>
            </p:cNvPr>
            <p:cNvSpPr/>
            <p:nvPr/>
          </p:nvSpPr>
          <p:spPr>
            <a:xfrm>
              <a:off x="1636372" y="4663421"/>
              <a:ext cx="1942243" cy="23619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718F774A-ABDC-418E-8D89-49C69B71EFD9}"/>
                </a:ext>
              </a:extLst>
            </p:cNvPr>
            <p:cNvSpPr/>
            <p:nvPr/>
          </p:nvSpPr>
          <p:spPr>
            <a:xfrm>
              <a:off x="1636372" y="5092283"/>
              <a:ext cx="1942243" cy="254799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3C03BC17-9E9A-4E9D-964C-A4205DD333BB}"/>
                </a:ext>
              </a:extLst>
            </p:cNvPr>
            <p:cNvSpPr/>
            <p:nvPr/>
          </p:nvSpPr>
          <p:spPr>
            <a:xfrm>
              <a:off x="5459249" y="4864253"/>
              <a:ext cx="1942243" cy="254799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F377FB39-C464-4609-BDD0-959A2A33685B}"/>
                </a:ext>
              </a:extLst>
            </p:cNvPr>
            <p:cNvSpPr txBox="1"/>
            <p:nvPr/>
          </p:nvSpPr>
          <p:spPr>
            <a:xfrm>
              <a:off x="7391967" y="2368749"/>
              <a:ext cx="8169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rgbClr val="FF0000"/>
                  </a:solidFill>
                </a:rPr>
                <a:t>Type 7</a:t>
              </a: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493D7F84-F6CE-424C-9E26-B77D75969FEF}"/>
                </a:ext>
              </a:extLst>
            </p:cNvPr>
            <p:cNvSpPr txBox="1"/>
            <p:nvPr/>
          </p:nvSpPr>
          <p:spPr>
            <a:xfrm>
              <a:off x="923918" y="3908642"/>
              <a:ext cx="8169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rgbClr val="FF0000"/>
                  </a:solidFill>
                </a:rPr>
                <a:t>Type 7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C21188D0-9810-425A-AD95-AC2253CA232D}"/>
                </a:ext>
              </a:extLst>
            </p:cNvPr>
            <p:cNvSpPr txBox="1"/>
            <p:nvPr/>
          </p:nvSpPr>
          <p:spPr>
            <a:xfrm>
              <a:off x="936500" y="5055121"/>
              <a:ext cx="8169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rgbClr val="FF0000"/>
                  </a:solidFill>
                </a:rPr>
                <a:t>Type 7</a:t>
              </a: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6616C7FF-D30F-4DB2-BFEA-903BFC5E210B}"/>
                </a:ext>
              </a:extLst>
            </p:cNvPr>
            <p:cNvSpPr txBox="1"/>
            <p:nvPr/>
          </p:nvSpPr>
          <p:spPr>
            <a:xfrm>
              <a:off x="7401492" y="4810423"/>
              <a:ext cx="8169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rgbClr val="FF0000"/>
                  </a:solidFill>
                </a:rPr>
                <a:t>Type 7</a:t>
              </a: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15EB9E6E-6265-4B6F-A5C6-D812BEFA741F}"/>
                </a:ext>
              </a:extLst>
            </p:cNvPr>
            <p:cNvSpPr txBox="1"/>
            <p:nvPr/>
          </p:nvSpPr>
          <p:spPr>
            <a:xfrm>
              <a:off x="901014" y="2119893"/>
              <a:ext cx="8169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rgbClr val="FF0000"/>
                  </a:solidFill>
                </a:rPr>
                <a:t>Type 6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11EA37E4-1198-4763-8F2F-AC812E745B24}"/>
                </a:ext>
              </a:extLst>
            </p:cNvPr>
            <p:cNvSpPr txBox="1"/>
            <p:nvPr/>
          </p:nvSpPr>
          <p:spPr>
            <a:xfrm>
              <a:off x="923918" y="3522506"/>
              <a:ext cx="8169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rgbClr val="FF0000"/>
                  </a:solidFill>
                </a:rPr>
                <a:t>Type 6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2241F0E2-6B4D-4217-AE8E-871BEC290334}"/>
                </a:ext>
              </a:extLst>
            </p:cNvPr>
            <p:cNvSpPr txBox="1"/>
            <p:nvPr/>
          </p:nvSpPr>
          <p:spPr>
            <a:xfrm>
              <a:off x="923918" y="4609822"/>
              <a:ext cx="8169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rgbClr val="FF0000"/>
                  </a:solidFill>
                </a:rPr>
                <a:t>Type 6</a:t>
              </a:r>
            </a:p>
          </p:txBody>
        </p:sp>
      </p:grpSp>
      <p:sp>
        <p:nvSpPr>
          <p:cNvPr id="35" name="文本框 34">
            <a:extLst>
              <a:ext uri="{FF2B5EF4-FFF2-40B4-BE49-F238E27FC236}">
                <a16:creationId xmlns:a16="http://schemas.microsoft.com/office/drawing/2014/main" id="{AB27ACB3-1CBB-4272-810F-3ABE560C7406}"/>
              </a:ext>
            </a:extLst>
          </p:cNvPr>
          <p:cNvSpPr txBox="1"/>
          <p:nvPr/>
        </p:nvSpPr>
        <p:spPr>
          <a:xfrm>
            <a:off x="762000" y="5793356"/>
            <a:ext cx="8001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Proposed change</a:t>
            </a:r>
            <a:r>
              <a:rPr lang="en-GB" sz="1400" dirty="0"/>
              <a:t>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400" dirty="0"/>
              <a:t>Combine SENS(N)TBREPORT into SENSREPORT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400" dirty="0"/>
              <a:t>Combine SENS(N)TBREPORTRQ into SENSREPORTRQ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34461A80-07C5-4144-B0B3-70B5BDF52060}"/>
              </a:ext>
            </a:extLst>
          </p:cNvPr>
          <p:cNvSpPr/>
          <p:nvPr/>
        </p:nvSpPr>
        <p:spPr>
          <a:xfrm>
            <a:off x="1654867" y="2635953"/>
            <a:ext cx="5822825" cy="544869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D21E7D71-709D-450B-836F-C85524EC8BEC}"/>
              </a:ext>
            </a:extLst>
          </p:cNvPr>
          <p:cNvSpPr txBox="1"/>
          <p:nvPr/>
        </p:nvSpPr>
        <p:spPr>
          <a:xfrm>
            <a:off x="7468167" y="2745281"/>
            <a:ext cx="8169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B0F0"/>
                </a:solidFill>
              </a:rPr>
              <a:t>Type 2</a:t>
            </a: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B7C4A5CA-C22E-40F5-99F7-355F12B340BE}"/>
              </a:ext>
            </a:extLst>
          </p:cNvPr>
          <p:cNvSpPr/>
          <p:nvPr/>
        </p:nvSpPr>
        <p:spPr>
          <a:xfrm>
            <a:off x="1711907" y="5216233"/>
            <a:ext cx="5822825" cy="544869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E4A4A724-7565-4D05-B5CB-A54279E64788}"/>
              </a:ext>
            </a:extLst>
          </p:cNvPr>
          <p:cNvSpPr txBox="1"/>
          <p:nvPr/>
        </p:nvSpPr>
        <p:spPr>
          <a:xfrm>
            <a:off x="7525207" y="5325561"/>
            <a:ext cx="8169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B0F0"/>
                </a:solidFill>
              </a:rPr>
              <a:t>Type 2</a:t>
            </a:r>
          </a:p>
        </p:txBody>
      </p:sp>
    </p:spTree>
    <p:extLst>
      <p:ext uri="{BB962C8B-B14F-4D97-AF65-F5344CB8AC3E}">
        <p14:creationId xmlns:p14="http://schemas.microsoft.com/office/powerpoint/2010/main" val="698211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2F46E27-E8E4-4FFC-B7B1-CE1B47DE25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E3D10149-1651-4438-9F84-94B6C3B7D233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DB921ABB-1271-4B5A-8F4C-8FC8E2612904}"/>
              </a:ext>
            </a:extLst>
          </p:cNvPr>
          <p:cNvSpPr txBox="1">
            <a:spLocks/>
          </p:cNvSpPr>
          <p:nvPr/>
        </p:nvSpPr>
        <p:spPr>
          <a:xfrm>
            <a:off x="685800" y="619919"/>
            <a:ext cx="7772400" cy="7516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2800" kern="0" dirty="0"/>
              <a:t>WLAN sensing procedure</a:t>
            </a:r>
          </a:p>
          <a:p>
            <a:r>
              <a:rPr lang="en-US" altLang="zh-CN" sz="1800" kern="0" dirty="0"/>
              <a:t>(TB and non-TB sensing measurement setup termination) </a:t>
            </a:r>
            <a:endParaRPr lang="zh-CN" altLang="en-US" sz="18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DE9755E-5F93-4C7D-BB2A-F7D75DFFB3FD}"/>
              </a:ext>
            </a:extLst>
          </p:cNvPr>
          <p:cNvSpPr txBox="1"/>
          <p:nvPr/>
        </p:nvSpPr>
        <p:spPr>
          <a:xfrm>
            <a:off x="685800" y="1666459"/>
            <a:ext cx="7772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The sensing measurement setup termination phase does not differentiate from TB and non-TB. Take the TB case as an example.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373D5FD7-192D-44F8-90FA-15955408A754}"/>
              </a:ext>
            </a:extLst>
          </p:cNvPr>
          <p:cNvGrpSpPr/>
          <p:nvPr/>
        </p:nvGrpSpPr>
        <p:grpSpPr>
          <a:xfrm>
            <a:off x="1230842" y="2362200"/>
            <a:ext cx="7217794" cy="2630899"/>
            <a:chOff x="1230842" y="2362200"/>
            <a:chExt cx="7217794" cy="2630899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3422BA72-357E-4315-B8D3-85FC254BEA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0842" y="2362200"/>
              <a:ext cx="6682316" cy="2630899"/>
            </a:xfrm>
            <a:prstGeom prst="rect">
              <a:avLst/>
            </a:prstGeom>
          </p:spPr>
        </p:pic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90FBCB8F-89C4-4C89-B47C-EB8D8C75B066}"/>
                </a:ext>
              </a:extLst>
            </p:cNvPr>
            <p:cNvSpPr/>
            <p:nvPr/>
          </p:nvSpPr>
          <p:spPr>
            <a:xfrm>
              <a:off x="1611842" y="2876954"/>
              <a:ext cx="6019800" cy="68580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80D88EDA-6DA3-42E1-AE5E-313826C6E5B2}"/>
                </a:ext>
              </a:extLst>
            </p:cNvPr>
            <p:cNvSpPr txBox="1"/>
            <p:nvPr/>
          </p:nvSpPr>
          <p:spPr>
            <a:xfrm>
              <a:off x="7584017" y="3065965"/>
              <a:ext cx="8169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rgbClr val="FF0000"/>
                  </a:solidFill>
                </a:rPr>
                <a:t>Type 2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16A141CE-6FFD-4E51-8667-5A9CA1DC7E74}"/>
                </a:ext>
              </a:extLst>
            </p:cNvPr>
            <p:cNvSpPr/>
            <p:nvPr/>
          </p:nvSpPr>
          <p:spPr>
            <a:xfrm>
              <a:off x="1630892" y="4121514"/>
              <a:ext cx="6019800" cy="68580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6ADA4988-59ED-41CD-BEEC-465B33955751}"/>
                </a:ext>
              </a:extLst>
            </p:cNvPr>
            <p:cNvSpPr txBox="1"/>
            <p:nvPr/>
          </p:nvSpPr>
          <p:spPr>
            <a:xfrm>
              <a:off x="7631642" y="4266519"/>
              <a:ext cx="8169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rgbClr val="FF0000"/>
                  </a:solidFill>
                </a:rPr>
                <a:t>Type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648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19919"/>
            <a:ext cx="7772400" cy="446881"/>
          </a:xfrm>
        </p:spPr>
        <p:txBody>
          <a:bodyPr/>
          <a:lstStyle/>
          <a:p>
            <a:r>
              <a:rPr lang="en-US" altLang="zh-CN" sz="2400" dirty="0"/>
              <a:t>Table 6-1 – MLME SA interface</a:t>
            </a:r>
            <a:endParaRPr lang="zh-CN" altLang="en-US" sz="2400" dirty="0">
              <a:solidFill>
                <a:schemeClr val="bg2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12</a:t>
            </a:fld>
            <a:endParaRPr lang="en-US" altLang="zh-CN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76C7CDC6-F0B6-4ACC-B416-0470D29AE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722569"/>
              </p:ext>
            </p:extLst>
          </p:nvPr>
        </p:nvGraphicFramePr>
        <p:xfrm>
          <a:off x="247649" y="1066800"/>
          <a:ext cx="8648702" cy="52577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82467">
                  <a:extLst>
                    <a:ext uri="{9D8B030D-6E8A-4147-A177-3AD203B41FA5}">
                      <a16:colId xmlns:a16="http://schemas.microsoft.com/office/drawing/2014/main" val="4190710818"/>
                    </a:ext>
                  </a:extLst>
                </a:gridCol>
                <a:gridCol w="1672506">
                  <a:extLst>
                    <a:ext uri="{9D8B030D-6E8A-4147-A177-3AD203B41FA5}">
                      <a16:colId xmlns:a16="http://schemas.microsoft.com/office/drawing/2014/main" val="3925817569"/>
                    </a:ext>
                  </a:extLst>
                </a:gridCol>
                <a:gridCol w="664527">
                  <a:extLst>
                    <a:ext uri="{9D8B030D-6E8A-4147-A177-3AD203B41FA5}">
                      <a16:colId xmlns:a16="http://schemas.microsoft.com/office/drawing/2014/main" val="1729093011"/>
                    </a:ext>
                  </a:extLst>
                </a:gridCol>
                <a:gridCol w="3227389">
                  <a:extLst>
                    <a:ext uri="{9D8B030D-6E8A-4147-A177-3AD203B41FA5}">
                      <a16:colId xmlns:a16="http://schemas.microsoft.com/office/drawing/2014/main" val="2231800393"/>
                    </a:ext>
                  </a:extLst>
                </a:gridCol>
                <a:gridCol w="1801813">
                  <a:extLst>
                    <a:ext uri="{9D8B030D-6E8A-4147-A177-3AD203B41FA5}">
                      <a16:colId xmlns:a16="http://schemas.microsoft.com/office/drawing/2014/main" val="4202932792"/>
                    </a:ext>
                  </a:extLst>
                </a:gridCol>
              </a:tblGrid>
              <a:tr h="298892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Service Name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MLME-XXX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References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2044018"/>
                  </a:ext>
                </a:extLst>
              </a:tr>
              <a:tr h="938828">
                <a:tc rowSpan="6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WLAN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sensing procedure</a:t>
                      </a:r>
                      <a:endParaRPr lang="en-GB" altLang="zh-CN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SENSMSMTSETUP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9.6.7.49 ((Protected) Sensing Measurement Setup Request frame format), </a:t>
                      </a:r>
                    </a:p>
                    <a:p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9.6.7.50 ((Protected) Sensing Measurement Setup Response frame format)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See 11.55.1.4 (Sensing measurement setup)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795232"/>
                  </a:ext>
                </a:extLst>
              </a:tr>
              <a:tr h="697414">
                <a:tc v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SENSMSMTTERMINATION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9.6.7.52 ((Protected) Sensing Measurement Setup Termination frame format)</a:t>
                      </a:r>
                      <a:endParaRPr lang="en-GB" altLang="zh-CN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See 11.55.1.6 (Sensing measurement setup termination)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390204"/>
                  </a:ext>
                </a:extLst>
              </a:tr>
              <a:tr h="1728575">
                <a:tc v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SENSTBMSMTRQ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9.3.1.22.14.2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Sensing Polling Trigger frame),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9.3.1.19.5 (Sensing NDP Announcement frame format),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9.3.1.22.14.3 (SR2SI Sounding Trigger frame),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9.3.1.22.14.6 (SR2SR Sounding Trigger frame),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9.3.1.22.14.4 (Sensing Report Trigger frame),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9.3.1.22.14.5 (Sensing Threshold-based Report Trigger frame)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See 11.55.1.5.2 (TB sensing measurement instance)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615379"/>
                  </a:ext>
                </a:extLst>
              </a:tr>
              <a:tr h="6974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SENS</a:t>
                      </a:r>
                      <a:r>
                        <a:rPr lang="en-GB" altLang="zh-CN" sz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TBMSMTRQ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9.3.1.19.5 (Sensing NDP Announcement frame format),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9.3.1.22.14.4 (Sensing Report Trigger frame)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See </a:t>
                      </a:r>
                      <a:r>
                        <a:rPr lang="en-GB" altLang="zh-CN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11.55.1.5.3 (Non-TB sensing measurement instance)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5228249"/>
                  </a:ext>
                </a:extLst>
              </a:tr>
              <a:tr h="498153">
                <a:tc v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SENSREPORT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9.4.1.75 (Sensing Measurement Report Container field)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See 11.55.1.5.2.6 (Reporting phase),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11.55.1.5.3.3 (Reporting phase)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9123349"/>
                  </a:ext>
                </a:extLst>
              </a:tr>
              <a:tr h="398523">
                <a:tc v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SENSREPORTRQ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6.5.25 </a:t>
                      </a:r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(WLAN sensing procedure</a:t>
                      </a:r>
                      <a:r>
                        <a:rPr lang="en-GB" altLang="zh-CN" sz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B" altLang="zh-CN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97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561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13</a:t>
            </a:fld>
            <a:endParaRPr lang="en-US" altLang="zh-CN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94457C2-5207-4C74-82FD-A1143CF1A24D}"/>
              </a:ext>
            </a:extLst>
          </p:cNvPr>
          <p:cNvSpPr/>
          <p:nvPr/>
        </p:nvSpPr>
        <p:spPr>
          <a:xfrm>
            <a:off x="3657600" y="457200"/>
            <a:ext cx="3973234" cy="48727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FB58A09-F672-404A-995A-D0E09F5DF267}"/>
              </a:ext>
            </a:extLst>
          </p:cNvPr>
          <p:cNvSpPr txBox="1"/>
          <p:nvPr/>
        </p:nvSpPr>
        <p:spPr>
          <a:xfrm>
            <a:off x="7630834" y="570027"/>
            <a:ext cx="726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Type 1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85D049C8-5DFC-4133-B779-0E80FA5A8488}"/>
              </a:ext>
            </a:extLst>
          </p:cNvPr>
          <p:cNvSpPr/>
          <p:nvPr/>
        </p:nvSpPr>
        <p:spPr>
          <a:xfrm>
            <a:off x="6459259" y="2756949"/>
            <a:ext cx="1153834" cy="19495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E7FDCFA-4550-40C6-8510-B1E2EAA9E489}"/>
              </a:ext>
            </a:extLst>
          </p:cNvPr>
          <p:cNvSpPr txBox="1"/>
          <p:nvPr/>
        </p:nvSpPr>
        <p:spPr>
          <a:xfrm>
            <a:off x="7594043" y="2700536"/>
            <a:ext cx="726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Type 7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A7047C5A-A334-4938-A07E-3B27652D0548}"/>
              </a:ext>
            </a:extLst>
          </p:cNvPr>
          <p:cNvSpPr/>
          <p:nvPr/>
        </p:nvSpPr>
        <p:spPr>
          <a:xfrm>
            <a:off x="3770591" y="5617848"/>
            <a:ext cx="3860243" cy="49482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8AD92A1D-2285-430F-9083-9AB98A3501BD}"/>
              </a:ext>
            </a:extLst>
          </p:cNvPr>
          <p:cNvSpPr txBox="1"/>
          <p:nvPr/>
        </p:nvSpPr>
        <p:spPr>
          <a:xfrm>
            <a:off x="7624943" y="5687346"/>
            <a:ext cx="726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Type 2</a:t>
            </a:r>
          </a:p>
        </p:txBody>
      </p:sp>
      <p:sp>
        <p:nvSpPr>
          <p:cNvPr id="23" name="标题 1">
            <a:extLst>
              <a:ext uri="{FF2B5EF4-FFF2-40B4-BE49-F238E27FC236}">
                <a16:creationId xmlns:a16="http://schemas.microsoft.com/office/drawing/2014/main" id="{FB61176D-4408-4B87-ADD4-A31086B5F42F}"/>
              </a:ext>
            </a:extLst>
          </p:cNvPr>
          <p:cNvSpPr txBox="1">
            <a:spLocks/>
          </p:cNvSpPr>
          <p:nvPr/>
        </p:nvSpPr>
        <p:spPr bwMode="auto">
          <a:xfrm>
            <a:off x="176001" y="944473"/>
            <a:ext cx="2772197" cy="51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1600" kern="0" dirty="0"/>
              <a:t>DMG sensing procedure</a:t>
            </a:r>
            <a:endParaRPr lang="zh-CN" altLang="en-US" sz="1600" kern="0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D8785680-C57A-4BC6-BE75-B54780CE7CD7}"/>
              </a:ext>
            </a:extLst>
          </p:cNvPr>
          <p:cNvSpPr txBox="1"/>
          <p:nvPr/>
        </p:nvSpPr>
        <p:spPr>
          <a:xfrm>
            <a:off x="76200" y="2088982"/>
            <a:ext cx="287065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zh-CN" sz="1400" dirty="0"/>
              <a:t>MLME-DMG-SENSMSMTSETUP: Type 1</a:t>
            </a: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MLME-DMG-SENSMSMTTERMINATION:</a:t>
            </a:r>
            <a:r>
              <a:rPr lang="en-GB" altLang="zh-CN" sz="1400" dirty="0"/>
              <a:t> Type 2</a:t>
            </a: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MLME-DMG-SENSREPORT:</a:t>
            </a:r>
            <a:r>
              <a:rPr lang="en-GB" altLang="zh-CN" sz="1400" dirty="0"/>
              <a:t> Type 3</a:t>
            </a: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MLME-DMG-SENSMSMTSTART:</a:t>
            </a:r>
            <a:r>
              <a:rPr lang="en-GB" altLang="zh-CN" sz="1400" dirty="0"/>
              <a:t> Type 5</a:t>
            </a: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MLME-DMG-SENSMSMT:</a:t>
            </a:r>
            <a:r>
              <a:rPr lang="en-GB" altLang="zh-CN" sz="1400" dirty="0"/>
              <a:t> Type 7</a:t>
            </a:r>
            <a:endParaRPr lang="en-GB" sz="1400" dirty="0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A2381171-0F9A-42A8-B98F-896B2B2100FE}"/>
              </a:ext>
            </a:extLst>
          </p:cNvPr>
          <p:cNvSpPr/>
          <p:nvPr/>
        </p:nvSpPr>
        <p:spPr>
          <a:xfrm>
            <a:off x="3657600" y="1544687"/>
            <a:ext cx="1371600" cy="48727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92A45215-B0CF-4669-B044-C3D008E8F3EF}"/>
              </a:ext>
            </a:extLst>
          </p:cNvPr>
          <p:cNvSpPr txBox="1"/>
          <p:nvPr/>
        </p:nvSpPr>
        <p:spPr>
          <a:xfrm>
            <a:off x="3048000" y="1615169"/>
            <a:ext cx="726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Type 5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055A671B-A39D-415C-82DF-E3AD3CBF433F}"/>
              </a:ext>
            </a:extLst>
          </p:cNvPr>
          <p:cNvGrpSpPr/>
          <p:nvPr/>
        </p:nvGrpSpPr>
        <p:grpSpPr>
          <a:xfrm>
            <a:off x="2924175" y="-48399"/>
            <a:ext cx="6219825" cy="6830200"/>
            <a:chOff x="2924175" y="-48399"/>
            <a:chExt cx="6219825" cy="6830200"/>
          </a:xfrm>
        </p:grpSpPr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75CB793F-06AC-4453-9538-816229969816}"/>
                </a:ext>
              </a:extLst>
            </p:cNvPr>
            <p:cNvGrpSpPr/>
            <p:nvPr/>
          </p:nvGrpSpPr>
          <p:grpSpPr>
            <a:xfrm>
              <a:off x="2924175" y="0"/>
              <a:ext cx="6219825" cy="6781801"/>
              <a:chOff x="1581150" y="4501"/>
              <a:chExt cx="6219825" cy="6834973"/>
            </a:xfrm>
          </p:grpSpPr>
          <p:pic>
            <p:nvPicPr>
              <p:cNvPr id="10" name="Picture 5">
                <a:extLst>
                  <a:ext uri="{FF2B5EF4-FFF2-40B4-BE49-F238E27FC236}">
                    <a16:creationId xmlns:a16="http://schemas.microsoft.com/office/drawing/2014/main" id="{E6F4D885-D94B-40D9-B407-17705CA2DB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81150" y="4501"/>
                <a:ext cx="6219825" cy="6834973"/>
              </a:xfrm>
              <a:prstGeom prst="rect">
                <a:avLst/>
              </a:prstGeom>
              <a:noFill/>
            </p:spPr>
          </p:pic>
          <p:grpSp>
            <p:nvGrpSpPr>
              <p:cNvPr id="11" name="组合 10">
                <a:extLst>
                  <a:ext uri="{FF2B5EF4-FFF2-40B4-BE49-F238E27FC236}">
                    <a16:creationId xmlns:a16="http://schemas.microsoft.com/office/drawing/2014/main" id="{A9B7081F-0784-490C-9CE6-AE28F8C12E03}"/>
                  </a:ext>
                </a:extLst>
              </p:cNvPr>
              <p:cNvGrpSpPr/>
              <p:nvPr/>
            </p:nvGrpSpPr>
            <p:grpSpPr>
              <a:xfrm>
                <a:off x="1704975" y="4591380"/>
                <a:ext cx="4582834" cy="400642"/>
                <a:chOff x="807271" y="591613"/>
                <a:chExt cx="4582834" cy="400642"/>
              </a:xfrm>
            </p:grpSpPr>
            <p:sp>
              <p:nvSpPr>
                <p:cNvPr id="12" name="矩形 11">
                  <a:extLst>
                    <a:ext uri="{FF2B5EF4-FFF2-40B4-BE49-F238E27FC236}">
                      <a16:creationId xmlns:a16="http://schemas.microsoft.com/office/drawing/2014/main" id="{839447F1-27F8-4E28-99E9-743D30C63B68}"/>
                    </a:ext>
                  </a:extLst>
                </p:cNvPr>
                <p:cNvSpPr/>
                <p:nvPr/>
              </p:nvSpPr>
              <p:spPr>
                <a:xfrm>
                  <a:off x="1529862" y="591613"/>
                  <a:ext cx="3860243" cy="400642"/>
                </a:xfrm>
                <a:prstGeom prst="rect">
                  <a:avLst/>
                </a:prstGeom>
                <a:noFill/>
                <a:ln w="190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3" name="文本框 12">
                  <a:extLst>
                    <a:ext uri="{FF2B5EF4-FFF2-40B4-BE49-F238E27FC236}">
                      <a16:creationId xmlns:a16="http://schemas.microsoft.com/office/drawing/2014/main" id="{4476E573-CD0F-4038-9F29-1750F4D8EC71}"/>
                    </a:ext>
                  </a:extLst>
                </p:cNvPr>
                <p:cNvSpPr txBox="1"/>
                <p:nvPr/>
              </p:nvSpPr>
              <p:spPr>
                <a:xfrm>
                  <a:off x="807271" y="601364"/>
                  <a:ext cx="846417" cy="3101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>
                      <a:solidFill>
                        <a:srgbClr val="FF0000"/>
                      </a:solidFill>
                    </a:rPr>
                    <a:t>Type 3</a:t>
                  </a:r>
                </a:p>
              </p:txBody>
            </p:sp>
          </p:grpSp>
        </p:grp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178CC5C1-AC83-4C49-9C1A-33B9A3013153}"/>
                </a:ext>
              </a:extLst>
            </p:cNvPr>
            <p:cNvSpPr txBox="1"/>
            <p:nvPr/>
          </p:nvSpPr>
          <p:spPr>
            <a:xfrm>
              <a:off x="6172200" y="-48399"/>
              <a:ext cx="43021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dirty="0"/>
                <a:t>[3]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788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14</a:t>
            </a:fld>
            <a:endParaRPr lang="en-US" altLang="zh-CN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76C7CDC6-F0B6-4ACC-B416-0470D29AE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688745"/>
              </p:ext>
            </p:extLst>
          </p:nvPr>
        </p:nvGraphicFramePr>
        <p:xfrm>
          <a:off x="638175" y="838200"/>
          <a:ext cx="7867649" cy="499149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4190710818"/>
                    </a:ext>
                  </a:extLst>
                </a:gridCol>
                <a:gridCol w="1609725">
                  <a:extLst>
                    <a:ext uri="{9D8B030D-6E8A-4147-A177-3AD203B41FA5}">
                      <a16:colId xmlns:a16="http://schemas.microsoft.com/office/drawing/2014/main" val="392581756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72909301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231800393"/>
                    </a:ext>
                  </a:extLst>
                </a:gridCol>
                <a:gridCol w="1762124">
                  <a:extLst>
                    <a:ext uri="{9D8B030D-6E8A-4147-A177-3AD203B41FA5}">
                      <a16:colId xmlns:a16="http://schemas.microsoft.com/office/drawing/2014/main" val="2179941306"/>
                    </a:ext>
                  </a:extLst>
                </a:gridCol>
              </a:tblGrid>
              <a:tr h="303627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Service Name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MLME-XXX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References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2044018"/>
                  </a:ext>
                </a:extLst>
              </a:tr>
              <a:tr h="2035710">
                <a:tc rowSpan="5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DMG sensing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procedure</a:t>
                      </a:r>
                      <a:endParaRPr lang="en-GB" altLang="zh-CN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DMG-SENSMSMTSETUP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9.6.19.24 (Protected DMG Sensing Measurement Setup Request frame format), </a:t>
                      </a:r>
                    </a:p>
                    <a:p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9.6.19.25 (Protected DMG Sensing Measurement Setup Response frame format),</a:t>
                      </a:r>
                    </a:p>
                    <a:p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9.6.21.8 (DMG Sensing Measurement Setup Request frame format), </a:t>
                      </a:r>
                    </a:p>
                    <a:p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9.6.21.9 (DMG Sensing Measurement Setup Response frame format)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See 11.55.3.4 (DMG sensing measurement setup)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795232"/>
                  </a:ext>
                </a:extLst>
              </a:tr>
              <a:tr h="941247">
                <a:tc v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DMG-SENSMSMTTERMINATION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9.6.21.11 (DMG Sensing Measurement Setup Termination frame format),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9.6.36.4 (Protected DMG Sensing Measurement Setup Termination frame)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See 11.55.3.8 (DMG sensing measurement setup termination)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390204"/>
                  </a:ext>
                </a:extLst>
              </a:tr>
              <a:tr h="678570">
                <a:tc v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DMG-SENSMSMTSTART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9.6.21.3 (BRP frame format),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9.3.1.25.5 (DMG Sensing Request),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9.3.1.25.7 (DMG Sensing Poll)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See 11.55.3.5 (DMG sensing burst), 11.55.3.6 (DMG sensing instance)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615379"/>
                  </a:ext>
                </a:extLst>
              </a:tr>
              <a:tr h="516168">
                <a:tc vMerge="1">
                  <a:txBody>
                    <a:bodyPr/>
                    <a:lstStyle/>
                    <a:p>
                      <a:endParaRPr lang="en-GB" altLang="zh-CN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DMG-SENSMSMT</a:t>
                      </a:r>
                    </a:p>
                    <a:p>
                      <a:endParaRPr lang="en-GB" altLang="zh-CN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9.6.21.10 (DMG Sensing Measurement Report frame format),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9.6.36.3 (Protected DMG Sensing Measurement Report frame)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ee</a:t>
                      </a:r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11.55.3.6 (DMG sensing instance),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11.55.3.7 (DMG sensing measurement reporting)</a:t>
                      </a:r>
                      <a:endParaRPr lang="en-GB" altLang="zh-CN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7367638"/>
                  </a:ext>
                </a:extLst>
              </a:tr>
              <a:tr h="516168">
                <a:tc vMerge="1">
                  <a:txBody>
                    <a:bodyPr/>
                    <a:lstStyle/>
                    <a:p>
                      <a:endParaRPr lang="en-GB" altLang="zh-CN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DMG-SENSREPORT</a:t>
                      </a:r>
                    </a:p>
                    <a:p>
                      <a:endParaRPr lang="en-GB" altLang="zh-CN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ee</a:t>
                      </a:r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11.55.3.6 (DMG sensing instance),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11.55.3.7 (DMG sensing measurement reporting)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2413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240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15</a:t>
            </a:fld>
            <a:endParaRPr lang="en-US" altLang="zh-CN"/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EF1A5263-6383-48F3-B438-7E23C1DE2F3F}"/>
              </a:ext>
            </a:extLst>
          </p:cNvPr>
          <p:cNvGrpSpPr/>
          <p:nvPr/>
        </p:nvGrpSpPr>
        <p:grpSpPr>
          <a:xfrm>
            <a:off x="2069419" y="831387"/>
            <a:ext cx="7074582" cy="5644026"/>
            <a:chOff x="447099" y="0"/>
            <a:chExt cx="8249801" cy="6639852"/>
          </a:xfrm>
        </p:grpSpPr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2BD903A0-00BE-4AB3-BFD5-F24D7700B3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099" y="0"/>
              <a:ext cx="8249801" cy="6639852"/>
            </a:xfrm>
            <a:prstGeom prst="rect">
              <a:avLst/>
            </a:prstGeom>
          </p:spPr>
        </p:pic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97A3EA6B-CE29-46CC-A704-D506E33E0367}"/>
                </a:ext>
              </a:extLst>
            </p:cNvPr>
            <p:cNvGrpSpPr/>
            <p:nvPr/>
          </p:nvGrpSpPr>
          <p:grpSpPr>
            <a:xfrm>
              <a:off x="447099" y="555005"/>
              <a:ext cx="5373408" cy="491093"/>
              <a:chOff x="1529862" y="431913"/>
              <a:chExt cx="5373408" cy="491093"/>
            </a:xfrm>
          </p:grpSpPr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DA25D8EC-9AF1-403D-A578-77A503FB4640}"/>
                  </a:ext>
                </a:extLst>
              </p:cNvPr>
              <p:cNvSpPr/>
              <p:nvPr/>
            </p:nvSpPr>
            <p:spPr>
              <a:xfrm>
                <a:off x="1529862" y="431913"/>
                <a:ext cx="4546932" cy="491093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F5925D8E-ADD1-4B2F-80F0-3C315140A156}"/>
                  </a:ext>
                </a:extLst>
              </p:cNvPr>
              <p:cNvSpPr txBox="1"/>
              <p:nvPr/>
            </p:nvSpPr>
            <p:spPr>
              <a:xfrm>
                <a:off x="6076793" y="488082"/>
                <a:ext cx="826477" cy="362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</a:rPr>
                  <a:t>Type 1</a:t>
                </a:r>
              </a:p>
            </p:txBody>
          </p: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id="{A1D7F083-5919-4D76-A2E3-962FB5A7EA35}"/>
                </a:ext>
              </a:extLst>
            </p:cNvPr>
            <p:cNvGrpSpPr/>
            <p:nvPr/>
          </p:nvGrpSpPr>
          <p:grpSpPr>
            <a:xfrm>
              <a:off x="447099" y="4295775"/>
              <a:ext cx="5373408" cy="582129"/>
              <a:chOff x="1809772" y="478722"/>
              <a:chExt cx="5373408" cy="165148"/>
            </a:xfrm>
          </p:grpSpPr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EFFB0A11-FB18-4844-9BC3-58CF50D0AC85}"/>
                  </a:ext>
                </a:extLst>
              </p:cNvPr>
              <p:cNvSpPr/>
              <p:nvPr/>
            </p:nvSpPr>
            <p:spPr>
              <a:xfrm>
                <a:off x="1809772" y="478722"/>
                <a:ext cx="4546932" cy="165148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202FC4BC-A92F-4C61-9ECC-0A715A9C68A3}"/>
                  </a:ext>
                </a:extLst>
              </p:cNvPr>
              <p:cNvSpPr txBox="1"/>
              <p:nvPr/>
            </p:nvSpPr>
            <p:spPr>
              <a:xfrm>
                <a:off x="6356703" y="528858"/>
                <a:ext cx="826477" cy="102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</a:rPr>
                  <a:t>Type 2</a:t>
                </a:r>
              </a:p>
            </p:txBody>
          </p: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36D2DBBC-4BB1-482C-842D-5742830FF46D}"/>
                </a:ext>
              </a:extLst>
            </p:cNvPr>
            <p:cNvGrpSpPr/>
            <p:nvPr/>
          </p:nvGrpSpPr>
          <p:grpSpPr>
            <a:xfrm>
              <a:off x="447099" y="4934587"/>
              <a:ext cx="5373408" cy="503030"/>
              <a:chOff x="1809772" y="511793"/>
              <a:chExt cx="5373408" cy="142708"/>
            </a:xfrm>
          </p:grpSpPr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C7F1D1EE-AEE5-4F11-A16E-DF31B2D875A7}"/>
                  </a:ext>
                </a:extLst>
              </p:cNvPr>
              <p:cNvSpPr/>
              <p:nvPr/>
            </p:nvSpPr>
            <p:spPr>
              <a:xfrm>
                <a:off x="1809772" y="511793"/>
                <a:ext cx="4546931" cy="142708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7BFC9B61-375D-4EF0-8898-E384D9AD8EFF}"/>
                  </a:ext>
                </a:extLst>
              </p:cNvPr>
              <p:cNvSpPr txBox="1"/>
              <p:nvPr/>
            </p:nvSpPr>
            <p:spPr>
              <a:xfrm>
                <a:off x="6356703" y="528858"/>
                <a:ext cx="826477" cy="102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</a:rPr>
                  <a:t>Type 2</a:t>
                </a:r>
              </a:p>
            </p:txBody>
          </p:sp>
        </p:grpSp>
      </p:grpSp>
      <p:sp>
        <p:nvSpPr>
          <p:cNvPr id="21" name="标题 1">
            <a:extLst>
              <a:ext uri="{FF2B5EF4-FFF2-40B4-BE49-F238E27FC236}">
                <a16:creationId xmlns:a16="http://schemas.microsoft.com/office/drawing/2014/main" id="{444A120B-2BFE-4D8D-8F18-08C28DA8981D}"/>
              </a:ext>
            </a:extLst>
          </p:cNvPr>
          <p:cNvSpPr txBox="1">
            <a:spLocks/>
          </p:cNvSpPr>
          <p:nvPr/>
        </p:nvSpPr>
        <p:spPr bwMode="auto">
          <a:xfrm>
            <a:off x="207056" y="761334"/>
            <a:ext cx="1862362" cy="51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1600" kern="0" dirty="0"/>
              <a:t>SBP procedure</a:t>
            </a:r>
            <a:endParaRPr lang="zh-CN" altLang="en-US" sz="1600" kern="0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6B62404-F729-47AF-A202-6C1545278067}"/>
              </a:ext>
            </a:extLst>
          </p:cNvPr>
          <p:cNvSpPr txBox="1"/>
          <p:nvPr/>
        </p:nvSpPr>
        <p:spPr>
          <a:xfrm>
            <a:off x="66674" y="2743200"/>
            <a:ext cx="21431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MLME-SBP: Type 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MLME-SBPREPORT: Type 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MLME-SBPTERMINATION: Type 2</a:t>
            </a:r>
          </a:p>
        </p:txBody>
      </p:sp>
    </p:spTree>
    <p:extLst>
      <p:ext uri="{BB962C8B-B14F-4D97-AF65-F5344CB8AC3E}">
        <p14:creationId xmlns:p14="http://schemas.microsoft.com/office/powerpoint/2010/main" val="3849204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16</a:t>
            </a:fld>
            <a:endParaRPr lang="en-US" altLang="zh-CN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76C7CDC6-F0B6-4ACC-B416-0470D29AE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577170"/>
              </p:ext>
            </p:extLst>
          </p:nvPr>
        </p:nvGraphicFramePr>
        <p:xfrm>
          <a:off x="685800" y="1056042"/>
          <a:ext cx="7848600" cy="50585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4190710818"/>
                    </a:ext>
                  </a:extLst>
                </a:gridCol>
                <a:gridCol w="1744134">
                  <a:extLst>
                    <a:ext uri="{9D8B030D-6E8A-4147-A177-3AD203B41FA5}">
                      <a16:colId xmlns:a16="http://schemas.microsoft.com/office/drawing/2014/main" val="3925817569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1729093011"/>
                    </a:ext>
                  </a:extLst>
                </a:gridCol>
                <a:gridCol w="2853453">
                  <a:extLst>
                    <a:ext uri="{9D8B030D-6E8A-4147-A177-3AD203B41FA5}">
                      <a16:colId xmlns:a16="http://schemas.microsoft.com/office/drawing/2014/main" val="2231800393"/>
                    </a:ext>
                  </a:extLst>
                </a:gridCol>
                <a:gridCol w="1288863">
                  <a:extLst>
                    <a:ext uri="{9D8B030D-6E8A-4147-A177-3AD203B41FA5}">
                      <a16:colId xmlns:a16="http://schemas.microsoft.com/office/drawing/2014/main" val="4202932792"/>
                    </a:ext>
                  </a:extLst>
                </a:gridCol>
              </a:tblGrid>
              <a:tr h="280188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Service Name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MLME-XXX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References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2044018"/>
                  </a:ext>
                </a:extLst>
              </a:tr>
              <a:tr h="815003">
                <a:tc rowSpan="3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SBP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procedure</a:t>
                      </a:r>
                      <a:endParaRPr lang="en-GB" altLang="zh-CN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SBP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9.6.7.54 ((Protected) SBP Request frame format),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9.6.7.55 ((Protected) SBP Response frame format)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11.55.2 (SBP procedure)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795232"/>
                  </a:ext>
                </a:extLst>
              </a:tr>
              <a:tr h="381408">
                <a:tc v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SBPREPORT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9.6.7.57 (SBP Report frame format), 9.6.36.6 (Protected SBP Report frame)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390204"/>
                  </a:ext>
                </a:extLst>
              </a:tr>
              <a:tr h="466980">
                <a:tc v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SBPTERMINATION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9.6.7.56 ((Protected) SBP Termination frame format)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615379"/>
                  </a:ext>
                </a:extLst>
              </a:tr>
              <a:tr h="1241856">
                <a:tc rowSpan="3">
                  <a:txBody>
                    <a:bodyPr/>
                    <a:lstStyle/>
                    <a:p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DMG SBP procedure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DMG-SBP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9.6.19.26 (Protected DMG SBP Request frame format),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9.6.19.27 (Protected DMG SBP Response frame format),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9.6.21.12 (DMG SBP Request frame format),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9.6.21.13 (DMG SBP Response frame format)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See 11.55.4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(DMG SBP procedure)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5616301"/>
                  </a:ext>
                </a:extLst>
              </a:tr>
              <a:tr h="653772">
                <a:tc vMerge="1">
                  <a:txBody>
                    <a:bodyPr/>
                    <a:lstStyle/>
                    <a:p>
                      <a:endParaRPr lang="en-GB" altLang="zh-CN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DMG-SBPREPORT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9.6.19.28 (Protected DMG SBP Report frame format),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9.6.21.14 (DMG SBP Report frame format)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729515"/>
                  </a:ext>
                </a:extLst>
              </a:tr>
              <a:tr h="653772">
                <a:tc vMerge="1">
                  <a:txBody>
                    <a:bodyPr/>
                    <a:lstStyle/>
                    <a:p>
                      <a:endParaRPr lang="en-GB" altLang="zh-CN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DMG-SBPTERMINTION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9.6.21.15 (DMG SBP Termination frame format),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9.6.36.5 (Protected DMG SBP Termination frame)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612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79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325" y="694164"/>
            <a:ext cx="7772400" cy="751681"/>
          </a:xfrm>
        </p:spPr>
        <p:txBody>
          <a:bodyPr/>
          <a:lstStyle/>
          <a:p>
            <a:r>
              <a:rPr lang="en-US" altLang="zh-CN" sz="2800" dirty="0"/>
              <a:t>A summary of proposed changes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17</a:t>
            </a:fld>
            <a:endParaRPr lang="en-US" alt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65BBE41-144F-4BE8-82D6-FCF1331E6A55}"/>
              </a:ext>
            </a:extLst>
          </p:cNvPr>
          <p:cNvSpPr txBox="1"/>
          <p:nvPr/>
        </p:nvSpPr>
        <p:spPr>
          <a:xfrm>
            <a:off x="695325" y="1981200"/>
            <a:ext cx="7772400" cy="3608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altLang="zh-CN" sz="1400" b="1" dirty="0">
                <a:cs typeface="Times New Roman" panose="02020603050405020304" pitchFamily="18" charset="0"/>
              </a:rPr>
              <a:t>Technical changes: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altLang="zh-CN" sz="1400" dirty="0">
                <a:cs typeface="Times New Roman" panose="02020603050405020304" pitchFamily="18" charset="0"/>
              </a:rPr>
              <a:t>Replace MLME-</a:t>
            </a:r>
            <a:r>
              <a:rPr lang="en-GB" altLang="zh-CN" sz="1400" dirty="0" err="1">
                <a:cs typeface="Times New Roman" panose="02020603050405020304" pitchFamily="18" charset="0"/>
              </a:rPr>
              <a:t>SENSTBMSMTRQ.confirm</a:t>
            </a:r>
            <a:r>
              <a:rPr lang="en-GB" altLang="zh-CN" sz="1400" dirty="0">
                <a:cs typeface="Times New Roman" panose="02020603050405020304" pitchFamily="18" charset="0"/>
              </a:rPr>
              <a:t> with MLME-</a:t>
            </a:r>
            <a:r>
              <a:rPr lang="en-GB" altLang="zh-CN" sz="1400" dirty="0" err="1">
                <a:cs typeface="Times New Roman" panose="02020603050405020304" pitchFamily="18" charset="0"/>
              </a:rPr>
              <a:t>SENSTBREPORTRQ.indication</a:t>
            </a:r>
            <a:endParaRPr lang="en-GB" altLang="zh-CN" sz="1400" dirty="0"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altLang="zh-CN" sz="1400" dirty="0"/>
              <a:t>Combine SENS(N)TBREPORT into SENSREPORT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altLang="zh-CN" sz="1400" dirty="0"/>
              <a:t>Combine SENS(N)TBREPORTRQ into SENSREPORTRQ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GB" altLang="zh-CN" sz="1400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altLang="zh-CN" sz="1400" b="1" dirty="0">
                <a:cs typeface="Times New Roman" panose="02020603050405020304" pitchFamily="18" charset="0"/>
              </a:rPr>
              <a:t>Editorial changes: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altLang="zh-CN" sz="1400" dirty="0">
                <a:cs typeface="Times New Roman" panose="02020603050405020304" pitchFamily="18" charset="0"/>
              </a:rPr>
              <a:t>SENS</a:t>
            </a:r>
            <a:r>
              <a:rPr lang="en-GB" altLang="zh-CN" sz="1400" dirty="0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GB" altLang="zh-CN" sz="1400" dirty="0">
                <a:cs typeface="Times New Roman" panose="02020603050405020304" pitchFamily="18" charset="0"/>
              </a:rPr>
              <a:t>TBMSMTRQ -&gt; SENS</a:t>
            </a:r>
            <a:r>
              <a:rPr lang="en-GB" altLang="zh-CN" sz="1400" dirty="0">
                <a:solidFill>
                  <a:srgbClr val="FF0000"/>
                </a:solidFill>
                <a:cs typeface="Times New Roman" panose="02020603050405020304" pitchFamily="18" charset="0"/>
              </a:rPr>
              <a:t>NON</a:t>
            </a:r>
            <a:r>
              <a:rPr lang="en-GB" altLang="zh-CN" sz="1400" dirty="0">
                <a:cs typeface="Times New Roman" panose="02020603050405020304" pitchFamily="18" charset="0"/>
              </a:rPr>
              <a:t>TBMSMTRQ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altLang="zh-CN" sz="1400" dirty="0">
                <a:cs typeface="Times New Roman" panose="02020603050405020304" pitchFamily="18" charset="0"/>
              </a:rPr>
              <a:t>The whole subclause 6.3 in 11bf D1.0 will be reformatted into subclause 6.4 and 6.5, according to the primitive tables given in this contribution.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zh-CN" sz="1400" dirty="0">
                <a:cs typeface="Times New Roman" panose="02020603050405020304" pitchFamily="18" charset="0"/>
              </a:rPr>
              <a:t> The primitives related to SENSREPORTRQ will be specified in subclause 6.5.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84612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325" y="694164"/>
            <a:ext cx="7772400" cy="751681"/>
          </a:xfrm>
        </p:spPr>
        <p:txBody>
          <a:bodyPr/>
          <a:lstStyle/>
          <a:p>
            <a:r>
              <a:rPr lang="en-US" altLang="zh-CN" sz="2800" dirty="0"/>
              <a:t>Plan for CR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18</a:t>
            </a:fld>
            <a:endParaRPr lang="en-US" altLang="zh-C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765BBE41-144F-4BE8-82D6-FCF1331E6A55}"/>
                  </a:ext>
                </a:extLst>
              </p:cNvPr>
              <p:cNvSpPr txBox="1"/>
              <p:nvPr/>
            </p:nvSpPr>
            <p:spPr>
              <a:xfrm>
                <a:off x="695325" y="1981200"/>
                <a:ext cx="8001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sz="1600" dirty="0"/>
                  <a:t>Step 1: Categorise and summarise all existing primitives into Table 6-1 in subclause 6.4 (0512r1)</a:t>
                </a:r>
              </a:p>
              <a:p>
                <a:pPr marL="742950" lvl="1" indent="-285750">
                  <a:buFont typeface="Times New Roman" panose="02020603050405020304" pitchFamily="18" charset="0"/>
                  <a:buChar char="-"/>
                </a:pPr>
                <a:endParaRPr lang="en-GB" sz="1600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sz="1600" dirty="0"/>
                  <a:t>Step 2: Present the proposed draft text (PDT) of </a:t>
                </a:r>
                <a:r>
                  <a:rPr lang="en-GB" sz="1600" dirty="0" err="1"/>
                  <a:t>subclauses</a:t>
                </a:r>
                <a:r>
                  <a:rPr lang="en-GB" sz="1600" dirty="0"/>
                  <a:t> 6.4 and 6.5 to </a:t>
                </a:r>
                <a:r>
                  <a:rPr lang="en-GB" sz="1600" dirty="0" err="1"/>
                  <a:t>TGbf</a:t>
                </a:r>
                <a:endParaRPr lang="en-GB" sz="1600" dirty="0"/>
              </a:p>
              <a:p>
                <a:pPr marL="742950" lvl="1" indent="-285750">
                  <a:buFont typeface="Times New Roman" panose="02020603050405020304" pitchFamily="18" charset="0"/>
                  <a:buChar char="-"/>
                </a:pPr>
                <a:r>
                  <a:rPr lang="en-GB" altLang="zh-CN" sz="1600" dirty="0"/>
                  <a:t>Close corresponding comments (</a:t>
                </a:r>
                <a14:m>
                  <m:oMath xmlns:m="http://schemas.openxmlformats.org/officeDocument/2006/math">
                    <m:r>
                      <a:rPr lang="en-GB" altLang="zh-CN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GB" altLang="zh-CN" sz="1600" dirty="0"/>
                  <a:t>95%)</a:t>
                </a:r>
              </a:p>
              <a:p>
                <a:pPr marL="742950" lvl="1" indent="-285750">
                  <a:buFont typeface="Times New Roman" panose="02020603050405020304" pitchFamily="18" charset="0"/>
                  <a:buChar char="-"/>
                </a:pPr>
                <a:endParaRPr lang="en-GB" altLang="zh-CN" sz="1600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GB" sz="1600" dirty="0"/>
                  <a:t>Step 3: Check the remaining comments that need to be resolved and may provide another contribution</a:t>
                </a:r>
              </a:p>
              <a:p>
                <a:endParaRPr lang="en-GB" sz="1600" dirty="0"/>
              </a:p>
            </p:txBody>
          </p:sp>
        </mc:Choice>
        <mc:Fallback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765BBE41-144F-4BE8-82D6-FCF1331E6A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" y="1981200"/>
                <a:ext cx="8001000" cy="2308324"/>
              </a:xfrm>
              <a:prstGeom prst="rect">
                <a:avLst/>
              </a:prstGeom>
              <a:blipFill>
                <a:blip r:embed="rId2"/>
                <a:stretch>
                  <a:fillRect l="-305" t="-7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0356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92881" indent="-192881" defTabSz="514350"/>
            <a:r>
              <a:rPr lang="en-US" altLang="zh-CN" sz="1800" dirty="0">
                <a:solidFill>
                  <a:srgbClr val="000000"/>
                </a:solidFill>
              </a:rPr>
              <a:t>[1] </a:t>
            </a:r>
            <a:r>
              <a:rPr lang="en-US" altLang="zh-CN" sz="1800" dirty="0">
                <a:solidFill>
                  <a:srgbClr val="000000"/>
                </a:solidFill>
                <a:hlinkClick r:id="rId2"/>
              </a:rPr>
              <a:t>https://www.ieee802.org/11/private/Draft_Standards/11me/Draft%20P802.11REVme_D2.1.pdf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192881" indent="-192881" defTabSz="514350"/>
            <a:r>
              <a:rPr lang="en-US" altLang="zh-CN" sz="1800" dirty="0">
                <a:solidFill>
                  <a:srgbClr val="000000"/>
                </a:solidFill>
              </a:rPr>
              <a:t>[2] </a:t>
            </a:r>
            <a:r>
              <a:rPr lang="en-US" altLang="zh-CN" sz="1800" dirty="0">
                <a:solidFill>
                  <a:srgbClr val="000000"/>
                </a:solidFill>
                <a:hlinkClick r:id="rId3"/>
              </a:rPr>
              <a:t>https://mentor.ieee.org/802.11/dcn/23/11-23-0314-03-00bf-lb272-comments-and-approved-resolutions.xlsx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192881" indent="-192881" defTabSz="514350"/>
            <a:r>
              <a:rPr lang="en-US" altLang="zh-CN" sz="1800" dirty="0">
                <a:solidFill>
                  <a:srgbClr val="000000"/>
                </a:solidFill>
              </a:rPr>
              <a:t>[3] </a:t>
            </a:r>
            <a:r>
              <a:rPr lang="en-US" altLang="zh-CN" sz="1800" dirty="0">
                <a:solidFill>
                  <a:srgbClr val="000000"/>
                </a:solidFill>
                <a:hlinkClick r:id="rId4"/>
              </a:rPr>
              <a:t>https://mentor.ieee.org/802.11/dcn/22/11-22-1751-01-00bf-dmg-mlme-primitives-introduction.pptx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192881" indent="-192881" defTabSz="514350"/>
            <a:endParaRPr lang="en-US" altLang="zh-CN" sz="1800" dirty="0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620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5"/>
            <a:ext cx="7772400" cy="609600"/>
          </a:xfrm>
          <a:noFill/>
        </p:spPr>
        <p:txBody>
          <a:bodyPr/>
          <a:lstStyle/>
          <a:p>
            <a:r>
              <a:rPr lang="en-GB" altLang="zh-CN" sz="2800" dirty="0"/>
              <a:t>Introduction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39289" y="1600199"/>
            <a:ext cx="7767636" cy="454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  <a:sym typeface="Times New Roman"/>
              </a:rPr>
              <a:t>This contribution presents a top level overview of the most significant changes to 11bf D1.0 Clause 6, to align with the new format used in the baseline (i.e., 802.11 </a:t>
            </a:r>
            <a:r>
              <a:rPr lang="en-US" altLang="zh-CN" sz="1800" dirty="0" err="1">
                <a:cs typeface="Times New Roman" panose="02020603050405020304" pitchFamily="18" charset="0"/>
                <a:sym typeface="Times New Roman"/>
              </a:rPr>
              <a:t>REVme</a:t>
            </a:r>
            <a:r>
              <a:rPr lang="en-US" altLang="zh-CN" sz="1800" dirty="0">
                <a:cs typeface="Times New Roman" panose="02020603050405020304" pitchFamily="18" charset="0"/>
                <a:sym typeface="Times New Roman"/>
              </a:rPr>
              <a:t> D2.1) [1].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  <a:sym typeface="Times New Roman"/>
              </a:rPr>
              <a:t>The contribution also presents the plan to resolve all 82 comments under the topic of “MLME” for LB272 [2].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  <a:sym typeface="Times New Roman"/>
              </a:rPr>
              <a:t>The goal is to convert the current </a:t>
            </a:r>
            <a:r>
              <a:rPr lang="en-US" altLang="zh-CN" sz="1800" u="sng" dirty="0">
                <a:cs typeface="Times New Roman" panose="02020603050405020304" pitchFamily="18" charset="0"/>
                <a:sym typeface="Times New Roman"/>
              </a:rPr>
              <a:t>subclause 6.3</a:t>
            </a:r>
            <a:r>
              <a:rPr lang="en-US" altLang="zh-CN" sz="1800" dirty="0">
                <a:cs typeface="Times New Roman" panose="02020603050405020304" pitchFamily="18" charset="0"/>
                <a:sym typeface="Times New Roman"/>
              </a:rPr>
              <a:t> in 11bf D1.0 to </a:t>
            </a:r>
            <a:r>
              <a:rPr lang="en-US" altLang="zh-CN" sz="1800" u="sng" dirty="0">
                <a:cs typeface="Times New Roman" panose="02020603050405020304" pitchFamily="18" charset="0"/>
                <a:sym typeface="Times New Roman"/>
              </a:rPr>
              <a:t>subclause 6.4 and 6.5</a:t>
            </a:r>
            <a:r>
              <a:rPr lang="en-US" altLang="zh-CN" sz="1800" dirty="0">
                <a:cs typeface="Times New Roman" panose="02020603050405020304" pitchFamily="18" charset="0"/>
                <a:sym typeface="Times New Roman"/>
              </a:rPr>
              <a:t> using the same format as in </a:t>
            </a:r>
            <a:r>
              <a:rPr lang="en-US" altLang="zh-CN" sz="1800" dirty="0" err="1">
                <a:cs typeface="Times New Roman" panose="02020603050405020304" pitchFamily="18" charset="0"/>
                <a:sym typeface="Times New Roman"/>
              </a:rPr>
              <a:t>REVme</a:t>
            </a:r>
            <a:r>
              <a:rPr lang="en-US" altLang="zh-CN" sz="1800" dirty="0">
                <a:cs typeface="Times New Roman" panose="02020603050405020304" pitchFamily="18" charset="0"/>
                <a:sym typeface="Times New Roman"/>
              </a:rPr>
              <a:t> D2.1.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  <a:sym typeface="Times New Roman"/>
            </a:endParaRP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2972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19919"/>
            <a:ext cx="7772400" cy="609600"/>
          </a:xfrm>
        </p:spPr>
        <p:txBody>
          <a:bodyPr/>
          <a:lstStyle/>
          <a:p>
            <a:r>
              <a:rPr lang="en-US" altLang="zh-CN" sz="2800" dirty="0"/>
              <a:t>Background 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①</a:t>
            </a:r>
            <a:r>
              <a:rPr lang="en-US" altLang="zh-CN" sz="2800" dirty="0">
                <a:solidFill>
                  <a:schemeClr val="bg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②③</a:t>
            </a:r>
            <a:endParaRPr lang="zh-CN" altLang="en-US" sz="2800" dirty="0">
              <a:solidFill>
                <a:schemeClr val="bg2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pPr algn="just"/>
            <a:r>
              <a:rPr lang="en-US" altLang="zh-CN" sz="1800" b="0" dirty="0"/>
              <a:t>In 11bf D1.0, we have 4 subclauses in Clause 6.3: </a:t>
            </a:r>
          </a:p>
          <a:p>
            <a:pPr lvl="1" algn="just"/>
            <a:r>
              <a:rPr lang="en-US" altLang="zh-CN" sz="1600" b="1" dirty="0"/>
              <a:t>WLAN sensing procedure</a:t>
            </a:r>
          </a:p>
          <a:p>
            <a:pPr lvl="1" algn="just"/>
            <a:r>
              <a:rPr lang="en-US" altLang="zh-CN" sz="1600" b="1" dirty="0"/>
              <a:t>SBP procedure</a:t>
            </a:r>
          </a:p>
          <a:p>
            <a:pPr lvl="1" algn="just"/>
            <a:r>
              <a:rPr lang="en-US" altLang="zh-CN" sz="1600" b="1" dirty="0"/>
              <a:t>DMG sensing procedure</a:t>
            </a:r>
          </a:p>
          <a:p>
            <a:pPr lvl="1" algn="just"/>
            <a:r>
              <a:rPr lang="en-US" altLang="zh-CN" sz="1600" b="1" dirty="0"/>
              <a:t>DMG SBP procedure</a:t>
            </a:r>
          </a:p>
          <a:p>
            <a:pPr algn="just"/>
            <a:r>
              <a:rPr lang="en-US" altLang="zh-CN" sz="1800" b="0" dirty="0"/>
              <a:t>Which results in 44 pages in total in Clause 6.3.</a:t>
            </a:r>
          </a:p>
          <a:p>
            <a:pPr lvl="1" algn="just"/>
            <a:r>
              <a:rPr lang="en-US" altLang="zh-CN" sz="1600" dirty="0"/>
              <a:t>As a comparison, Clause 11 has 55 pages. </a:t>
            </a:r>
          </a:p>
          <a:p>
            <a:pPr algn="just"/>
            <a:r>
              <a:rPr lang="en-US" altLang="zh-CN" sz="1800" b="0" dirty="0"/>
              <a:t>In </a:t>
            </a:r>
            <a:r>
              <a:rPr lang="en-US" altLang="zh-CN" sz="1800" b="0" dirty="0" err="1"/>
              <a:t>REVme</a:t>
            </a:r>
            <a:r>
              <a:rPr lang="en-US" altLang="zh-CN" sz="1800" b="0" dirty="0"/>
              <a:t> D2.1, all MLME SAP primitives are classified into 7 types, and summarized into Table 6-1 – MLME SA interface.</a:t>
            </a:r>
            <a:endParaRPr lang="zh-CN" altLang="en-US" sz="18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3</a:t>
            </a:fld>
            <a:endParaRPr lang="en-US" altLang="zh-CN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5459B57D-2E34-48E7-9216-6C75D3A4DC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337" y="4343400"/>
            <a:ext cx="7173326" cy="155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709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19919"/>
            <a:ext cx="7772400" cy="609600"/>
          </a:xfrm>
        </p:spPr>
        <p:txBody>
          <a:bodyPr/>
          <a:lstStyle/>
          <a:p>
            <a:r>
              <a:rPr lang="en-US" altLang="zh-CN" sz="2800" dirty="0"/>
              <a:t>Background </a:t>
            </a:r>
            <a:r>
              <a:rPr lang="en-US" altLang="zh-CN" sz="2800" dirty="0">
                <a:solidFill>
                  <a:schemeClr val="bg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①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②</a:t>
            </a:r>
            <a:r>
              <a:rPr lang="en-US" altLang="zh-CN" sz="2800" dirty="0">
                <a:solidFill>
                  <a:schemeClr val="bg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③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MLME SAP Types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4</a:t>
            </a:fld>
            <a:endParaRPr lang="en-US" altLang="zh-CN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43FA39DB-ADC6-40A2-991D-EED4BF666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00200"/>
            <a:ext cx="4267200" cy="249520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DCB91F85-C264-469B-860C-6A7DBF036B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4343400"/>
            <a:ext cx="4876801" cy="187674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C2A795A4-89E1-4013-8019-CCF3A24EA3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280" y="1696720"/>
            <a:ext cx="4352924" cy="1752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09EEA03F-96C1-4DD6-BEFA-1C969C41DD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731" y="4343400"/>
            <a:ext cx="3755193" cy="157993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8588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19919"/>
            <a:ext cx="7772400" cy="609600"/>
          </a:xfrm>
        </p:spPr>
        <p:txBody>
          <a:bodyPr/>
          <a:lstStyle/>
          <a:p>
            <a:r>
              <a:rPr lang="en-US" altLang="zh-CN" sz="2800" dirty="0"/>
              <a:t>Background </a:t>
            </a:r>
            <a:r>
              <a:rPr lang="en-US" altLang="zh-CN" sz="2800" dirty="0">
                <a:solidFill>
                  <a:schemeClr val="bg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①②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③</a:t>
            </a:r>
            <a:r>
              <a:rPr lang="en-US" altLang="zh-CN" sz="2800" dirty="0">
                <a:solidFill>
                  <a:schemeClr val="bg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MLME SAP Types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5</a:t>
            </a:fld>
            <a:endParaRPr lang="en-US" altLang="zh-CN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9041E4B7-7B25-4D6E-A312-6C968B9920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13" y="1834073"/>
            <a:ext cx="4294187" cy="179486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A157A89-BEB1-4F8B-8CE7-BECD20BF6D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13" y="3786310"/>
            <a:ext cx="4294187" cy="172042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790B432-5ADD-4199-B696-495E6588E5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719810"/>
            <a:ext cx="4294187" cy="181825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48406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2F46E27-E8E4-4FFC-B7B1-CE1B47DE25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E3D10149-1651-4438-9F84-94B6C3B7D233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DB921ABB-1271-4B5A-8F4C-8FC8E2612904}"/>
              </a:ext>
            </a:extLst>
          </p:cNvPr>
          <p:cNvSpPr txBox="1">
            <a:spLocks/>
          </p:cNvSpPr>
          <p:nvPr/>
        </p:nvSpPr>
        <p:spPr>
          <a:xfrm>
            <a:off x="685800" y="619919"/>
            <a:ext cx="7772400" cy="7516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2800" kern="0" dirty="0"/>
              <a:t>WLAN sensing procedure</a:t>
            </a:r>
          </a:p>
          <a:p>
            <a:r>
              <a:rPr lang="en-US" altLang="zh-CN" sz="1800" kern="0" dirty="0"/>
              <a:t>(TB and non-TB sensing measurement setup) </a:t>
            </a:r>
            <a:endParaRPr lang="zh-CN" altLang="en-US" sz="18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DE9755E-5F93-4C7D-BB2A-F7D75DFFB3FD}"/>
              </a:ext>
            </a:extLst>
          </p:cNvPr>
          <p:cNvSpPr txBox="1"/>
          <p:nvPr/>
        </p:nvSpPr>
        <p:spPr>
          <a:xfrm>
            <a:off x="685800" y="1828562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The sensing measurement setup process does not differentiate from TB and non-TB.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zh-CN" sz="1400" dirty="0">
                <a:cs typeface="Times New Roman" panose="02020603050405020304" pitchFamily="18" charset="0"/>
              </a:rPr>
              <a:t>MLME-SENSMSMTSETUP: Type 1 </a:t>
            </a:r>
            <a:endParaRPr lang="en-GB" sz="1400" dirty="0"/>
          </a:p>
        </p:txBody>
      </p:sp>
      <p:pic>
        <p:nvPicPr>
          <p:cNvPr id="25" name="图片 24">
            <a:extLst>
              <a:ext uri="{FF2B5EF4-FFF2-40B4-BE49-F238E27FC236}">
                <a16:creationId xmlns:a16="http://schemas.microsoft.com/office/drawing/2014/main" id="{90EE53D7-8339-4CC1-B67F-20B28D690C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255079"/>
            <a:ext cx="7371303" cy="1341023"/>
          </a:xfrm>
          <a:prstGeom prst="rect">
            <a:avLst/>
          </a:prstGeom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id="{C3FF4715-D762-45B3-9144-12D49B7FE3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962400"/>
            <a:ext cx="7371304" cy="1261837"/>
          </a:xfrm>
          <a:prstGeom prst="rect">
            <a:avLst/>
          </a:prstGeom>
        </p:spPr>
      </p:pic>
      <p:sp>
        <p:nvSpPr>
          <p:cNvPr id="29" name="矩形 28">
            <a:extLst>
              <a:ext uri="{FF2B5EF4-FFF2-40B4-BE49-F238E27FC236}">
                <a16:creationId xmlns:a16="http://schemas.microsoft.com/office/drawing/2014/main" id="{A3767DF6-A822-4B4A-B89E-1F41648EEDFE}"/>
              </a:ext>
            </a:extLst>
          </p:cNvPr>
          <p:cNvSpPr/>
          <p:nvPr/>
        </p:nvSpPr>
        <p:spPr>
          <a:xfrm>
            <a:off x="914400" y="2946974"/>
            <a:ext cx="6629400" cy="64912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0E6DCB17-D09F-4370-8E12-352F390B476A}"/>
              </a:ext>
            </a:extLst>
          </p:cNvPr>
          <p:cNvSpPr txBox="1"/>
          <p:nvPr/>
        </p:nvSpPr>
        <p:spPr>
          <a:xfrm>
            <a:off x="7543800" y="3089080"/>
            <a:ext cx="7783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Type 1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CA726F50-1649-4C57-B30D-83DC20C0FBDA}"/>
              </a:ext>
            </a:extLst>
          </p:cNvPr>
          <p:cNvSpPr/>
          <p:nvPr/>
        </p:nvSpPr>
        <p:spPr>
          <a:xfrm>
            <a:off x="914400" y="4575109"/>
            <a:ext cx="6629400" cy="64912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8EEA54B-9803-4F95-BE4F-71B9584ABB75}"/>
              </a:ext>
            </a:extLst>
          </p:cNvPr>
          <p:cNvSpPr txBox="1"/>
          <p:nvPr/>
        </p:nvSpPr>
        <p:spPr>
          <a:xfrm>
            <a:off x="7581677" y="4751983"/>
            <a:ext cx="7783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Type 1</a:t>
            </a:r>
          </a:p>
        </p:txBody>
      </p:sp>
    </p:spTree>
    <p:extLst>
      <p:ext uri="{BB962C8B-B14F-4D97-AF65-F5344CB8AC3E}">
        <p14:creationId xmlns:p14="http://schemas.microsoft.com/office/powerpoint/2010/main" val="184599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2F46E27-E8E4-4FFC-B7B1-CE1B47DE25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E3D10149-1651-4438-9F84-94B6C3B7D233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DB921ABB-1271-4B5A-8F4C-8FC8E2612904}"/>
              </a:ext>
            </a:extLst>
          </p:cNvPr>
          <p:cNvSpPr txBox="1">
            <a:spLocks/>
          </p:cNvSpPr>
          <p:nvPr/>
        </p:nvSpPr>
        <p:spPr>
          <a:xfrm>
            <a:off x="685800" y="619919"/>
            <a:ext cx="7772400" cy="7516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2800" kern="0" dirty="0"/>
              <a:t>WLAN sensing procedure</a:t>
            </a:r>
          </a:p>
          <a:p>
            <a:r>
              <a:rPr lang="en-US" altLang="zh-CN" sz="1800" kern="0" dirty="0"/>
              <a:t>(TB sensing measurement instance) </a:t>
            </a:r>
            <a:endParaRPr lang="zh-CN" altLang="en-US" sz="18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DE9755E-5F93-4C7D-BB2A-F7D75DFFB3FD}"/>
              </a:ext>
            </a:extLst>
          </p:cNvPr>
          <p:cNvSpPr txBox="1"/>
          <p:nvPr/>
        </p:nvSpPr>
        <p:spPr>
          <a:xfrm>
            <a:off x="685800" y="1524000"/>
            <a:ext cx="8001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A TB sensing measurement instance with </a:t>
            </a:r>
            <a:r>
              <a:rPr lang="en-GB" sz="1400" u="sng" dirty="0"/>
              <a:t>a basic reporting phase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altLang="zh-CN" dirty="0"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zh-CN" b="1" dirty="0">
                <a:cs typeface="Times New Roman" panose="02020603050405020304" pitchFamily="18" charset="0"/>
              </a:rPr>
              <a:t>Proposed change: </a:t>
            </a:r>
            <a:r>
              <a:rPr lang="en-GB" altLang="zh-CN" dirty="0">
                <a:cs typeface="Times New Roman" panose="02020603050405020304" pitchFamily="18" charset="0"/>
              </a:rPr>
              <a:t>replace MLME-</a:t>
            </a:r>
            <a:r>
              <a:rPr lang="en-GB" altLang="zh-CN" dirty="0" err="1">
                <a:cs typeface="Times New Roman" panose="02020603050405020304" pitchFamily="18" charset="0"/>
              </a:rPr>
              <a:t>SENSTBMSMTRQ.confirm</a:t>
            </a:r>
            <a:r>
              <a:rPr lang="en-GB" altLang="zh-CN" dirty="0">
                <a:cs typeface="Times New Roman" panose="02020603050405020304" pitchFamily="18" charset="0"/>
              </a:rPr>
              <a:t> with MLME-</a:t>
            </a:r>
            <a:r>
              <a:rPr lang="en-GB" altLang="zh-CN" dirty="0" err="1">
                <a:cs typeface="Times New Roman" panose="02020603050405020304" pitchFamily="18" charset="0"/>
              </a:rPr>
              <a:t>SENSTBREPORTRQ.indication</a:t>
            </a:r>
            <a:endParaRPr lang="en-GB" altLang="zh-CN" dirty="0">
              <a:cs typeface="Times New Roman" panose="02020603050405020304" pitchFamily="18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>
                <a:cs typeface="Times New Roman" panose="02020603050405020304" pitchFamily="18" charset="0"/>
              </a:rPr>
              <a:t>Reason 1: If we use .confirm, it means SME requests MLME to report the result of a requested process (e.g., a Result Code). There exists cases where the measurement report frame is not transmitted, i.e., .confirm doesn’t exist. – The process provided by MLME is not complete.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>
                <a:cs typeface="Times New Roman" panose="02020603050405020304" pitchFamily="18" charset="0"/>
              </a:rPr>
              <a:t>Reason 2: This primitive is report and deliver measurement reports to the SME of a sensing initiator. It should belong to the SENSTBREPORTRQ family</a:t>
            </a:r>
            <a:r>
              <a:rPr lang="en-GB" sz="1400" dirty="0">
                <a:cs typeface="Times New Roman" panose="02020603050405020304" pitchFamily="18" charset="0"/>
              </a:rPr>
              <a:t>. </a:t>
            </a:r>
            <a:endParaRPr lang="en-GB" sz="1400" dirty="0"/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C18B4A4F-2430-4DE0-91E5-C32CDFE7B96F}"/>
              </a:ext>
            </a:extLst>
          </p:cNvPr>
          <p:cNvGrpSpPr/>
          <p:nvPr/>
        </p:nvGrpSpPr>
        <p:grpSpPr>
          <a:xfrm>
            <a:off x="1981200" y="1866900"/>
            <a:ext cx="6705600" cy="3124200"/>
            <a:chOff x="1149064" y="2208646"/>
            <a:chExt cx="6391848" cy="2816421"/>
          </a:xfrm>
        </p:grpSpPr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0411769C-3E5C-40AB-BD3D-09600A5C33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9064" y="2503920"/>
              <a:ext cx="6391848" cy="2521147"/>
            </a:xfrm>
            <a:prstGeom prst="rect">
              <a:avLst/>
            </a:prstGeom>
          </p:spPr>
        </p:pic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BF1867AD-A577-4AA0-8010-280D4A24F430}"/>
                </a:ext>
              </a:extLst>
            </p:cNvPr>
            <p:cNvSpPr/>
            <p:nvPr/>
          </p:nvSpPr>
          <p:spPr bwMode="auto">
            <a:xfrm>
              <a:off x="1606264" y="2208646"/>
              <a:ext cx="1752600" cy="28575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Sensing initiator (AP)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95A4F3E-B4B0-4CB6-A054-4EC1D9E451A0}"/>
                </a:ext>
              </a:extLst>
            </p:cNvPr>
            <p:cNvSpPr/>
            <p:nvPr/>
          </p:nvSpPr>
          <p:spPr bwMode="auto">
            <a:xfrm>
              <a:off x="5187664" y="2208646"/>
              <a:ext cx="2209800" cy="28575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Sensing responder (non-AP STA)</a:t>
              </a:r>
            </a:p>
          </p:txBody>
        </p:sp>
      </p:grpSp>
      <p:sp>
        <p:nvSpPr>
          <p:cNvPr id="21" name="矩形 20">
            <a:extLst>
              <a:ext uri="{FF2B5EF4-FFF2-40B4-BE49-F238E27FC236}">
                <a16:creationId xmlns:a16="http://schemas.microsoft.com/office/drawing/2014/main" id="{6AF88BDD-2780-4906-98DC-CD81D9421F39}"/>
              </a:ext>
            </a:extLst>
          </p:cNvPr>
          <p:cNvSpPr/>
          <p:nvPr/>
        </p:nvSpPr>
        <p:spPr bwMode="auto">
          <a:xfrm>
            <a:off x="266700" y="3955434"/>
            <a:ext cx="2133600" cy="539766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ea typeface="+mn-ea"/>
                <a:cs typeface="Calibri" panose="020F0502020204030204" pitchFamily="34" charset="0"/>
              </a:rPr>
              <a:t>MLME-</a:t>
            </a:r>
            <a:r>
              <a:rPr kumimoji="0" lang="en-GB" sz="11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ea typeface="+mn-ea"/>
                <a:cs typeface="Calibri" panose="020F0502020204030204" pitchFamily="34" charset="0"/>
              </a:rPr>
              <a:t>SENSTBREPORTRQ.indication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ea"/>
              <a:ea typeface="+mn-ea"/>
              <a:cs typeface="Calibri" panose="020F0502020204030204" pitchFamily="34" charset="0"/>
            </a:endParaRPr>
          </a:p>
        </p:txBody>
      </p:sp>
      <p:sp>
        <p:nvSpPr>
          <p:cNvPr id="11" name="标注: 线形 10">
            <a:extLst>
              <a:ext uri="{FF2B5EF4-FFF2-40B4-BE49-F238E27FC236}">
                <a16:creationId xmlns:a16="http://schemas.microsoft.com/office/drawing/2014/main" id="{FDB3C3B3-A7D8-4FEC-86EA-58A90344E3CB}"/>
              </a:ext>
            </a:extLst>
          </p:cNvPr>
          <p:cNvSpPr/>
          <p:nvPr/>
        </p:nvSpPr>
        <p:spPr bwMode="auto">
          <a:xfrm>
            <a:off x="2460842" y="3796946"/>
            <a:ext cx="1793861" cy="316977"/>
          </a:xfrm>
          <a:prstGeom prst="borderCallout1">
            <a:avLst>
              <a:gd name="adj1" fmla="val 18750"/>
              <a:gd name="adj2" fmla="val -8333"/>
              <a:gd name="adj3" fmla="val 79446"/>
              <a:gd name="adj4" fmla="val -37271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280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2F46E27-E8E4-4FFC-B7B1-CE1B47DE25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E3D10149-1651-4438-9F84-94B6C3B7D233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DB921ABB-1271-4B5A-8F4C-8FC8E2612904}"/>
              </a:ext>
            </a:extLst>
          </p:cNvPr>
          <p:cNvSpPr txBox="1">
            <a:spLocks/>
          </p:cNvSpPr>
          <p:nvPr/>
        </p:nvSpPr>
        <p:spPr>
          <a:xfrm>
            <a:off x="685800" y="619919"/>
            <a:ext cx="7772400" cy="7516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2800" kern="0" dirty="0"/>
              <a:t>WLAN sensing procedure</a:t>
            </a:r>
          </a:p>
          <a:p>
            <a:r>
              <a:rPr lang="en-US" altLang="zh-CN" sz="1800" kern="0" dirty="0"/>
              <a:t>(TB sensing measurement instance) </a:t>
            </a:r>
            <a:endParaRPr lang="zh-CN" altLang="en-US" sz="18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DE9755E-5F93-4C7D-BB2A-F7D75DFFB3FD}"/>
              </a:ext>
            </a:extLst>
          </p:cNvPr>
          <p:cNvSpPr txBox="1"/>
          <p:nvPr/>
        </p:nvSpPr>
        <p:spPr>
          <a:xfrm>
            <a:off x="685800" y="1524000"/>
            <a:ext cx="8001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A TB sensing measurement instance with </a:t>
            </a:r>
            <a:r>
              <a:rPr lang="en-GB" sz="1400" u="sng" dirty="0"/>
              <a:t>a basic reporting phase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altLang="zh-CN" dirty="0"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400" dirty="0"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zh-CN" sz="1400" dirty="0">
                <a:cs typeface="Times New Roman" panose="02020603050405020304" pitchFamily="18" charset="0"/>
              </a:rPr>
              <a:t>MLME-SENSMSMTRQ: Type 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MLME-SENSTBREPORT:</a:t>
            </a:r>
            <a:r>
              <a:rPr lang="en-GB" altLang="zh-CN" sz="1400" dirty="0">
                <a:cs typeface="Times New Roman" panose="02020603050405020304" pitchFamily="18" charset="0"/>
              </a:rPr>
              <a:t> T</a:t>
            </a:r>
            <a:r>
              <a:rPr lang="en-US" altLang="zh-CN" sz="1400" dirty="0" err="1">
                <a:cs typeface="Times New Roman" panose="02020603050405020304" pitchFamily="18" charset="0"/>
              </a:rPr>
              <a:t>ype</a:t>
            </a:r>
            <a:r>
              <a:rPr lang="en-US" altLang="zh-CN" sz="1400" dirty="0">
                <a:cs typeface="Times New Roman" panose="02020603050405020304" pitchFamily="18" charset="0"/>
              </a:rPr>
              <a:t> 7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i="1" dirty="0">
                <a:cs typeface="Times New Roman" panose="02020603050405020304" pitchFamily="18" charset="0"/>
              </a:rPr>
              <a:t>MLME-SENSTBREPORTRQ: Type 2 </a:t>
            </a:r>
            <a:r>
              <a:rPr lang="en-US" altLang="zh-CN" sz="1400" i="1" dirty="0">
                <a:solidFill>
                  <a:srgbClr val="00B0F0"/>
                </a:solidFill>
                <a:cs typeface="Times New Roman" panose="02020603050405020304" pitchFamily="18" charset="0"/>
              </a:rPr>
              <a:t>(when used in a basic reporting phase, see next slide)</a:t>
            </a:r>
            <a:endParaRPr lang="en-GB" altLang="zh-CN" sz="1400" i="1" dirty="0">
              <a:solidFill>
                <a:srgbClr val="00B0F0"/>
              </a:solidFill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854C6DC4-D2D5-4513-A76F-0AB74E2A8DEC}"/>
              </a:ext>
            </a:extLst>
          </p:cNvPr>
          <p:cNvGrpSpPr/>
          <p:nvPr/>
        </p:nvGrpSpPr>
        <p:grpSpPr>
          <a:xfrm>
            <a:off x="990600" y="1905000"/>
            <a:ext cx="7239000" cy="3314700"/>
            <a:chOff x="1981200" y="1866900"/>
            <a:chExt cx="6705600" cy="3124200"/>
          </a:xfrm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C18B4A4F-2430-4DE0-91E5-C32CDFE7B96F}"/>
                </a:ext>
              </a:extLst>
            </p:cNvPr>
            <p:cNvGrpSpPr/>
            <p:nvPr/>
          </p:nvGrpSpPr>
          <p:grpSpPr>
            <a:xfrm>
              <a:off x="1981200" y="1866900"/>
              <a:ext cx="6705600" cy="3124200"/>
              <a:chOff x="1149064" y="2208646"/>
              <a:chExt cx="6391848" cy="2816421"/>
            </a:xfrm>
          </p:grpSpPr>
          <p:pic>
            <p:nvPicPr>
              <p:cNvPr id="15" name="图片 14">
                <a:extLst>
                  <a:ext uri="{FF2B5EF4-FFF2-40B4-BE49-F238E27FC236}">
                    <a16:creationId xmlns:a16="http://schemas.microsoft.com/office/drawing/2014/main" id="{0411769C-3E5C-40AB-BD3D-09600A5C33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9064" y="2503920"/>
                <a:ext cx="6391848" cy="2521147"/>
              </a:xfrm>
              <a:prstGeom prst="rect">
                <a:avLst/>
              </a:prstGeom>
            </p:spPr>
          </p:pic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BF1867AD-A577-4AA0-8010-280D4A24F430}"/>
                  </a:ext>
                </a:extLst>
              </p:cNvPr>
              <p:cNvSpPr/>
              <p:nvPr/>
            </p:nvSpPr>
            <p:spPr bwMode="auto">
              <a:xfrm>
                <a:off x="1606264" y="2208646"/>
                <a:ext cx="1752600" cy="285750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Sensing initiator (AP)</a:t>
                </a:r>
              </a:p>
            </p:txBody>
          </p:sp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F95A4F3E-B4B0-4CB6-A054-4EC1D9E451A0}"/>
                  </a:ext>
                </a:extLst>
              </p:cNvPr>
              <p:cNvSpPr/>
              <p:nvPr/>
            </p:nvSpPr>
            <p:spPr bwMode="auto">
              <a:xfrm>
                <a:off x="5187664" y="2208646"/>
                <a:ext cx="2209800" cy="285750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Sensing responder (non-AP STA)</a:t>
                </a:r>
              </a:p>
            </p:txBody>
          </p:sp>
        </p:grp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6AF88BDD-2780-4906-98DC-CD81D9421F39}"/>
                </a:ext>
              </a:extLst>
            </p:cNvPr>
            <p:cNvSpPr/>
            <p:nvPr/>
          </p:nvSpPr>
          <p:spPr bwMode="auto">
            <a:xfrm>
              <a:off x="2672298" y="3723814"/>
              <a:ext cx="1371600" cy="38100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MLME-SENSTBREPORTRQ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.indication</a:t>
              </a:r>
            </a:p>
          </p:txBody>
        </p:sp>
      </p:grpSp>
      <p:sp>
        <p:nvSpPr>
          <p:cNvPr id="12" name="矩形 11">
            <a:extLst>
              <a:ext uri="{FF2B5EF4-FFF2-40B4-BE49-F238E27FC236}">
                <a16:creationId xmlns:a16="http://schemas.microsoft.com/office/drawing/2014/main" id="{22720ADB-E6A5-4AE3-9811-597C44E39D82}"/>
              </a:ext>
            </a:extLst>
          </p:cNvPr>
          <p:cNvSpPr/>
          <p:nvPr/>
        </p:nvSpPr>
        <p:spPr>
          <a:xfrm>
            <a:off x="1470295" y="2252514"/>
            <a:ext cx="2013458" cy="33630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09AF986-91BB-4BFC-B159-20527D7DB305}"/>
              </a:ext>
            </a:extLst>
          </p:cNvPr>
          <p:cNvSpPr/>
          <p:nvPr/>
        </p:nvSpPr>
        <p:spPr>
          <a:xfrm>
            <a:off x="5791200" y="3048000"/>
            <a:ext cx="2115729" cy="304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F776722-C6DB-4098-BF59-D44A6FCDAEFE}"/>
              </a:ext>
            </a:extLst>
          </p:cNvPr>
          <p:cNvSpPr/>
          <p:nvPr/>
        </p:nvSpPr>
        <p:spPr>
          <a:xfrm>
            <a:off x="1470295" y="4855486"/>
            <a:ext cx="2022984" cy="304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1E8005C-CEFE-463F-9042-314FD5B9A89E}"/>
              </a:ext>
            </a:extLst>
          </p:cNvPr>
          <p:cNvSpPr/>
          <p:nvPr/>
        </p:nvSpPr>
        <p:spPr>
          <a:xfrm>
            <a:off x="1470295" y="3508034"/>
            <a:ext cx="6436634" cy="771337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CEA05DAB-D771-4650-A04F-2E2F4B59E0FA}"/>
              </a:ext>
            </a:extLst>
          </p:cNvPr>
          <p:cNvSpPr txBox="1"/>
          <p:nvPr/>
        </p:nvSpPr>
        <p:spPr>
          <a:xfrm>
            <a:off x="7989752" y="3045023"/>
            <a:ext cx="8169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Type 7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644BBC31-122F-4682-925D-7C987DD1BDA1}"/>
              </a:ext>
            </a:extLst>
          </p:cNvPr>
          <p:cNvSpPr txBox="1"/>
          <p:nvPr/>
        </p:nvSpPr>
        <p:spPr>
          <a:xfrm>
            <a:off x="755886" y="4870236"/>
            <a:ext cx="8169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Type 7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FE5D4F3-50F8-42EC-8A87-B07CF6EF7E34}"/>
              </a:ext>
            </a:extLst>
          </p:cNvPr>
          <p:cNvSpPr txBox="1"/>
          <p:nvPr/>
        </p:nvSpPr>
        <p:spPr>
          <a:xfrm>
            <a:off x="787297" y="2252513"/>
            <a:ext cx="8169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Type 6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D9D38FA2-7F29-4E7F-8AF2-C360B81991C6}"/>
              </a:ext>
            </a:extLst>
          </p:cNvPr>
          <p:cNvSpPr txBox="1"/>
          <p:nvPr/>
        </p:nvSpPr>
        <p:spPr>
          <a:xfrm>
            <a:off x="8038455" y="3721251"/>
            <a:ext cx="8169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B0F0"/>
                </a:solidFill>
              </a:rPr>
              <a:t>Type 2</a:t>
            </a:r>
          </a:p>
        </p:txBody>
      </p:sp>
    </p:spTree>
    <p:extLst>
      <p:ext uri="{BB962C8B-B14F-4D97-AF65-F5344CB8AC3E}">
        <p14:creationId xmlns:p14="http://schemas.microsoft.com/office/powerpoint/2010/main" val="3709364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2F46E27-E8E4-4FFC-B7B1-CE1B47DE25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E3D10149-1651-4438-9F84-94B6C3B7D233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DB921ABB-1271-4B5A-8F4C-8FC8E2612904}"/>
              </a:ext>
            </a:extLst>
          </p:cNvPr>
          <p:cNvSpPr txBox="1">
            <a:spLocks/>
          </p:cNvSpPr>
          <p:nvPr/>
        </p:nvSpPr>
        <p:spPr>
          <a:xfrm>
            <a:off x="685800" y="619919"/>
            <a:ext cx="7772400" cy="7516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2800" kern="0" dirty="0"/>
              <a:t>WLAN sensing procedure</a:t>
            </a:r>
          </a:p>
          <a:p>
            <a:r>
              <a:rPr lang="en-US" altLang="zh-CN" sz="1800" kern="0" dirty="0"/>
              <a:t>(TB sensing measurement instance) </a:t>
            </a:r>
            <a:endParaRPr lang="zh-CN" altLang="en-US" sz="18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DE9755E-5F93-4C7D-BB2A-F7D75DFFB3FD}"/>
              </a:ext>
            </a:extLst>
          </p:cNvPr>
          <p:cNvSpPr txBox="1"/>
          <p:nvPr/>
        </p:nvSpPr>
        <p:spPr>
          <a:xfrm>
            <a:off x="685800" y="1524000"/>
            <a:ext cx="800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A TB sensing measurement instance with </a:t>
            </a:r>
            <a:r>
              <a:rPr lang="en-GB" sz="1400" u="sng" dirty="0"/>
              <a:t>a threshold-based reporting phase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endParaRPr lang="en-GB" altLang="zh-CN" sz="1400" dirty="0"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MLME-</a:t>
            </a:r>
            <a:r>
              <a:rPr lang="en-US" altLang="zh-CN" sz="1400" dirty="0" err="1">
                <a:cs typeface="Times New Roman" panose="02020603050405020304" pitchFamily="18" charset="0"/>
              </a:rPr>
              <a:t>SENSTBREPORTRQ.request</a:t>
            </a:r>
            <a:r>
              <a:rPr lang="en-US" altLang="zh-CN" sz="1400" dirty="0">
                <a:cs typeface="Times New Roman" panose="02020603050405020304" pitchFamily="18" charset="0"/>
              </a:rPr>
              <a:t> will deliver both CSI variation and CSI measurements to the MLME, and may initiate two transmissions of </a:t>
            </a:r>
            <a:r>
              <a:rPr lang="en-US" altLang="zh-CN" sz="1400" b="1" dirty="0">
                <a:cs typeface="Times New Roman" panose="02020603050405020304" pitchFamily="18" charset="0"/>
              </a:rPr>
              <a:t>two separate Sensing Measurement Report frames</a:t>
            </a:r>
            <a:r>
              <a:rPr lang="en-US" altLang="zh-CN" sz="1400" dirty="0">
                <a:cs typeface="Times New Roman" panose="02020603050405020304" pitchFamily="18" charset="0"/>
              </a:rPr>
              <a:t>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This does NOT fit Type 2.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Since same report primitives are used in basic reporting and threshold-based reporting, the primitive type should be unified. </a:t>
            </a:r>
            <a:r>
              <a:rPr lang="en-US" altLang="zh-CN" sz="1400" dirty="0">
                <a:solidFill>
                  <a:srgbClr val="00B0F0"/>
                </a:solidFill>
                <a:cs typeface="Times New Roman" panose="02020603050405020304" pitchFamily="18" charset="0"/>
              </a:rPr>
              <a:t>Therefore, MLME-SENSTBREPORTRQ does NOT belong to any type when used in a threshold-based reporting phase</a:t>
            </a:r>
            <a:r>
              <a:rPr lang="en-US" altLang="zh-CN" sz="1400" dirty="0">
                <a:cs typeface="Times New Roman" panose="02020603050405020304" pitchFamily="18" charset="0"/>
              </a:rPr>
              <a:t>.</a:t>
            </a:r>
            <a:endParaRPr lang="en-GB" altLang="zh-CN" sz="1400" dirty="0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683ED491-BB43-4624-8D79-C9A86DE83C4C}"/>
              </a:ext>
            </a:extLst>
          </p:cNvPr>
          <p:cNvGrpSpPr/>
          <p:nvPr/>
        </p:nvGrpSpPr>
        <p:grpSpPr>
          <a:xfrm>
            <a:off x="838200" y="2057400"/>
            <a:ext cx="7240829" cy="3058341"/>
            <a:chOff x="228600" y="2057400"/>
            <a:chExt cx="7240829" cy="3058341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CD3A8E89-193C-4DA8-86A9-22AF060C55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0" y="2057400"/>
              <a:ext cx="7240829" cy="3058341"/>
            </a:xfrm>
            <a:prstGeom prst="rect">
              <a:avLst/>
            </a:prstGeom>
          </p:spPr>
        </p:pic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54BBEC6E-C772-4727-BC2A-510EA5F4FB50}"/>
                </a:ext>
              </a:extLst>
            </p:cNvPr>
            <p:cNvSpPr/>
            <p:nvPr/>
          </p:nvSpPr>
          <p:spPr bwMode="auto">
            <a:xfrm>
              <a:off x="990600" y="4191000"/>
              <a:ext cx="1480705" cy="4042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MLME-SENSTBREPORTRQ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8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.indication</a:t>
              </a:r>
            </a:p>
          </p:txBody>
        </p:sp>
      </p:grpSp>
      <p:sp>
        <p:nvSpPr>
          <p:cNvPr id="27" name="矩形 26">
            <a:extLst>
              <a:ext uri="{FF2B5EF4-FFF2-40B4-BE49-F238E27FC236}">
                <a16:creationId xmlns:a16="http://schemas.microsoft.com/office/drawing/2014/main" id="{4802628A-FF6F-4DEA-8CF4-D4FCCE98AD4B}"/>
              </a:ext>
            </a:extLst>
          </p:cNvPr>
          <p:cNvSpPr/>
          <p:nvPr/>
        </p:nvSpPr>
        <p:spPr>
          <a:xfrm>
            <a:off x="925742" y="3200400"/>
            <a:ext cx="7065743" cy="1523499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14EA804E-C746-42FC-B0E9-6AFADD784E1C}"/>
              </a:ext>
            </a:extLst>
          </p:cNvPr>
          <p:cNvSpPr txBox="1"/>
          <p:nvPr/>
        </p:nvSpPr>
        <p:spPr>
          <a:xfrm>
            <a:off x="8079027" y="3724602"/>
            <a:ext cx="8169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B0F0"/>
                </a:solidFill>
              </a:rPr>
              <a:t>N/A</a:t>
            </a:r>
          </a:p>
        </p:txBody>
      </p:sp>
    </p:spTree>
    <p:extLst>
      <p:ext uri="{BB962C8B-B14F-4D97-AF65-F5344CB8AC3E}">
        <p14:creationId xmlns:p14="http://schemas.microsoft.com/office/powerpoint/2010/main" val="11646348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153449</TotalTime>
  <Words>1483</Words>
  <Application>Microsoft Office PowerPoint</Application>
  <PresentationFormat>全屏显示(4:3)</PresentationFormat>
  <Paragraphs>362</Paragraphs>
  <Slides>19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7" baseType="lpstr">
      <vt:lpstr>MS PGothic</vt:lpstr>
      <vt:lpstr>MS PGothic</vt:lpstr>
      <vt:lpstr>黑体</vt:lpstr>
      <vt:lpstr>Arial</vt:lpstr>
      <vt:lpstr>Calibri</vt:lpstr>
      <vt:lpstr>Cambria Math</vt:lpstr>
      <vt:lpstr>Times New Roman</vt:lpstr>
      <vt:lpstr>802-11-Submission</vt:lpstr>
      <vt:lpstr>Clause 6.3 new format</vt:lpstr>
      <vt:lpstr>Introduction</vt:lpstr>
      <vt:lpstr>Background ①②③</vt:lpstr>
      <vt:lpstr>Background ①②③ MLME SAP Types</vt:lpstr>
      <vt:lpstr>Background ①②③ MLME SAP Types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Table 6-1 – MLME SA interface</vt:lpstr>
      <vt:lpstr>PowerPoint 演示文稿</vt:lpstr>
      <vt:lpstr>PowerPoint 演示文稿</vt:lpstr>
      <vt:lpstr>PowerPoint 演示文稿</vt:lpstr>
      <vt:lpstr>PowerPoint 演示文稿</vt:lpstr>
      <vt:lpstr>A summary of proposed changes</vt:lpstr>
      <vt:lpstr>Plan for CR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models for Wi-Fi sensing</dc:title>
  <dc:creator>Alecsander Eitan</dc:creator>
  <cp:lastModifiedBy>narengerile</cp:lastModifiedBy>
  <cp:revision>2886</cp:revision>
  <cp:lastPrinted>1998-02-10T13:28:06Z</cp:lastPrinted>
  <dcterms:created xsi:type="dcterms:W3CDTF">2007-04-17T18:10:23Z</dcterms:created>
  <dcterms:modified xsi:type="dcterms:W3CDTF">2023-04-14T01:28:08Z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(3)uvb/rZKa0H9UiFzzCQdjHef332lICXZyiENEQwwLb/BsVSljKiErNB1ksOhZYkmHH3SYwJqH
r02+4bhU5kDvb+ZwZPtNJN2/p8c648vm5VyxnUkShuYSWyFVvDdHXl7yXVvt3DgXeLlaJowR
yFQf3N1XmPObHRz5e1VwIebUhFGG5BQqUvZEdAuSVnkENE3nSpBsNr9nHf2cBZpJMoZZg+f3
KNgy2d/e3hIKZgOqsr</vt:lpwstr>
  </property>
  <property fmtid="{D5CDD505-2E9C-101B-9397-08002B2CF9AE}" pid="10" name="_2015_ms_pID_7253431">
    <vt:lpwstr>GO8yTf2wHP6z0RK9tCOZACSRmcMyJy+Q59dw04iAf/v/IIdZctP29v
3GiZnM7C8y4dgdafqu1hcdC++4oAjHrIJFL77icZp5KcpRtLHznUZRwYjOO6TEMPgnucsTKX
wRTEL3lDKV42yihO5FGgCCWEiKK86JGNm5niHNuz8GLNsSafayzFDRYDcmnQJlw9mHfea1hC
Y7ewOwYf6VJMIDvbKBMaheJUfd8TsH7ogt4T</vt:lpwstr>
  </property>
  <property fmtid="{D5CDD505-2E9C-101B-9397-08002B2CF9AE}" pid="11" name="_2015_ms_pID_7253432">
    <vt:lpwstr>RuumnAToDz7nlhOweR7+ehs=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1681434683</vt:lpwstr>
  </property>
</Properties>
</file>