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76" r:id="rId17"/>
    <p:sldId id="1073" r:id="rId18"/>
    <p:sldId id="933" r:id="rId19"/>
    <p:sldId id="1074" r:id="rId20"/>
    <p:sldId id="897" r:id="rId21"/>
    <p:sldId id="1072" r:id="rId22"/>
    <p:sldId id="1070" r:id="rId23"/>
    <p:sldId id="842" r:id="rId24"/>
    <p:sldId id="1024" r:id="rId25"/>
    <p:sldId id="1071" r:id="rId2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3" autoAdjust="0"/>
    <p:restoredTop sz="88564" autoAdjust="0"/>
  </p:normalViewPr>
  <p:slideViewPr>
    <p:cSldViewPr>
      <p:cViewPr varScale="1">
        <p:scale>
          <a:sx n="87" d="100"/>
          <a:sy n="87" d="100"/>
        </p:scale>
        <p:origin x="250" y="5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19</c:v>
                </c:pt>
                <c:pt idx="1">
                  <c:v>0</c:v>
                </c:pt>
                <c:pt idx="2">
                  <c:v>4</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58105696"/>
        <c:axId val="-158111136"/>
      </c:barChart>
      <c:catAx>
        <c:axId val="-15810569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58111136"/>
        <c:crosses val="autoZero"/>
        <c:auto val="1"/>
        <c:lblAlgn val="ctr"/>
        <c:lblOffset val="100"/>
        <c:noMultiLvlLbl val="0"/>
      </c:catAx>
      <c:valAx>
        <c:axId val="-15811113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58105696"/>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56794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73970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3304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05236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74455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896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0498</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r4</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March </a:t>
            </a:r>
            <a:r>
              <a:rPr lang="en-US" altLang="zh-CN" sz="3600" dirty="0">
                <a:solidFill>
                  <a:srgbClr val="0000FF"/>
                </a:solidFill>
              </a:rPr>
              <a:t>teleconference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2023-03-27</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March 	23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141271193"/>
              </p:ext>
            </p:extLst>
          </p:nvPr>
        </p:nvGraphicFramePr>
        <p:xfrm>
          <a:off x="3429000" y="1686554"/>
          <a:ext cx="8305801" cy="257919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23/0476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lb272-ost-misc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23/0508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lb272-misc-security</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23/0510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resolutions for editorial comments on D1.0 -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23/0511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editorial comments on D1.0 - Part 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23/0505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Alecsander Eitan (Qualcomm)</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LB272-DMG-CIDs-phase-report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23/0506</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Alecsander Eitan (Qualcomm)</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LB272-DMG-CIDs-Earth-Coordinates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mins</a:t>
                      </a: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0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Reporting CID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Reporting CID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4683501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March 	</a:t>
            </a:r>
            <a:r>
              <a:rPr lang="en-US" altLang="zh-CN" sz="3200" dirty="0" smtClean="0">
                <a:solidFill>
                  <a:srgbClr val="0000FF"/>
                </a:solidFill>
                <a:cs typeface="Times New Roman" panose="02020603050405020304" pitchFamily="18" charset="0"/>
              </a:rPr>
              <a:t>27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705604693"/>
              </p:ext>
            </p:extLst>
          </p:nvPr>
        </p:nvGraphicFramePr>
        <p:xfrm>
          <a:off x="3429000" y="1686554"/>
          <a:ext cx="8305801" cy="217763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23/0511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resolutions for editorial comments on D1.0 -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23/0506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Alecsander Eitan (Qualcomm)</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LB272-DMG-CIDs-Earth-Coordinates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Reporting CID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23/0515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in LB272 for Reporting CID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23/0477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lb272-sensing-session</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60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4124159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Table 3 (</a:t>
            </a:r>
            <a:r>
              <a:rPr lang="en-US" altLang="zh-CN" sz="3200" dirty="0"/>
              <a:t>Stop discussion</a:t>
            </a:r>
            <a:r>
              <a:rPr lang="en-US" altLang="en-US" sz="3200" dirty="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6"/>
                  </a:ext>
                </a:extLst>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before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669199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r>
              <a:rPr lang="en-US" altLang="zh-CN" sz="1600" b="1" dirty="0">
                <a:cs typeface="Times New Roman" panose="02020603050405020304" pitchFamily="18" charset="0"/>
              </a:rPr>
              <a:t>:</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a:t>
            </a:r>
            <a:r>
              <a:rPr lang="en-US" altLang="zh-CN" sz="1100" strike="sngStrike" dirty="0" smtClean="0">
                <a:solidFill>
                  <a:schemeClr val="bg2"/>
                </a:solidFill>
                <a:cs typeface="Times New Roman" panose="02020603050405020304" pitchFamily="18" charset="0"/>
              </a:rPr>
              <a:t>ET</a:t>
            </a:r>
            <a:r>
              <a:rPr lang="en-US" altLang="zh-CN" sz="1100" dirty="0" smtClean="0">
                <a:solidFill>
                  <a:schemeClr val="bg2"/>
                </a:solidFill>
                <a:cs typeface="Times New Roman" panose="02020603050405020304" pitchFamily="18" charset="0"/>
              </a:rPr>
              <a:t> – Too close to March plenary</a:t>
            </a:r>
            <a:endParaRPr lang="en-US" altLang="zh-CN" sz="1100"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23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27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rgbClr val="00B050"/>
                </a:solidFill>
                <a:cs typeface="Times New Roman" panose="02020603050405020304" pitchFamily="18" charset="0"/>
              </a:rPr>
              <a:t>March 	28	(Tuesday),	10</a:t>
            </a:r>
            <a:r>
              <a:rPr lang="zh-CN" altLang="en-US" sz="1100" strike="sngStrike" dirty="0">
                <a:solidFill>
                  <a:srgbClr val="00B050"/>
                </a:solidFill>
                <a:cs typeface="Times New Roman" panose="02020603050405020304" pitchFamily="18" charset="0"/>
              </a:rPr>
              <a:t>：</a:t>
            </a:r>
            <a:r>
              <a:rPr lang="en-US" altLang="zh-CN" sz="1100" strike="sngStrike"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30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rgbClr val="FF0000"/>
                </a:solidFill>
                <a:cs typeface="Times New Roman" panose="02020603050405020304" pitchFamily="18" charset="0"/>
              </a:rPr>
              <a:t>--</a:t>
            </a:r>
            <a:r>
              <a:rPr lang="en-US" altLang="zh-CN" sz="1100" dirty="0" smtClean="0">
                <a:solidFill>
                  <a:srgbClr val="FF0000"/>
                </a:solidFill>
                <a:cs typeface="Times New Roman" panose="02020603050405020304" pitchFamily="18" charset="0"/>
              </a:rPr>
              <a:t>CAC</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10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11	(Tuesday),	10</a:t>
            </a:r>
            <a:r>
              <a:rPr lang="zh-CN" altLang="en-US" sz="1100" dirty="0" smtClean="0">
                <a:solidFill>
                  <a:srgbClr val="00B050"/>
                </a:solidFill>
                <a:cs typeface="Times New Roman" panose="02020603050405020304" pitchFamily="18" charset="0"/>
              </a:rPr>
              <a:t>：</a:t>
            </a:r>
            <a:r>
              <a:rPr lang="en-US" altLang="zh-CN" sz="1100" dirty="0" smtClean="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April </a:t>
            </a:r>
            <a:r>
              <a:rPr lang="en-US" altLang="zh-CN" sz="1100" dirty="0">
                <a:solidFill>
                  <a:srgbClr val="00B0F0"/>
                </a:solidFill>
                <a:cs typeface="Times New Roman" panose="02020603050405020304" pitchFamily="18" charset="0"/>
              </a:rPr>
              <a:t>	13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17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a:t>
            </a:r>
            <a:r>
              <a:rPr lang="en-US" altLang="zh-CN" sz="1100" dirty="0">
                <a:solidFill>
                  <a:srgbClr val="00B050"/>
                </a:solidFill>
                <a:cs typeface="Times New Roman" panose="02020603050405020304" pitchFamily="18" charset="0"/>
              </a:rPr>
              <a:t>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27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8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May </a:t>
            </a:r>
            <a:r>
              <a:rPr lang="en-US" altLang="zh-CN" sz="1100" dirty="0">
                <a:solidFill>
                  <a:srgbClr val="00B050"/>
                </a:solidFill>
                <a:cs typeface="Times New Roman" panose="02020603050405020304" pitchFamily="18" charset="0"/>
              </a:rPr>
              <a:t>	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11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May Interim 2023 (May 14-19)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70C0"/>
                </a:solidFill>
                <a:cs typeface="Times New Roman" panose="02020603050405020304" pitchFamily="18" charset="0"/>
              </a:rPr>
              <a:t>May </a:t>
            </a:r>
            <a:r>
              <a:rPr lang="en-US" altLang="zh-CN" sz="1200" dirty="0">
                <a:solidFill>
                  <a:srgbClr val="0070C0"/>
                </a:solidFill>
                <a:cs typeface="Times New Roman" panose="02020603050405020304" pitchFamily="18" charset="0"/>
              </a:rPr>
              <a:t>15    (</a:t>
            </a:r>
            <a:r>
              <a:rPr lang="en-US" altLang="zh-CN" dirty="0">
                <a:solidFill>
                  <a:srgbClr val="0070C0"/>
                </a:solidFill>
                <a:cs typeface="Times New Roman" panose="02020603050405020304" pitchFamily="18" charset="0"/>
              </a:rPr>
              <a:t>Monday PM 2</a:t>
            </a:r>
            <a:r>
              <a:rPr lang="en-US" altLang="zh-CN" sz="1200" dirty="0" smtClean="0">
                <a:solidFill>
                  <a:srgbClr val="0070C0"/>
                </a:solidFill>
                <a:cs typeface="Times New Roman" panose="02020603050405020304" pitchFamily="18" charset="0"/>
              </a:rPr>
              <a:t>), </a:t>
            </a:r>
            <a:r>
              <a:rPr lang="en-US" altLang="zh-CN" sz="1200" dirty="0">
                <a:solidFill>
                  <a:srgbClr val="0070C0"/>
                </a:solidFill>
                <a:cs typeface="Times New Roman" panose="02020603050405020304" pitchFamily="18" charset="0"/>
              </a:rPr>
              <a:t>	 </a:t>
            </a:r>
            <a:r>
              <a:rPr lang="en-US" altLang="zh-CN" sz="1200" dirty="0" smtClean="0">
                <a:solidFill>
                  <a:srgbClr val="0070C0"/>
                </a:solidFill>
                <a:cs typeface="Times New Roman" panose="02020603050405020304" pitchFamily="18" charset="0"/>
              </a:rPr>
              <a:t>	16:00-18:00 </a:t>
            </a:r>
            <a:r>
              <a:rPr lang="en-US" altLang="zh-CN" sz="1200" dirty="0">
                <a:solidFill>
                  <a:srgbClr val="0070C0"/>
                </a:solidFill>
                <a:cs typeface="Times New Roman" panose="02020603050405020304" pitchFamily="18" charset="0"/>
              </a:rPr>
              <a:t>Orlando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16    (Tuesday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Orlando </a:t>
            </a:r>
            <a:r>
              <a:rPr lang="en-US" altLang="zh-CN" sz="1200" dirty="0">
                <a:solidFill>
                  <a:srgbClr val="00B05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17    (Wednesday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May </a:t>
            </a:r>
            <a:r>
              <a:rPr lang="en-US" altLang="zh-CN" dirty="0">
                <a:solidFill>
                  <a:srgbClr val="00B0F0"/>
                </a:solidFill>
                <a:ea typeface="宋体" panose="02010600030101010101" pitchFamily="2" charset="-122"/>
              </a:rPr>
              <a:t>17    (Wednesday AM 2),</a:t>
            </a:r>
            <a:r>
              <a:rPr lang="en-US" altLang="zh-CN" sz="1200" dirty="0">
                <a:solidFill>
                  <a:srgbClr val="00B0F0"/>
                </a:solidFill>
                <a:ea typeface="宋体" panose="02010600030101010101" pitchFamily="2" charset="-122"/>
              </a:rPr>
              <a:t>		</a:t>
            </a:r>
            <a:r>
              <a:rPr lang="en-US" altLang="zh-CN" sz="1200" dirty="0" smtClean="0">
                <a:solidFill>
                  <a:srgbClr val="00B0F0"/>
                </a:solidFill>
                <a:ea typeface="宋体" panose="02010600030101010101" pitchFamily="2" charset="-122"/>
              </a:rPr>
              <a:t>10:30-12:30 </a:t>
            </a:r>
            <a:r>
              <a:rPr lang="en-US" altLang="zh-CN" sz="1200" dirty="0">
                <a:solidFill>
                  <a:srgbClr val="00B0F0"/>
                </a:solidFill>
                <a:ea typeface="宋体" panose="02010600030101010101" pitchFamily="2" charset="-122"/>
              </a:rPr>
              <a:t>Orlando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18    (Thursday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May 18    (</a:t>
            </a:r>
            <a:r>
              <a:rPr lang="en-US" altLang="zh-CN" dirty="0">
                <a:solidFill>
                  <a:srgbClr val="00B0F0"/>
                </a:solidFill>
                <a:cs typeface="Times New Roman" panose="02020603050405020304" pitchFamily="18" charset="0"/>
              </a:rPr>
              <a:t>Thursday AM 2</a:t>
            </a:r>
            <a:r>
              <a:rPr lang="en-US" altLang="zh-CN" sz="1200" dirty="0">
                <a:solidFill>
                  <a:srgbClr val="00B0F0"/>
                </a:solidFill>
                <a:cs typeface="Times New Roman" panose="02020603050405020304" pitchFamily="18" charset="0"/>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cs typeface="Times New Roman" panose="02020603050405020304" pitchFamily="18" charset="0"/>
              </a:rPr>
              <a:t> </a:t>
            </a:r>
            <a:r>
              <a:rPr lang="en-US" altLang="zh-CN" sz="1200" dirty="0">
                <a:solidFill>
                  <a:srgbClr val="00B0F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a:t>
            </a:r>
            <a:r>
              <a:rPr lang="en-US" altLang="zh-CN" sz="900" dirty="0" smtClean="0">
                <a:solidFill>
                  <a:srgbClr val="0000FF"/>
                </a:solidFill>
                <a:cs typeface="Times New Roman" panose="02020603050405020304" pitchFamily="18" charset="0"/>
              </a:rPr>
              <a:t>3, </a:t>
            </a:r>
            <a:r>
              <a:rPr lang="en-US" altLang="zh-CN" sz="900" dirty="0">
                <a:solidFill>
                  <a:srgbClr val="0000FF"/>
                </a:solidFill>
                <a:cs typeface="Times New Roman" panose="02020603050405020304" pitchFamily="18" charset="0"/>
              </a:rPr>
              <a:t>and May </a:t>
            </a:r>
            <a:r>
              <a:rPr lang="en-US" altLang="zh-CN" sz="900" dirty="0" smtClean="0">
                <a:solidFill>
                  <a:srgbClr val="0000FF"/>
                </a:solidFill>
                <a:cs typeface="Times New Roman" panose="02020603050405020304" pitchFamily="18" charset="0"/>
              </a:rPr>
              <a:t>8,</a:t>
            </a:r>
            <a:r>
              <a:rPr lang="zh-CN" altLang="en-US" sz="900" dirty="0" smtClean="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04615"/>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Orlando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20:30-22:30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16301391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a:t>
            </a:r>
            <a:r>
              <a:rPr lang="en-US" dirty="0" smtClean="0"/>
              <a:t>D1.0 </a:t>
            </a:r>
            <a:r>
              <a:rPr lang="en-US" dirty="0"/>
              <a:t>(802.11bf </a:t>
            </a:r>
            <a:r>
              <a:rPr lang="en-US" dirty="0" smtClean="0"/>
              <a:t>LB272 comments</a:t>
            </a:r>
            <a:r>
              <a:rPr lang="en-US" dirty="0"/>
              <a:t>)</a:t>
            </a:r>
          </a:p>
          <a:p>
            <a:pPr lvl="1" algn="just">
              <a:spcBef>
                <a:spcPts val="0"/>
              </a:spcBef>
              <a:spcAft>
                <a:spcPts val="600"/>
              </a:spcAft>
              <a:buFont typeface="Arial" panose="020B0604020202020204" pitchFamily="34" charset="0"/>
              <a:buChar char="•"/>
            </a:pPr>
            <a:r>
              <a:rPr lang="en-US" altLang="zh-CN" sz="1800" dirty="0">
                <a:solidFill>
                  <a:srgbClr val="FF0000"/>
                </a:solidFill>
              </a:rPr>
              <a:t>1.77</a:t>
            </a:r>
            <a:r>
              <a:rPr lang="en-US" altLang="zh-CN" sz="1800" dirty="0"/>
              <a:t>% of all LB272 comments are now resolved or marked as “ready for motion” ” </a:t>
            </a:r>
            <a:r>
              <a:rPr lang="en-US" altLang="zh-CN" sz="1800" dirty="0" smtClean="0"/>
              <a:t>(</a:t>
            </a:r>
            <a:r>
              <a:rPr lang="en-US" altLang="zh-CN" sz="1800" dirty="0" smtClean="0">
                <a:solidFill>
                  <a:srgbClr val="FF0000"/>
                </a:solidFill>
              </a:rPr>
              <a:t>23/1302,</a:t>
            </a:r>
            <a:r>
              <a:rPr lang="en-US" altLang="zh-CN" sz="1800" dirty="0" smtClean="0"/>
              <a:t> </a:t>
            </a:r>
            <a:r>
              <a:rPr lang="en-US" altLang="zh-CN" sz="1800" dirty="0"/>
              <a:t>Please refer to the figure)</a:t>
            </a:r>
          </a:p>
          <a:p>
            <a:pPr marL="361950" lvl="1" indent="0" algn="just">
              <a:spcBef>
                <a:spcPts val="0"/>
              </a:spcBef>
              <a:spcAft>
                <a:spcPts val="600"/>
              </a:spcAft>
              <a:buNone/>
            </a:pPr>
            <a:endParaRPr lang="en-US" altLang="zh-CN" sz="1800" dirty="0"/>
          </a:p>
        </p:txBody>
      </p:sp>
      <p:graphicFrame>
        <p:nvGraphicFramePr>
          <p:cNvPr id="7"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1338278025"/>
              </p:ext>
            </p:extLst>
          </p:nvPr>
        </p:nvGraphicFramePr>
        <p:xfrm>
          <a:off x="8001000" y="1981200"/>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234165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(May/July?)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3538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 and cost</a:t>
            </a:r>
            <a:endParaRPr lang="en-US" altLang="zh-CN" sz="2400" b="1" dirty="0" smtClean="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smtClean="0"/>
              <a:t>Hotel</a:t>
            </a:r>
            <a:endParaRPr lang="en-US" altLang="zh-CN" sz="1800" dirty="0"/>
          </a:p>
          <a:p>
            <a:pPr marL="896938" lvl="3" indent="-195263" algn="just">
              <a:spcBef>
                <a:spcPct val="0"/>
              </a:spcBef>
              <a:spcAft>
                <a:spcPts val="300"/>
              </a:spcAft>
              <a:buClr>
                <a:srgbClr val="000000"/>
              </a:buClr>
              <a:buFont typeface="Arial" panose="020B0604020202020204" pitchFamily="34" charset="0"/>
              <a:buChar char="•"/>
              <a:defRPr/>
            </a:pPr>
            <a:r>
              <a:rPr lang="en-US" altLang="zh-CN" dirty="0" smtClean="0"/>
              <a:t>Waiting </a:t>
            </a:r>
            <a:r>
              <a:rPr lang="en-US" altLang="zh-CN" dirty="0"/>
              <a:t>for Jon to get info from the hotel for the availability and so on</a:t>
            </a:r>
            <a:r>
              <a:rPr lang="en-US" altLang="zh-CN" dirty="0" smtClean="0"/>
              <a:t>… </a:t>
            </a:r>
            <a:r>
              <a:rPr lang="en-US" altLang="zh-CN" dirty="0"/>
              <a:t> </a:t>
            </a:r>
            <a:r>
              <a:rPr lang="en-US" altLang="zh-CN" dirty="0" smtClean="0"/>
              <a:t>---</a:t>
            </a:r>
            <a:endParaRPr lang="en-US" altLang="zh-CN" dirty="0" smtClean="0">
              <a:solidFill>
                <a:srgbClr val="FF0000"/>
              </a:solidFill>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smtClean="0"/>
              <a:t>Office?</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a:t>2 days</a:t>
            </a:r>
            <a:r>
              <a:rPr lang="en-US" altLang="zh-CN" sz="1800" dirty="0" smtClean="0"/>
              <a: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400" dirty="0" smtClean="0"/>
              <a:t>Mix-mode meeting</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November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4398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March 	23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March	27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March 	28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138035</TotalTime>
  <Words>2117</Words>
  <Application>Microsoft Office PowerPoint</Application>
  <PresentationFormat>宽屏</PresentationFormat>
  <Paragraphs>449</Paragraphs>
  <Slides>25</Slides>
  <Notes>25</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25</vt:i4>
      </vt:variant>
    </vt:vector>
  </HeadingPairs>
  <TitlesOfParts>
    <vt:vector size="36"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March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D0.1 CR Status</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5686</cp:revision>
  <cp:lastPrinted>2014-11-04T15:04:57Z</cp:lastPrinted>
  <dcterms:created xsi:type="dcterms:W3CDTF">2007-04-17T18:10:23Z</dcterms:created>
  <dcterms:modified xsi:type="dcterms:W3CDTF">2023-03-27T16:06:43Z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(3)C8lUkQZ/u0ystLxVAkr4N+MDZnzr2Y21QQf7f5m5R++1WrlqPTvxYX9e38XMc8Z9CNsupkre
CsnfN1SjQjI/bYrLkyZ8uOcnEsmAMw3jOS3xN062WF2ip32XpVBTTcLAarZCHD9LYvAaA5J3
oe1WtcaYrbaymG1Y7oNsQgb+O/dqgK1sCYipnLSwLkuhtj/oJZH+1/n/DaXO0VQChOPyByhs
VSnl81F00t7X2VxdJd</vt:lpwstr>
  </property>
  <property fmtid="{D5CDD505-2E9C-101B-9397-08002B2CF9AE}" pid="27" name="_2015_ms_pID_7253431">
    <vt:lpwstr>gR3QaUc9UXx0qCYzqta9aQ/zehVOtLXPXeJO5xs6pE6zSycel/HVgK
dcqDk7AVef3rVzJ0MissqO0WYRbYtH4nive8PSr0kmcqECaxBScPP19o9AlCsNE8xkk9ytJq
S0o3BZAb/MlevEn81kmyPiHqf5zsuxj7Bi2VKuGi8xM8qNPunKQGg4/VVB1CPh83ITpIki//
2kvlkQ/1HkoIRteWtqBUwk1mMo5d/toaPyk/</vt:lpwstr>
  </property>
  <property fmtid="{D5CDD505-2E9C-101B-9397-08002B2CF9AE}" pid="28" name="_2015_ms_pID_7253432">
    <vt:lpwstr>Yw==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1678066362</vt:lpwstr>
  </property>
</Properties>
</file>