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876" r:id="rId17"/>
    <p:sldId id="1073" r:id="rId18"/>
    <p:sldId id="933" r:id="rId19"/>
    <p:sldId id="1074" r:id="rId20"/>
    <p:sldId id="897" r:id="rId21"/>
    <p:sldId id="1072" r:id="rId22"/>
    <p:sldId id="1070" r:id="rId23"/>
    <p:sldId id="842" r:id="rId24"/>
    <p:sldId id="1024" r:id="rId25"/>
    <p:sldId id="1071" r:id="rId26"/>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383" autoAdjust="0"/>
    <p:restoredTop sz="88564" autoAdjust="0"/>
  </p:normalViewPr>
  <p:slideViewPr>
    <p:cSldViewPr>
      <p:cViewPr varScale="1">
        <p:scale>
          <a:sx n="87" d="100"/>
          <a:sy n="87" d="100"/>
        </p:scale>
        <p:origin x="250" y="5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presProps" Target="presProps.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a:t>
            </a:r>
            <a:r>
              <a:rPr lang="en-US" dirty="0" smtClean="0"/>
              <a:t>D1.0 </a:t>
            </a:r>
            <a:r>
              <a:rPr lang="en-US" dirty="0"/>
              <a:t>CR Status</a:t>
            </a:r>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815</c:v>
                </c:pt>
                <c:pt idx="1">
                  <c:v>28</c:v>
                </c:pt>
                <c:pt idx="2">
                  <c:v>459</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19</c:v>
                </c:pt>
                <c:pt idx="1">
                  <c:v>0</c:v>
                </c:pt>
                <c:pt idx="2">
                  <c:v>4</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158105696"/>
        <c:axId val="-158111136"/>
      </c:barChart>
      <c:catAx>
        <c:axId val="-158105696"/>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158111136"/>
        <c:crosses val="autoZero"/>
        <c:auto val="1"/>
        <c:lblAlgn val="ctr"/>
        <c:lblOffset val="100"/>
        <c:noMultiLvlLbl val="0"/>
      </c:catAx>
      <c:valAx>
        <c:axId val="-158111136"/>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58105696"/>
        <c:crosses val="autoZero"/>
        <c:crossBetween val="between"/>
      </c:valAx>
      <c:spPr>
        <a:noFill/>
        <a:ln>
          <a:noFill/>
        </a:ln>
        <a:effectLst/>
      </c:spPr>
    </c:plotArea>
    <c:legend>
      <c:legendPos val="b"/>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9567948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7739701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9414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033040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5052364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744551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a:solidFill>
                <a:schemeClr val="tx1"/>
              </a:solidFill>
              <a:effectLst/>
              <a:latin typeface="Times New Roman" pitchFamily="18" charset="0"/>
              <a:ea typeface="MS PGothic" pitchFamily="34" charset="-128"/>
              <a:cs typeface="MS PGothic" charset="0"/>
            </a:endParaRPr>
          </a:p>
          <a:p>
            <a:r>
              <a:rPr lang="en-US" altLang="zh-CN" sz="1200" kern="1200" dirty="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668968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smtClean="0"/>
              <a:t>802.11-23</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a:t>
            </a:r>
            <a:r>
              <a:rPr lang="en-US" altLang="zh-CN" sz="1800" b="1" kern="1200" dirty="0" smtClean="0">
                <a:solidFill>
                  <a:schemeClr val="tx1"/>
                </a:solidFill>
                <a:latin typeface="Times New Roman" panose="02020603050405020304" pitchFamily="18" charset="0"/>
                <a:ea typeface="MS PGothic" panose="020B0600070205080204" pitchFamily="34" charset="-128"/>
                <a:cs typeface="+mn-cs"/>
              </a:rPr>
              <a:t>0498</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r4</a:t>
            </a:r>
            <a:endParaRPr lang="en-US" altLang="en-US" sz="1800" b="1" dirty="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March 2023</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March </a:t>
            </a:r>
            <a:r>
              <a:rPr lang="en-US" altLang="zh-CN" sz="3600" dirty="0">
                <a:solidFill>
                  <a:srgbClr val="0000FF"/>
                </a:solidFill>
              </a:rPr>
              <a:t>teleconference </a:t>
            </a:r>
            <a:r>
              <a:rPr lang="en-US" altLang="en-US" sz="3600" dirty="0"/>
              <a:t>2023</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2023-03-27</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a16="http://schemas.microsoft.com/office/drawing/2014/main" xmlns="" val="20000"/>
                    </a:ext>
                  </a:extLst>
                </a:gridCol>
                <a:gridCol w="1203158">
                  <a:extLst>
                    <a:ext uri="{9D8B030D-6E8A-4147-A177-3AD203B41FA5}">
                      <a16:colId xmlns:a16="http://schemas.microsoft.com/office/drawing/2014/main" xmlns="" val="20001"/>
                    </a:ext>
                  </a:extLst>
                </a:gridCol>
                <a:gridCol w="2165684">
                  <a:extLst>
                    <a:ext uri="{9D8B030D-6E8A-4147-A177-3AD203B41FA5}">
                      <a16:colId xmlns:a16="http://schemas.microsoft.com/office/drawing/2014/main" xmlns="" val="20002"/>
                    </a:ext>
                  </a:extLst>
                </a:gridCol>
                <a:gridCol w="802105">
                  <a:extLst>
                    <a:ext uri="{9D8B030D-6E8A-4147-A177-3AD203B41FA5}">
                      <a16:colId xmlns:a16="http://schemas.microsoft.com/office/drawing/2014/main" xmlns="" val="20003"/>
                    </a:ext>
                  </a:extLst>
                </a:gridCol>
                <a:gridCol w="1925053">
                  <a:extLst>
                    <a:ext uri="{9D8B030D-6E8A-4147-A177-3AD203B41FA5}">
                      <a16:colId xmlns:a16="http://schemas.microsoft.com/office/drawing/2014/main" xmlns=""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March 	23</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1141271193"/>
              </p:ext>
            </p:extLst>
          </p:nvPr>
        </p:nvGraphicFramePr>
        <p:xfrm>
          <a:off x="3429000" y="1686554"/>
          <a:ext cx="8305801" cy="2579194"/>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23/0476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lb272-ost-misc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a:t>
                      </a:r>
                      <a:r>
                        <a:rPr lang="en-US" altLang="zh-CN" sz="1200" kern="1200" baseline="0" dirty="0" smtClean="0">
                          <a:solidFill>
                            <a:srgbClr val="00B050"/>
                          </a:solidFill>
                          <a:latin typeface="+mn-lt"/>
                          <a:ea typeface="+mn-ea"/>
                          <a:cs typeface="+mn-cs"/>
                        </a:rPr>
                        <a:t> mins</a:t>
                      </a:r>
                      <a:endParaRPr lang="en-US" altLang="zh-CN" sz="1200" kern="1200" dirty="0" smtClean="0">
                        <a:solidFill>
                          <a:srgbClr val="00B050"/>
                        </a:solidFill>
                        <a:latin typeface="+mn-lt"/>
                        <a:ea typeface="+mn-ea"/>
                        <a:cs typeface="+mn-cs"/>
                      </a:endParaRPr>
                    </a:p>
                  </a:txBody>
                  <a:tcPr marL="36000" marR="36000" marT="17901" marB="17901" anchor="ctr"/>
                </a:tc>
                <a:extLst>
                  <a:ext uri="{0D108BD9-81ED-4DB2-BD59-A6C34878D82A}">
                    <a16:rowId xmlns:a16="http://schemas.microsoft.com/office/drawing/2014/main" xmlns=""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23/0508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lb272-misc-security</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a:t>
                      </a:r>
                      <a:r>
                        <a:rPr lang="en-US" altLang="zh-CN" sz="1200" kern="1200" baseline="0" dirty="0" smtClean="0">
                          <a:solidFill>
                            <a:srgbClr val="00B050"/>
                          </a:solidFill>
                          <a:latin typeface="+mn-lt"/>
                          <a:ea typeface="+mn-ea"/>
                          <a:cs typeface="+mn-cs"/>
                        </a:rPr>
                        <a:t> mins</a:t>
                      </a:r>
                      <a:endParaRPr lang="en-US" altLang="zh-CN" sz="1200" kern="1200" dirty="0" smtClean="0">
                        <a:solidFill>
                          <a:srgbClr val="00B050"/>
                        </a:solidFill>
                        <a:latin typeface="+mn-lt"/>
                        <a:ea typeface="+mn-ea"/>
                        <a:cs typeface="+mn-cs"/>
                      </a:endParaRPr>
                    </a:p>
                  </a:txBody>
                  <a:tcPr marL="36000" marR="36000" marT="17901" marB="17901" anchor="ctr"/>
                </a:tc>
                <a:extLst>
                  <a:ext uri="{0D108BD9-81ED-4DB2-BD59-A6C34878D82A}">
                    <a16:rowId xmlns:a16="http://schemas.microsoft.com/office/drawing/2014/main" xmlns="" val="1000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23/0510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Proposed resolutions for editorial comments on D1.0 - Part 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en-US" altLang="zh-CN" sz="1200" kern="1200" dirty="0">
                        <a:solidFill>
                          <a:srgbClr val="00B050"/>
                        </a:solidFill>
                        <a:latin typeface="+mn-lt"/>
                        <a:ea typeface="+mn-ea"/>
                        <a:cs typeface="+mn-cs"/>
                      </a:endParaRPr>
                    </a:p>
                  </a:txBody>
                  <a:tcPr marL="36000" marR="36000" marT="17901" marB="17901" anchor="ctr"/>
                </a:tc>
                <a:extLst>
                  <a:ext uri="{0D108BD9-81ED-4DB2-BD59-A6C34878D82A}">
                    <a16:rowId xmlns:a16="http://schemas.microsoft.com/office/drawing/2014/main" xmlns="" val="1000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23/0511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en-US" altLang="zh-CN"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Proposed resolutions for editorial comments on D1.0 - Part 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mins</a:t>
                      </a:r>
                      <a:endParaRPr lang="en-US" altLang="zh-CN" sz="1200" kern="1200" dirty="0">
                        <a:solidFill>
                          <a:srgbClr val="0000FF"/>
                        </a:solidFill>
                        <a:latin typeface="+mn-lt"/>
                        <a:ea typeface="+mn-ea"/>
                        <a:cs typeface="+mn-cs"/>
                      </a:endParaRPr>
                    </a:p>
                  </a:txBody>
                  <a:tcPr marL="36000" marR="36000" marT="17901" marB="17901" anchor="ctr"/>
                </a:tc>
                <a:extLst>
                  <a:ext uri="{0D108BD9-81ED-4DB2-BD59-A6C34878D82A}">
                    <a16:rowId xmlns:a16="http://schemas.microsoft.com/office/drawing/2014/main" xmlns="" val="1000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23/0505</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Alecsander Eitan (Qualcomm)</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LB272-DMG-CIDs-phase-report</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en-US" altLang="zh-CN" sz="1200" kern="1200" dirty="0">
                        <a:solidFill>
                          <a:srgbClr val="00B050"/>
                        </a:solidFill>
                        <a:latin typeface="+mn-lt"/>
                        <a:ea typeface="+mn-ea"/>
                        <a:cs typeface="+mn-cs"/>
                      </a:endParaRPr>
                    </a:p>
                  </a:txBody>
                  <a:tcPr marL="36000" marR="36000" marT="17901" marB="17901" anchor="ctr"/>
                </a:tc>
                <a:extLst>
                  <a:ext uri="{0D108BD9-81ED-4DB2-BD59-A6C34878D82A}">
                    <a16:rowId xmlns:a16="http://schemas.microsoft.com/office/drawing/2014/main" xmlns="" val="100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23/0506</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Alecsander Eitan (Qualcomm)</a:t>
                      </a:r>
                      <a:endParaRPr lang="en-US" altLang="zh-CN"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LB272-DMG-CIDs-Earth-Coordinates</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15 mins</a:t>
                      </a:r>
                      <a:endParaRPr lang="en-US" altLang="zh-CN" sz="1200" kern="1200" dirty="0">
                        <a:solidFill>
                          <a:srgbClr val="0000FF"/>
                        </a:solidFill>
                        <a:latin typeface="+mn-lt"/>
                        <a:ea typeface="+mn-ea"/>
                        <a:cs typeface="+mn-cs"/>
                      </a:endParaRPr>
                    </a:p>
                  </a:txBody>
                  <a:tcPr marL="36000" marR="36000" marT="17901" marB="17901" anchor="ctr"/>
                </a:tc>
                <a:extLst>
                  <a:ext uri="{0D108BD9-81ED-4DB2-BD59-A6C34878D82A}">
                    <a16:rowId xmlns:a16="http://schemas.microsoft.com/office/drawing/2014/main" xmlns="" val="1000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23/0514</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Reporting CID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23/0515</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Reporting CID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bl>
          </a:graphicData>
        </a:graphic>
      </p:graphicFrame>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46835019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March 	</a:t>
            </a:r>
            <a:r>
              <a:rPr lang="en-US" altLang="zh-CN" sz="3200" dirty="0" smtClean="0">
                <a:solidFill>
                  <a:srgbClr val="0000FF"/>
                </a:solidFill>
                <a:cs typeface="Times New Roman" panose="02020603050405020304" pitchFamily="18" charset="0"/>
              </a:rPr>
              <a:t>27</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1705604693"/>
              </p:ext>
            </p:extLst>
          </p:nvPr>
        </p:nvGraphicFramePr>
        <p:xfrm>
          <a:off x="3429000" y="1686554"/>
          <a:ext cx="8305801" cy="2177632"/>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23/0511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Proposed resolutions for editorial comments on D1.0 - Part 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40 mins</a:t>
                      </a:r>
                      <a:endParaRPr lang="en-US" altLang="zh-CN" sz="1200" kern="1200" dirty="0">
                        <a:solidFill>
                          <a:srgbClr val="00B050"/>
                        </a:solidFill>
                        <a:latin typeface="+mn-lt"/>
                        <a:ea typeface="+mn-ea"/>
                        <a:cs typeface="+mn-cs"/>
                      </a:endParaRPr>
                    </a:p>
                  </a:txBody>
                  <a:tcPr marL="36000" marR="36000" marT="17901" marB="17901" anchor="ctr"/>
                </a:tc>
                <a:extLst>
                  <a:ext uri="{0D108BD9-81ED-4DB2-BD59-A6C34878D82A}">
                    <a16:rowId xmlns:a16="http://schemas.microsoft.com/office/drawing/2014/main" xmlns="" val="1000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23/0506</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Alecsander Eitan (Qualcomm)</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LB272-DMG-CIDs-Earth-Coordinates</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endParaRPr lang="en-US" altLang="zh-CN" sz="1200" kern="1200" dirty="0">
                        <a:solidFill>
                          <a:srgbClr val="00B050"/>
                        </a:solidFill>
                        <a:latin typeface="+mn-lt"/>
                        <a:ea typeface="+mn-ea"/>
                        <a:cs typeface="+mn-cs"/>
                      </a:endParaRPr>
                    </a:p>
                  </a:txBody>
                  <a:tcPr marL="36000" marR="36000" marT="17901" marB="17901" anchor="ctr"/>
                </a:tc>
                <a:extLst>
                  <a:ext uri="{0D108BD9-81ED-4DB2-BD59-A6C34878D82A}">
                    <a16:rowId xmlns:a16="http://schemas.microsoft.com/office/drawing/2014/main" xmlns="" val="1000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23/0514</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Reporting CID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23/0515</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Anirudha Sahoo (NIST)</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Comment Resolution in LB272 for Reporting CID (Part 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23/0477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Chaoming Luo (OPPO)</a:t>
                      </a:r>
                      <a:endParaRPr lang="en-US" altLang="zh-CN"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lb272-sensing-session</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60 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bl>
          </a:graphicData>
        </a:graphic>
      </p:graphicFrame>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241241596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Table 3 (</a:t>
            </a:r>
            <a:r>
              <a:rPr lang="en-US" altLang="zh-CN" sz="3200" dirty="0"/>
              <a:t>Stop discussion</a:t>
            </a:r>
            <a:r>
              <a:rPr lang="en-US" altLang="en-US" sz="3200" dirty="0">
                <a:solidFill>
                  <a:schemeClr val="tx2"/>
                </a:solidFill>
              </a:rPr>
              <a:t>) </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19646396"/>
              </p:ext>
            </p:extLst>
          </p:nvPr>
        </p:nvGraphicFramePr>
        <p:xfrm>
          <a:off x="3429000" y="4572000"/>
          <a:ext cx="8305801" cy="1557388"/>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00FF"/>
                        </a:solidFill>
                        <a:latin typeface="+mn-lt"/>
                        <a:ea typeface="+mn-ea"/>
                        <a:cs typeface="+mn-cs"/>
                      </a:endParaRPr>
                    </a:p>
                  </a:txBody>
                  <a:tcPr marL="36000" marR="36000" marT="17901" marB="17901" anchor="ctr"/>
                </a:tc>
                <a:extLst>
                  <a:ext uri="{0D108BD9-81ED-4DB2-BD59-A6C34878D82A}">
                    <a16:rowId xmlns:a16="http://schemas.microsoft.com/office/drawing/2014/main" xmlns="" val="100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6"/>
                  </a:ext>
                </a:extLst>
              </a:tr>
            </a:tbl>
          </a:graphicData>
        </a:graphic>
      </p:graphicFrame>
      <p:sp>
        <p:nvSpPr>
          <p:cNvPr id="7" name="Rectangle 2"/>
          <p:cNvSpPr txBox="1">
            <a:spLocks noChangeArrowheads="1"/>
          </p:cNvSpPr>
          <p:nvPr/>
        </p:nvSpPr>
        <p:spPr bwMode="auto">
          <a:xfrm>
            <a:off x="3419475" y="4343400"/>
            <a:ext cx="9144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chemeClr val="tx2"/>
                </a:solidFill>
              </a:rPr>
              <a:t>Table 3</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79507239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638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212725" lvl="1" indent="-212725" algn="just" defTabSz="685800" eaLnBrk="1" fontAlgn="auto" hangingPunct="1">
              <a:spcBef>
                <a:spcPts val="200"/>
              </a:spcBef>
              <a:spcAft>
                <a:spcPts val="600"/>
              </a:spcAft>
              <a:buFont typeface="微软雅黑" panose="020B0503020204020204" pitchFamily="34" charset="-122"/>
              <a:buChar char="–"/>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rPr>
              <a:t>				</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400" i="1" kern="0" dirty="0">
                <a:solidFill>
                  <a:srgbClr val="FF0000"/>
                </a:solidFill>
              </a:rPr>
              <a:t>				</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March 2023</a:t>
            </a:r>
            <a:r>
              <a:rPr lang="en-US" altLang="zh-CN" sz="1400" i="1" dirty="0">
                <a:solidFill>
                  <a:srgbClr val="FF000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FF0000"/>
                </a:solidFill>
                <a:ea typeface="宋体" panose="02010600030101010101" pitchFamily="2" charset="-122"/>
              </a:rPr>
              <a:t> July 2023</a:t>
            </a:r>
            <a:endParaRPr lang="en-US" altLang="zh-CN" sz="1400" i="1" kern="0" dirty="0">
              <a:solidFill>
                <a:srgbClr val="FF0000"/>
              </a:solidFill>
            </a:endParaRPr>
          </a:p>
          <a:p>
            <a:pPr marL="161925" lvl="1" indent="-233363" algn="just" defTabSz="685800" eaLnBrk="1" fontAlgn="auto" hangingPunct="1">
              <a:spcBef>
                <a:spcPts val="200"/>
              </a:spcBef>
              <a:spcAft>
                <a:spcPts val="600"/>
              </a:spcAft>
              <a:defRPr/>
            </a:pPr>
            <a:r>
              <a:rPr lang="en-US" altLang="zh-CN" sz="1400" kern="0" dirty="0"/>
              <a:t>Recirculation LB (D3.0)		</a:t>
            </a:r>
            <a:r>
              <a:rPr lang="en-US" altLang="zh-CN" sz="1400" i="1" kern="0" dirty="0"/>
              <a:t>May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Nov 2023</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i="1" kern="0" dirty="0"/>
              <a:t>July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2024</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Initial SA Ballot (D4.0)	 	Sep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2024</a:t>
            </a:r>
            <a:endParaRPr lang="en-US" altLang="zh-CN" sz="1400" kern="0" dirty="0"/>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Sep 2024</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2025</a:t>
            </a:r>
            <a:endParaRPr lang="en-US" altLang="zh-CN" sz="14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a:t>
            </a:r>
            <a:r>
              <a:rPr lang="en-US" altLang="zh-CN" kern="0" dirty="0" smtClean="0">
                <a:solidFill>
                  <a:srgbClr val="000000"/>
                </a:solidFill>
              </a:rPr>
              <a:t>resolution for D1.0)</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lgn="just">
              <a:buFont typeface="Times New Roman" pitchFamily="16" charset="0"/>
              <a:buChar char="•"/>
            </a:pPr>
            <a:r>
              <a:rPr lang="en-US" altLang="zh-CN" sz="1600" kern="0" dirty="0">
                <a:solidFill>
                  <a:schemeClr val="bg1">
                    <a:lumMod val="50000"/>
                  </a:schemeClr>
                </a:solidFill>
                <a:latin typeface="Times New Roman"/>
              </a:rPr>
              <a:t>January 20, 2023</a:t>
            </a:r>
          </a:p>
          <a:p>
            <a:pPr lvl="1" algn="just">
              <a:buFont typeface="Times New Roman" pitchFamily="16" charset="0"/>
              <a:buChar char="•"/>
            </a:pPr>
            <a:r>
              <a:rPr lang="en-US" altLang="zh-CN" sz="1200" kern="0" dirty="0">
                <a:solidFill>
                  <a:schemeClr val="bg1">
                    <a:lumMod val="50000"/>
                  </a:schemeClr>
                </a:solidFill>
                <a:latin typeface="Times New Roman"/>
              </a:rPr>
              <a:t>802.11 Working group Motion passes</a:t>
            </a:r>
            <a:r>
              <a:rPr lang="zh-CN" altLang="en-US" sz="1200" kern="0" dirty="0">
                <a:solidFill>
                  <a:schemeClr val="bg1">
                    <a:lumMod val="50000"/>
                  </a:schemeClr>
                </a:solidFill>
                <a:latin typeface="Times New Roman"/>
              </a:rPr>
              <a:t>：</a:t>
            </a:r>
            <a:r>
              <a:rPr lang="en-US" altLang="zh-CN" sz="1200" kern="0" dirty="0">
                <a:solidFill>
                  <a:schemeClr val="bg1">
                    <a:lumMod val="50000"/>
                  </a:schemeClr>
                </a:solidFill>
                <a:latin typeface="Times New Roman"/>
              </a:rPr>
              <a:t>802.11bf (WLAN Sensing) Draft 1.0 and Initial Letter Ballot</a:t>
            </a:r>
          </a:p>
          <a:p>
            <a:pPr algn="just">
              <a:buFont typeface="Times New Roman" pitchFamily="16" charset="0"/>
              <a:buChar char="•"/>
            </a:pPr>
            <a:endParaRPr lang="en-US" altLang="zh-CN" sz="1600" kern="0" dirty="0">
              <a:solidFill>
                <a:srgbClr val="000000"/>
              </a:solidFill>
              <a:latin typeface="Times New Roman"/>
            </a:endParaRPr>
          </a:p>
          <a:p>
            <a:pPr algn="just">
              <a:buFont typeface="Times New Roman" pitchFamily="16" charset="0"/>
              <a:buChar char="•"/>
            </a:pPr>
            <a:r>
              <a:rPr lang="en-US" altLang="zh-CN" sz="1600" kern="0" dirty="0">
                <a:solidFill>
                  <a:schemeClr val="bg2"/>
                </a:solidFill>
                <a:latin typeface="Times New Roman"/>
              </a:rPr>
              <a:t>Tuesday January 31, 2023 at 23:59 Eastern Time USA (11:59 PM)</a:t>
            </a:r>
          </a:p>
          <a:p>
            <a:pPr lvl="1" algn="just">
              <a:buFont typeface="Times New Roman" pitchFamily="16" charset="0"/>
              <a:buChar char="•"/>
            </a:pPr>
            <a:r>
              <a:rPr lang="en-US" altLang="zh-CN" sz="1200" dirty="0">
                <a:solidFill>
                  <a:schemeClr val="bg2"/>
                </a:solidFill>
              </a:rPr>
              <a:t>Initial LB start for D1.0</a:t>
            </a:r>
          </a:p>
          <a:p>
            <a:pPr lvl="1" algn="just">
              <a:buFont typeface="Times New Roman" pitchFamily="16" charset="0"/>
              <a:buChar char="•"/>
            </a:pPr>
            <a:endParaRPr lang="en-US" altLang="zh-CN" sz="1200" kern="0" dirty="0">
              <a:solidFill>
                <a:schemeClr val="bg2"/>
              </a:solidFill>
              <a:latin typeface="Times New Roman"/>
            </a:endParaRPr>
          </a:p>
          <a:p>
            <a:pPr algn="just">
              <a:buFont typeface="Times New Roman" pitchFamily="16" charset="0"/>
              <a:buChar char="•"/>
            </a:pPr>
            <a:r>
              <a:rPr lang="en-US" altLang="zh-CN" sz="1600" kern="0" dirty="0">
                <a:solidFill>
                  <a:schemeClr val="bg2"/>
                </a:solidFill>
                <a:latin typeface="Times New Roman"/>
              </a:rPr>
              <a:t>Thursday March 2, 2023 at 23:59 Eastern Time USA (11:59 PM)</a:t>
            </a:r>
          </a:p>
          <a:p>
            <a:pPr lvl="1" algn="just">
              <a:buFont typeface="Times New Roman" pitchFamily="16" charset="0"/>
              <a:buChar char="•"/>
            </a:pPr>
            <a:r>
              <a:rPr lang="en-US" altLang="zh-CN" sz="1200" dirty="0">
                <a:solidFill>
                  <a:schemeClr val="bg2"/>
                </a:solidFill>
              </a:rPr>
              <a:t>Initial LB end for D1.0</a:t>
            </a:r>
          </a:p>
          <a:p>
            <a:pPr lvl="1" algn="just">
              <a:buFont typeface="Times New Roman" pitchFamily="16" charset="0"/>
              <a:buChar char="•"/>
            </a:pPr>
            <a:r>
              <a:rPr lang="en-US" altLang="zh-CN" sz="1200" dirty="0">
                <a:solidFill>
                  <a:schemeClr val="bg2"/>
                </a:solidFill>
              </a:rPr>
              <a:t>Assign the comments</a:t>
            </a:r>
            <a:endParaRPr lang="en-US" altLang="zh-CN" sz="1200" kern="0" dirty="0">
              <a:solidFill>
                <a:schemeClr val="bg2"/>
              </a:solidFill>
              <a:latin typeface="Times New Roman"/>
            </a:endParaRPr>
          </a:p>
          <a:p>
            <a:pPr lvl="0" algn="just">
              <a:buFont typeface="Times New Roman" pitchFamily="16" charset="0"/>
              <a:buChar char="•"/>
            </a:pPr>
            <a:endParaRPr lang="en-US" altLang="zh-CN" sz="1600" kern="0" dirty="0" smtClean="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r>
              <a:rPr lang="en-US" altLang="zh-CN" sz="1600" kern="0" dirty="0" smtClean="0">
                <a:solidFill>
                  <a:srgbClr val="000000"/>
                </a:solidFill>
                <a:latin typeface="Times New Roman"/>
              </a:rPr>
              <a:t>Consider Ad Hoc meeting before July Plenary (decide before May Interim)</a:t>
            </a:r>
          </a:p>
          <a:p>
            <a:pPr lvl="1" algn="just">
              <a:buFont typeface="Times New Roman" pitchFamily="16" charset="0"/>
              <a:buChar char="•"/>
            </a:pPr>
            <a:endParaRPr lang="en-US" altLang="zh-CN" sz="1600" b="1"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48681"/>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266919956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45165" y="917359"/>
            <a:ext cx="61556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r>
              <a:rPr lang="en-US" altLang="zh-CN" sz="1600" b="1" dirty="0">
                <a:cs typeface="Times New Roman" panose="02020603050405020304" pitchFamily="18" charset="0"/>
              </a:rPr>
              <a:t>:</a:t>
            </a:r>
            <a:endParaRPr lang="en-US" altLang="zh-CN" sz="12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March	20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a:t>
            </a:r>
            <a:r>
              <a:rPr lang="en-US" altLang="zh-CN" sz="1100" strike="sngStrike" dirty="0" smtClean="0">
                <a:solidFill>
                  <a:schemeClr val="bg2"/>
                </a:solidFill>
                <a:cs typeface="Times New Roman" panose="02020603050405020304" pitchFamily="18" charset="0"/>
              </a:rPr>
              <a:t>ET</a:t>
            </a:r>
            <a:r>
              <a:rPr lang="en-US" altLang="zh-CN" sz="1100" dirty="0" smtClean="0">
                <a:solidFill>
                  <a:schemeClr val="bg2"/>
                </a:solidFill>
                <a:cs typeface="Times New Roman" panose="02020603050405020304" pitchFamily="18" charset="0"/>
              </a:rPr>
              <a:t> – Too close to March plenary</a:t>
            </a:r>
            <a:endParaRPr lang="en-US" altLang="zh-CN" sz="1100" dirty="0">
              <a:solidFill>
                <a:schemeClr val="bg2"/>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March 	21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March 	23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March	27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rgbClr val="00B050"/>
                </a:solidFill>
                <a:cs typeface="Times New Roman" panose="02020603050405020304" pitchFamily="18" charset="0"/>
              </a:rPr>
              <a:t>March 	28	(Tuesday),	10</a:t>
            </a:r>
            <a:r>
              <a:rPr lang="zh-CN" altLang="en-US" sz="1100" strike="sngStrike" dirty="0">
                <a:solidFill>
                  <a:srgbClr val="00B050"/>
                </a:solidFill>
                <a:cs typeface="Times New Roman" panose="02020603050405020304" pitchFamily="18" charset="0"/>
              </a:rPr>
              <a:t>：</a:t>
            </a:r>
            <a:r>
              <a:rPr lang="en-US" altLang="zh-CN" sz="1100" strike="sngStrike"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March 	30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a:solidFill>
                  <a:srgbClr val="FF0000"/>
                </a:solidFill>
                <a:cs typeface="Times New Roman" panose="02020603050405020304" pitchFamily="18" charset="0"/>
              </a:rPr>
              <a:t>--</a:t>
            </a:r>
            <a:r>
              <a:rPr lang="en-US" altLang="zh-CN" sz="1100" dirty="0" smtClean="0">
                <a:solidFill>
                  <a:srgbClr val="FF0000"/>
                </a:solidFill>
                <a:cs typeface="Times New Roman" panose="02020603050405020304" pitchFamily="18" charset="0"/>
              </a:rPr>
              <a:t>CAC</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4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smtClean="0">
                <a:solidFill>
                  <a:srgbClr val="00B050"/>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100" dirty="0">
                <a:solidFill>
                  <a:srgbClr val="00B0F0"/>
                </a:solidFill>
                <a:cs typeface="Times New Roman" panose="02020603050405020304" pitchFamily="18" charset="0"/>
              </a:rPr>
              <a:t>April 	6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10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endParaRPr lang="en-US" altLang="zh-CN" sz="1100"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April 	11	(Tuesday),	10</a:t>
            </a:r>
            <a:r>
              <a:rPr lang="zh-CN" altLang="en-US" sz="1100" dirty="0" smtClean="0">
                <a:solidFill>
                  <a:srgbClr val="00B050"/>
                </a:solidFill>
                <a:cs typeface="Times New Roman" panose="02020603050405020304" pitchFamily="18" charset="0"/>
              </a:rPr>
              <a:t>：</a:t>
            </a:r>
            <a:r>
              <a:rPr lang="en-US" altLang="zh-CN" sz="1100" dirty="0" smtClean="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F0"/>
                </a:solidFill>
                <a:cs typeface="Times New Roman" panose="02020603050405020304" pitchFamily="18" charset="0"/>
              </a:rPr>
              <a:t>April </a:t>
            </a:r>
            <a:r>
              <a:rPr lang="en-US" altLang="zh-CN" sz="1100" dirty="0">
                <a:solidFill>
                  <a:srgbClr val="00B0F0"/>
                </a:solidFill>
                <a:cs typeface="Times New Roman" panose="02020603050405020304" pitchFamily="18" charset="0"/>
              </a:rPr>
              <a:t>	13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17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April 	18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April 	20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April 	24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a:t>
            </a:r>
            <a:r>
              <a:rPr lang="en-US" altLang="zh-CN" sz="1100" dirty="0" smtClean="0">
                <a:solidFill>
                  <a:srgbClr val="00B050"/>
                </a:solidFill>
                <a:cs typeface="Times New Roman" panose="02020603050405020304" pitchFamily="18" charset="0"/>
              </a:rPr>
              <a:t>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April </a:t>
            </a:r>
            <a:r>
              <a:rPr lang="en-US" altLang="zh-CN" sz="1100" dirty="0">
                <a:solidFill>
                  <a:srgbClr val="00B050"/>
                </a:solidFill>
                <a:cs typeface="Times New Roman" panose="02020603050405020304" pitchFamily="18" charset="0"/>
              </a:rPr>
              <a:t>	25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27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1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smtClean="0">
                <a:solidFill>
                  <a:srgbClr val="00B050"/>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May	4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400050" lvl="2" indent="0" algn="just">
              <a:spcBef>
                <a:spcPct val="0"/>
              </a:spcBef>
              <a:spcAft>
                <a:spcPts val="0"/>
              </a:spcAft>
              <a:buClr>
                <a:srgbClr val="000000"/>
              </a:buClr>
              <a:buNone/>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8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a:t>
            </a:r>
            <a:r>
              <a:rPr lang="en-US" altLang="zh-CN" sz="1100" dirty="0" smtClean="0">
                <a:solidFill>
                  <a:srgbClr val="00B050"/>
                </a:solidFill>
                <a:cs typeface="Times New Roman" panose="02020603050405020304" pitchFamily="18" charset="0"/>
              </a:rPr>
              <a:t>ET</a:t>
            </a:r>
            <a:r>
              <a:rPr lang="en-US" altLang="zh-CN" sz="1100" dirty="0">
                <a:solidFill>
                  <a:srgbClr val="FF0000"/>
                </a:solidFill>
                <a:cs typeface="Times New Roman" panose="02020603050405020304" pitchFamily="18" charset="0"/>
              </a:rPr>
              <a:t>--CAC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May </a:t>
            </a:r>
            <a:r>
              <a:rPr lang="en-US" altLang="zh-CN" sz="1100" dirty="0">
                <a:solidFill>
                  <a:srgbClr val="00B050"/>
                </a:solidFill>
                <a:cs typeface="Times New Roman" panose="02020603050405020304" pitchFamily="18" charset="0"/>
              </a:rPr>
              <a:t>	9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11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6975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 </a:t>
            </a:r>
          </a:p>
          <a:p>
            <a:pPr marL="361950" lvl="1" indent="-361950" algn="just">
              <a:spcBef>
                <a:spcPct val="0"/>
              </a:spcBef>
              <a:spcAft>
                <a:spcPts val="0"/>
              </a:spcAft>
              <a:buClr>
                <a:srgbClr val="000000"/>
              </a:buClr>
              <a:buFont typeface="Arial" panose="020B0604020202020204" pitchFamily="34" charset="0"/>
              <a:buChar char="•"/>
              <a:defRPr/>
            </a:pPr>
            <a:endParaRPr lang="en-US" altLang="zh-CN" sz="1200" b="1" dirty="0"/>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t>May Interim 2023 (May 14-19) </a:t>
            </a:r>
            <a:r>
              <a:rPr lang="en-US" altLang="zh-CN" sz="1600" dirty="0"/>
              <a:t>	</a:t>
            </a:r>
            <a:endParaRPr lang="en-US" altLang="zh-CN" sz="1200" dirty="0"/>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May 15    (Monday AM 2),		10:30-12:30 Orlando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smtClean="0">
                <a:solidFill>
                  <a:srgbClr val="0070C0"/>
                </a:solidFill>
                <a:cs typeface="Times New Roman" panose="02020603050405020304" pitchFamily="18" charset="0"/>
              </a:rPr>
              <a:t>May </a:t>
            </a:r>
            <a:r>
              <a:rPr lang="en-US" altLang="zh-CN" sz="1200" dirty="0">
                <a:solidFill>
                  <a:srgbClr val="0070C0"/>
                </a:solidFill>
                <a:cs typeface="Times New Roman" panose="02020603050405020304" pitchFamily="18" charset="0"/>
              </a:rPr>
              <a:t>15    (</a:t>
            </a:r>
            <a:r>
              <a:rPr lang="en-US" altLang="zh-CN" dirty="0">
                <a:solidFill>
                  <a:srgbClr val="0070C0"/>
                </a:solidFill>
                <a:cs typeface="Times New Roman" panose="02020603050405020304" pitchFamily="18" charset="0"/>
              </a:rPr>
              <a:t>Monday PM 2</a:t>
            </a:r>
            <a:r>
              <a:rPr lang="en-US" altLang="zh-CN" sz="1200" dirty="0" smtClean="0">
                <a:solidFill>
                  <a:srgbClr val="0070C0"/>
                </a:solidFill>
                <a:cs typeface="Times New Roman" panose="02020603050405020304" pitchFamily="18" charset="0"/>
              </a:rPr>
              <a:t>), </a:t>
            </a:r>
            <a:r>
              <a:rPr lang="en-US" altLang="zh-CN" sz="1200" dirty="0">
                <a:solidFill>
                  <a:srgbClr val="0070C0"/>
                </a:solidFill>
                <a:cs typeface="Times New Roman" panose="02020603050405020304" pitchFamily="18" charset="0"/>
              </a:rPr>
              <a:t>	 </a:t>
            </a:r>
            <a:r>
              <a:rPr lang="en-US" altLang="zh-CN" sz="1200" dirty="0" smtClean="0">
                <a:solidFill>
                  <a:srgbClr val="0070C0"/>
                </a:solidFill>
                <a:cs typeface="Times New Roman" panose="02020603050405020304" pitchFamily="18" charset="0"/>
              </a:rPr>
              <a:t>	16:00-18:00 </a:t>
            </a:r>
            <a:r>
              <a:rPr lang="en-US" altLang="zh-CN" sz="1200" dirty="0">
                <a:solidFill>
                  <a:srgbClr val="0070C0"/>
                </a:solidFill>
                <a:cs typeface="Times New Roman" panose="02020603050405020304" pitchFamily="18" charset="0"/>
              </a:rPr>
              <a:t>Orlando time</a:t>
            </a: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16    (Tuesday AM 1),</a:t>
            </a:r>
            <a:r>
              <a:rPr lang="en-US" altLang="zh-CN" sz="1200"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08:00-10:00 </a:t>
            </a:r>
            <a:r>
              <a:rPr lang="en-US" altLang="zh-CN" dirty="0">
                <a:solidFill>
                  <a:srgbClr val="00B050"/>
                </a:solidFill>
                <a:cs typeface="Times New Roman" panose="02020603050405020304" pitchFamily="18" charset="0"/>
              </a:rPr>
              <a:t>Orlando </a:t>
            </a:r>
            <a:r>
              <a:rPr lang="en-US" altLang="zh-CN" sz="1200" dirty="0">
                <a:solidFill>
                  <a:srgbClr val="00B05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17    (Wednesday AM 1),</a:t>
            </a:r>
            <a:r>
              <a:rPr lang="en-US" altLang="zh-CN" sz="1200"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Orlando time</a:t>
            </a:r>
          </a:p>
          <a:p>
            <a:pPr marL="685800" lvl="2" indent="-285750" algn="just">
              <a:spcBef>
                <a:spcPct val="0"/>
              </a:spcBef>
              <a:spcAft>
                <a:spcPts val="0"/>
              </a:spcAft>
              <a:buFont typeface="Times New Roman" panose="02020603050405020304" pitchFamily="18" charset="0"/>
              <a:buChar char="―"/>
              <a:defRPr/>
            </a:pPr>
            <a:r>
              <a:rPr lang="en-US" altLang="zh-CN" sz="1200" dirty="0">
                <a:solidFill>
                  <a:srgbClr val="00B0F0"/>
                </a:solidFill>
                <a:ea typeface="宋体" panose="02010600030101010101" pitchFamily="2" charset="-122"/>
              </a:rPr>
              <a:t>May </a:t>
            </a:r>
            <a:r>
              <a:rPr lang="en-US" altLang="zh-CN" dirty="0">
                <a:solidFill>
                  <a:srgbClr val="00B0F0"/>
                </a:solidFill>
                <a:ea typeface="宋体" panose="02010600030101010101" pitchFamily="2" charset="-122"/>
              </a:rPr>
              <a:t>17    (Wednesday AM 2),</a:t>
            </a:r>
            <a:r>
              <a:rPr lang="en-US" altLang="zh-CN" sz="1200" dirty="0">
                <a:solidFill>
                  <a:srgbClr val="00B0F0"/>
                </a:solidFill>
                <a:ea typeface="宋体" panose="02010600030101010101" pitchFamily="2" charset="-122"/>
              </a:rPr>
              <a:t>		</a:t>
            </a:r>
            <a:r>
              <a:rPr lang="en-US" altLang="zh-CN" sz="1200" dirty="0" smtClean="0">
                <a:solidFill>
                  <a:srgbClr val="00B0F0"/>
                </a:solidFill>
                <a:ea typeface="宋体" panose="02010600030101010101" pitchFamily="2" charset="-122"/>
              </a:rPr>
              <a:t>10:30-12:30 </a:t>
            </a:r>
            <a:r>
              <a:rPr lang="en-US" altLang="zh-CN" sz="1200" dirty="0">
                <a:solidFill>
                  <a:srgbClr val="00B0F0"/>
                </a:solidFill>
                <a:ea typeface="宋体" panose="02010600030101010101" pitchFamily="2" charset="-122"/>
              </a:rPr>
              <a:t>Orlando time </a:t>
            </a:r>
          </a:p>
          <a:p>
            <a:pPr marL="400050" lvl="2" indent="0" algn="just">
              <a:spcBef>
                <a:spcPct val="0"/>
              </a:spcBef>
              <a:spcAft>
                <a:spcPts val="0"/>
              </a:spcAft>
              <a:buNone/>
              <a:defRPr/>
            </a:pPr>
            <a:endParaRPr lang="en-US" altLang="zh-CN" sz="1200"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18    (Thursday AM 1),</a:t>
            </a:r>
            <a:r>
              <a:rPr lang="en-US" altLang="zh-CN" sz="1200"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Orlando time</a:t>
            </a:r>
          </a:p>
          <a:p>
            <a:pPr marL="685800" lvl="2" indent="-285750" algn="just">
              <a:spcBef>
                <a:spcPct val="0"/>
              </a:spcBef>
              <a:spcAft>
                <a:spcPts val="0"/>
              </a:spcAft>
              <a:buFont typeface="Times New Roman" panose="02020603050405020304" pitchFamily="18" charset="0"/>
              <a:buChar char="―"/>
              <a:defRPr/>
            </a:pPr>
            <a:r>
              <a:rPr lang="en-US" altLang="zh-CN" sz="1200" dirty="0">
                <a:solidFill>
                  <a:srgbClr val="00B0F0"/>
                </a:solidFill>
                <a:cs typeface="Times New Roman" panose="02020603050405020304" pitchFamily="18" charset="0"/>
              </a:rPr>
              <a:t>May 18    (</a:t>
            </a:r>
            <a:r>
              <a:rPr lang="en-US" altLang="zh-CN" dirty="0">
                <a:solidFill>
                  <a:srgbClr val="00B0F0"/>
                </a:solidFill>
                <a:cs typeface="Times New Roman" panose="02020603050405020304" pitchFamily="18" charset="0"/>
              </a:rPr>
              <a:t>Thursday AM 2</a:t>
            </a:r>
            <a:r>
              <a:rPr lang="en-US" altLang="zh-CN" sz="1200" dirty="0">
                <a:solidFill>
                  <a:srgbClr val="00B0F0"/>
                </a:solidFill>
                <a:cs typeface="Times New Roman" panose="02020603050405020304" pitchFamily="18" charset="0"/>
              </a:rPr>
              <a:t>),		</a:t>
            </a:r>
            <a:r>
              <a:rPr lang="en-US" altLang="zh-CN" dirty="0" smtClean="0">
                <a:solidFill>
                  <a:srgbClr val="00B0F0"/>
                </a:solidFill>
                <a:ea typeface="宋体" panose="02010600030101010101" pitchFamily="2" charset="-122"/>
              </a:rPr>
              <a:t>10:30-12:30</a:t>
            </a:r>
            <a:r>
              <a:rPr lang="en-US" altLang="zh-CN" sz="1200" dirty="0" smtClean="0">
                <a:solidFill>
                  <a:srgbClr val="00B0F0"/>
                </a:solidFill>
                <a:cs typeface="Times New Roman" panose="02020603050405020304" pitchFamily="18" charset="0"/>
              </a:rPr>
              <a:t> </a:t>
            </a:r>
            <a:r>
              <a:rPr lang="en-US" altLang="zh-CN" sz="1200" dirty="0">
                <a:solidFill>
                  <a:srgbClr val="00B0F0"/>
                </a:solidFill>
                <a:cs typeface="Times New Roman" panose="02020603050405020304" pitchFamily="18" charset="0"/>
              </a:rPr>
              <a:t>Orlando time</a:t>
            </a: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(April 2023 – May 2023 CAC calls: </a:t>
            </a:r>
            <a:r>
              <a:rPr lang="en-US" altLang="zh-CN" sz="900" dirty="0">
                <a:solidFill>
                  <a:srgbClr val="0000FF"/>
                </a:solidFill>
                <a:cs typeface="Times New Roman" panose="02020603050405020304" pitchFamily="18" charset="0"/>
              </a:rPr>
              <a:t>April </a:t>
            </a:r>
            <a:r>
              <a:rPr lang="en-US" altLang="zh-CN" sz="900" dirty="0" smtClean="0">
                <a:solidFill>
                  <a:srgbClr val="0000FF"/>
                </a:solidFill>
                <a:cs typeface="Times New Roman" panose="02020603050405020304" pitchFamily="18" charset="0"/>
              </a:rPr>
              <a:t>3, </a:t>
            </a:r>
            <a:r>
              <a:rPr lang="en-US" altLang="zh-CN" sz="900" dirty="0">
                <a:solidFill>
                  <a:srgbClr val="0000FF"/>
                </a:solidFill>
                <a:cs typeface="Times New Roman" panose="02020603050405020304" pitchFamily="18" charset="0"/>
              </a:rPr>
              <a:t>and May </a:t>
            </a:r>
            <a:r>
              <a:rPr lang="en-US" altLang="zh-CN" sz="900" dirty="0" smtClean="0">
                <a:solidFill>
                  <a:srgbClr val="0000FF"/>
                </a:solidFill>
                <a:cs typeface="Times New Roman" panose="02020603050405020304" pitchFamily="18" charset="0"/>
              </a:rPr>
              <a:t>8,</a:t>
            </a:r>
            <a:r>
              <a:rPr lang="zh-CN" altLang="en-US" sz="900" dirty="0" smtClean="0">
                <a:solidFill>
                  <a:srgbClr val="0000FF"/>
                </a:solidFill>
                <a:cs typeface="Times New Roman" panose="02020603050405020304" pitchFamily="18" charset="0"/>
              </a:rPr>
              <a:t> </a:t>
            </a:r>
            <a:r>
              <a:rPr lang="en-US" altLang="zh-CN" sz="900" dirty="0">
                <a:solidFill>
                  <a:srgbClr val="0000FF"/>
                </a:solidFill>
                <a:cs typeface="Times New Roman" panose="02020603050405020304" pitchFamily="18" charset="0"/>
              </a:rPr>
              <a:t>14</a:t>
            </a:r>
            <a:r>
              <a:rPr lang="en-US" altLang="zh-CN" sz="9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nvPr>
        </p:nvGraphicFramePr>
        <p:xfrm>
          <a:off x="6553200" y="3904615"/>
          <a:ext cx="5486400" cy="1505585"/>
        </p:xfrm>
        <a:graphic>
          <a:graphicData uri="http://schemas.openxmlformats.org/drawingml/2006/table">
            <a:tbl>
              <a:tblPr firstRow="1" firstCol="1" bandRow="1"/>
              <a:tblGrid>
                <a:gridCol w="609600">
                  <a:extLst>
                    <a:ext uri="{9D8B030D-6E8A-4147-A177-3AD203B41FA5}">
                      <a16:colId xmlns="" xmlns:a16="http://schemas.microsoft.com/office/drawing/2014/main" val="20000"/>
                    </a:ext>
                  </a:extLst>
                </a:gridCol>
                <a:gridCol w="762000">
                  <a:extLst>
                    <a:ext uri="{9D8B030D-6E8A-4147-A177-3AD203B41FA5}">
                      <a16:colId xmlns="" xmlns:a16="http://schemas.microsoft.com/office/drawing/2014/main" val="20001"/>
                    </a:ext>
                  </a:extLst>
                </a:gridCol>
                <a:gridCol w="762000">
                  <a:extLst>
                    <a:ext uri="{9D8B030D-6E8A-4147-A177-3AD203B41FA5}">
                      <a16:colId xmlns="" xmlns:a16="http://schemas.microsoft.com/office/drawing/2014/main" val="20002"/>
                    </a:ext>
                  </a:extLst>
                </a:gridCol>
                <a:gridCol w="914400">
                  <a:extLst>
                    <a:ext uri="{9D8B030D-6E8A-4147-A177-3AD203B41FA5}">
                      <a16:colId xmlns="" xmlns:a16="http://schemas.microsoft.com/office/drawing/2014/main" val="20003"/>
                    </a:ext>
                  </a:extLst>
                </a:gridCol>
                <a:gridCol w="762000">
                  <a:extLst>
                    <a:ext uri="{9D8B030D-6E8A-4147-A177-3AD203B41FA5}">
                      <a16:colId xmlns="" xmlns:a16="http://schemas.microsoft.com/office/drawing/2014/main" val="20004"/>
                    </a:ext>
                  </a:extLst>
                </a:gridCol>
                <a:gridCol w="838200">
                  <a:extLst>
                    <a:ext uri="{9D8B030D-6E8A-4147-A177-3AD203B41FA5}">
                      <a16:colId xmlns="" xmlns:a16="http://schemas.microsoft.com/office/drawing/2014/main" val="20005"/>
                    </a:ext>
                  </a:extLst>
                </a:gridCol>
                <a:gridCol w="838200">
                  <a:extLst>
                    <a:ext uri="{9D8B030D-6E8A-4147-A177-3AD203B41FA5}">
                      <a16:colId xmlns="" xmlns:a16="http://schemas.microsoft.com/office/drawing/2014/main" val="20006"/>
                    </a:ext>
                  </a:extLst>
                </a:gridCol>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Orlando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15:00-17:00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05:00-07:00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17:30-19:30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07:30-09:30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01:30-03:30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19:30-21:30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20:30-22:30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10:30-12:30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23:00-01:00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13:00-15:00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02:30-04:30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16:30-18:30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bl>
          </a:graphicData>
        </a:graphic>
      </p:graphicFrame>
    </p:spTree>
    <p:extLst>
      <p:ext uri="{BB962C8B-B14F-4D97-AF65-F5344CB8AC3E}">
        <p14:creationId xmlns:p14="http://schemas.microsoft.com/office/powerpoint/2010/main" val="163013915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D0.1 CR </a:t>
            </a:r>
            <a:r>
              <a:rPr lang="en-US" altLang="zh-CN" dirty="0" smtClean="0"/>
              <a:t>Status</a:t>
            </a:r>
            <a:endParaRPr lang="en-GB" dirty="0"/>
          </a:p>
        </p:txBody>
      </p:sp>
      <p:sp>
        <p:nvSpPr>
          <p:cNvPr id="9218" name="Rectangle 2"/>
          <p:cNvSpPr>
            <a:spLocks noGrp="1" noChangeArrowheads="1"/>
          </p:cNvSpPr>
          <p:nvPr>
            <p:ph idx="1"/>
          </p:nvPr>
        </p:nvSpPr>
        <p:spPr>
          <a:xfrm>
            <a:off x="533401" y="1752600"/>
            <a:ext cx="5334000" cy="4419600"/>
          </a:xfrm>
          <a:ln/>
        </p:spPr>
        <p:txBody>
          <a:bodyPr/>
          <a:lstStyle/>
          <a:p>
            <a:pPr algn="just">
              <a:spcBef>
                <a:spcPts val="0"/>
              </a:spcBef>
              <a:spcAft>
                <a:spcPts val="600"/>
              </a:spcAft>
              <a:buFont typeface="Arial" panose="020B0604020202020204" pitchFamily="34" charset="0"/>
              <a:buChar char="•"/>
            </a:pPr>
            <a:r>
              <a:rPr lang="en-US" dirty="0" smtClean="0"/>
              <a:t>Comment </a:t>
            </a:r>
            <a:r>
              <a:rPr lang="en-US" dirty="0"/>
              <a:t>resolution for </a:t>
            </a:r>
            <a:r>
              <a:rPr lang="en-US" dirty="0" smtClean="0"/>
              <a:t>D1.0 </a:t>
            </a:r>
            <a:r>
              <a:rPr lang="en-US" dirty="0"/>
              <a:t>(802.11bf </a:t>
            </a:r>
            <a:r>
              <a:rPr lang="en-US" dirty="0" smtClean="0"/>
              <a:t>LB272 comments</a:t>
            </a:r>
            <a:r>
              <a:rPr lang="en-US" dirty="0"/>
              <a:t>)</a:t>
            </a:r>
          </a:p>
          <a:p>
            <a:pPr lvl="1" algn="just">
              <a:spcBef>
                <a:spcPts val="0"/>
              </a:spcBef>
              <a:spcAft>
                <a:spcPts val="600"/>
              </a:spcAft>
              <a:buFont typeface="Arial" panose="020B0604020202020204" pitchFamily="34" charset="0"/>
              <a:buChar char="•"/>
            </a:pPr>
            <a:r>
              <a:rPr lang="en-US" altLang="zh-CN" sz="1800" dirty="0">
                <a:solidFill>
                  <a:srgbClr val="FF0000"/>
                </a:solidFill>
              </a:rPr>
              <a:t>1.77</a:t>
            </a:r>
            <a:r>
              <a:rPr lang="en-US" altLang="zh-CN" sz="1800" dirty="0"/>
              <a:t>% of all LB272 comments are now resolved or marked as “ready for motion” ” </a:t>
            </a:r>
            <a:r>
              <a:rPr lang="en-US" altLang="zh-CN" sz="1800" dirty="0" smtClean="0"/>
              <a:t>(</a:t>
            </a:r>
            <a:r>
              <a:rPr lang="en-US" altLang="zh-CN" sz="1800" dirty="0" smtClean="0">
                <a:solidFill>
                  <a:srgbClr val="FF0000"/>
                </a:solidFill>
              </a:rPr>
              <a:t>23/1302,</a:t>
            </a:r>
            <a:r>
              <a:rPr lang="en-US" altLang="zh-CN" sz="1800" dirty="0" smtClean="0"/>
              <a:t> </a:t>
            </a:r>
            <a:r>
              <a:rPr lang="en-US" altLang="zh-CN" sz="1800" dirty="0"/>
              <a:t>Please refer to the figure)</a:t>
            </a:r>
          </a:p>
          <a:p>
            <a:pPr marL="361950" lvl="1" indent="0" algn="just">
              <a:spcBef>
                <a:spcPts val="0"/>
              </a:spcBef>
              <a:spcAft>
                <a:spcPts val="600"/>
              </a:spcAft>
              <a:buNone/>
            </a:pPr>
            <a:endParaRPr lang="en-US" altLang="zh-CN" sz="1800" dirty="0"/>
          </a:p>
        </p:txBody>
      </p:sp>
      <p:graphicFrame>
        <p:nvGraphicFramePr>
          <p:cNvPr id="7" name="Chart 6">
            <a:extLst>
              <a:ext uri="{FF2B5EF4-FFF2-40B4-BE49-F238E27FC236}">
                <a16:creationId xmlns:a16="http://schemas.microsoft.com/office/drawing/2014/main" xmlns="" id="{C0807CB6-20C1-45B5-8F67-26150D548148}"/>
              </a:ext>
            </a:extLst>
          </p:cNvPr>
          <p:cNvGraphicFramePr/>
          <p:nvPr>
            <p:extLst>
              <p:ext uri="{D42A27DB-BD31-4B8C-83A1-F6EECF244321}">
                <p14:modId xmlns:p14="http://schemas.microsoft.com/office/powerpoint/2010/main" val="1338278025"/>
              </p:ext>
            </p:extLst>
          </p:nvPr>
        </p:nvGraphicFramePr>
        <p:xfrm>
          <a:off x="8001000" y="1981200"/>
          <a:ext cx="4007768" cy="344108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32341653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Ad-hoc meeting (May/July?)</a:t>
            </a:r>
            <a:endParaRPr lang="en-US" altLang="en-US" sz="3200" dirty="0">
              <a:solidFill>
                <a:schemeClr val="tx2"/>
              </a:solidFill>
            </a:endParaRPr>
          </a:p>
        </p:txBody>
      </p:sp>
      <p:sp>
        <p:nvSpPr>
          <p:cNvPr id="9" name="Rectangle 3"/>
          <p:cNvSpPr txBox="1">
            <a:spLocks noChangeArrowheads="1"/>
          </p:cNvSpPr>
          <p:nvPr/>
        </p:nvSpPr>
        <p:spPr bwMode="auto">
          <a:xfrm>
            <a:off x="457200" y="1069759"/>
            <a:ext cx="11353800" cy="52548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smtClean="0"/>
              <a:t>Location and cost</a:t>
            </a:r>
            <a:endParaRPr lang="en-US" altLang="zh-CN" sz="2400" b="1" dirty="0" smtClean="0"/>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dirty="0" smtClean="0"/>
              <a:t>Hotel</a:t>
            </a:r>
            <a:endParaRPr lang="en-US" altLang="zh-CN" sz="1800" dirty="0"/>
          </a:p>
          <a:p>
            <a:pPr marL="896938" lvl="3" indent="-195263" algn="just">
              <a:spcBef>
                <a:spcPct val="0"/>
              </a:spcBef>
              <a:spcAft>
                <a:spcPts val="300"/>
              </a:spcAft>
              <a:buClr>
                <a:srgbClr val="000000"/>
              </a:buClr>
              <a:buFont typeface="Arial" panose="020B0604020202020204" pitchFamily="34" charset="0"/>
              <a:buChar char="•"/>
              <a:defRPr/>
            </a:pPr>
            <a:r>
              <a:rPr lang="en-US" altLang="zh-CN" dirty="0" smtClean="0"/>
              <a:t>Waiting </a:t>
            </a:r>
            <a:r>
              <a:rPr lang="en-US" altLang="zh-CN" dirty="0"/>
              <a:t>for Jon to get info from the hotel for the availability and so on</a:t>
            </a:r>
            <a:r>
              <a:rPr lang="en-US" altLang="zh-CN" dirty="0" smtClean="0"/>
              <a:t>… </a:t>
            </a:r>
            <a:r>
              <a:rPr lang="en-US" altLang="zh-CN" dirty="0"/>
              <a:t> </a:t>
            </a:r>
            <a:r>
              <a:rPr lang="en-US" altLang="zh-CN" dirty="0" smtClean="0"/>
              <a:t>---</a:t>
            </a:r>
            <a:endParaRPr lang="en-US" altLang="zh-CN" dirty="0" smtClean="0">
              <a:solidFill>
                <a:srgbClr val="FF0000"/>
              </a:solidFill>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dirty="0" smtClean="0"/>
              <a:t>Office?</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dirty="0"/>
          </a:p>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a:t>C</a:t>
            </a:r>
            <a:r>
              <a:rPr lang="en-US" altLang="zh-CN" sz="2400" dirty="0" smtClean="0"/>
              <a:t>ost</a:t>
            </a:r>
            <a:endParaRPr lang="en-US" altLang="zh-CN" sz="2400" dirty="0"/>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2000" dirty="0">
              <a:cs typeface="Times New Roman" panose="02020603050405020304" pitchFamily="18" charset="0"/>
            </a:endParaRPr>
          </a:p>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smtClean="0"/>
              <a:t>Date</a:t>
            </a:r>
            <a:endParaRPr lang="en-US" altLang="zh-CN" sz="2400" dirty="0"/>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dirty="0"/>
              <a:t>2 days</a:t>
            </a:r>
            <a:r>
              <a:rPr lang="en-US" altLang="zh-CN" sz="1800" dirty="0" smtClean="0"/>
              <a: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dirty="0" smtClean="0"/>
          </a:p>
          <a:p>
            <a:pPr marL="361950" lvl="1" indent="-361950" algn="just">
              <a:spcBef>
                <a:spcPct val="0"/>
              </a:spcBef>
              <a:spcAft>
                <a:spcPts val="300"/>
              </a:spcAft>
              <a:buClr>
                <a:srgbClr val="000000"/>
              </a:buClr>
              <a:buFont typeface="Arial" panose="020B0604020202020204" pitchFamily="34" charset="0"/>
              <a:buChar char="•"/>
              <a:defRPr/>
            </a:pPr>
            <a:r>
              <a:rPr lang="en-US" altLang="zh-CN" dirty="0" smtClean="0"/>
              <a:t>Note:</a:t>
            </a:r>
            <a:endParaRPr lang="en-US" altLang="zh-CN" dirty="0"/>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400" dirty="0" smtClean="0"/>
              <a:t>Mix-mode meeting</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400" dirty="0" smtClean="0"/>
              <a:t>If decided to add an Ad-hoc </a:t>
            </a:r>
            <a:r>
              <a:rPr lang="en-US" altLang="zh-CN" sz="1400" dirty="0"/>
              <a:t>meeting, you will need location, date, time and </a:t>
            </a:r>
            <a:r>
              <a:rPr lang="en-US" altLang="zh-CN" sz="1400" dirty="0">
                <a:solidFill>
                  <a:srgbClr val="0000FF"/>
                </a:solidFill>
              </a:rPr>
              <a:t>run a motion in the November meeting</a:t>
            </a:r>
            <a:r>
              <a:rPr lang="en-US" altLang="zh-CN" sz="1400" dirty="0"/>
              <a:t>. </a:t>
            </a:r>
            <a:r>
              <a:rPr lang="en-US" altLang="zh-CN" sz="1400" dirty="0" smtClean="0"/>
              <a:t>(Reference: </a:t>
            </a:r>
            <a:r>
              <a:rPr lang="en-US" altLang="zh-CN" sz="1400" dirty="0" err="1" smtClean="0"/>
              <a:t>TGme</a:t>
            </a:r>
            <a:r>
              <a:rPr lang="en-US" altLang="zh-CN" sz="1400" dirty="0" smtClean="0"/>
              <a:t> 11-22/1627</a:t>
            </a:r>
            <a:r>
              <a:rPr lang="en-US" altLang="zh-CN" sz="1400" dirty="0"/>
              <a:t>, slide </a:t>
            </a:r>
            <a:r>
              <a:rPr lang="en-US" altLang="zh-CN" sz="1400" dirty="0" smtClean="0"/>
              <a:t>7).</a:t>
            </a:r>
            <a:endParaRPr lang="en-US" altLang="zh-CN" sz="1400" dirty="0"/>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400" dirty="0"/>
              <a:t>Also, the meeting needs to be </a:t>
            </a:r>
            <a:r>
              <a:rPr lang="en-US" altLang="zh-CN" sz="1400" dirty="0">
                <a:solidFill>
                  <a:srgbClr val="0000FF"/>
                </a:solidFill>
              </a:rPr>
              <a:t>announced 30 days in advance </a:t>
            </a:r>
            <a:r>
              <a:rPr lang="en-US" altLang="zh-CN" sz="1400" dirty="0"/>
              <a:t>on the 802.11 reflector</a:t>
            </a:r>
            <a:r>
              <a:rPr lang="en-US" altLang="zh-CN" sz="1400" dirty="0" smtClean="0"/>
              <a:t>.</a:t>
            </a:r>
            <a:endParaRPr lang="en-US" altLang="zh-CN" sz="1600" dirty="0"/>
          </a:p>
        </p:txBody>
      </p:sp>
    </p:spTree>
    <p:extLst>
      <p:ext uri="{BB962C8B-B14F-4D97-AF65-F5344CB8AC3E}">
        <p14:creationId xmlns:p14="http://schemas.microsoft.com/office/powerpoint/2010/main" val="43985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teleconference calls on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March 	23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March	27	(Monday),	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March 	28	(Tuesday),	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00 - 12:00 ET</a:t>
            </a:r>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138035</TotalTime>
  <Words>2117</Words>
  <Application>Microsoft Office PowerPoint</Application>
  <PresentationFormat>宽屏</PresentationFormat>
  <Paragraphs>449</Paragraphs>
  <Slides>25</Slides>
  <Notes>25</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25</vt:i4>
      </vt:variant>
    </vt:vector>
  </HeadingPairs>
  <TitlesOfParts>
    <vt:vector size="36"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March teleconference 2023</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D0.1 CR Status</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5686</cp:revision>
  <cp:lastPrinted>2014-11-04T15:04:57Z</cp:lastPrinted>
  <dcterms:created xsi:type="dcterms:W3CDTF">2007-04-17T18:10:23Z</dcterms:created>
  <dcterms:modified xsi:type="dcterms:W3CDTF">2023-03-27T16:06:43Z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(3)C8lUkQZ/u0ystLxVAkr4N+MDZnzr2Y21QQf7f5m5R++1WrlqPTvxYX9e38XMc8Z9CNsupkre
CsnfN1SjQjI/bYrLkyZ8uOcnEsmAMw3jOS3xN062WF2ip32XpVBTTcLAarZCHD9LYvAaA5J3
oe1WtcaYrbaymG1Y7oNsQgb+O/dqgK1sCYipnLSwLkuhtj/oJZH+1/n/DaXO0VQChOPyByhs
VSnl81F00t7X2VxdJd</vt:lpwstr>
  </property>
  <property fmtid="{D5CDD505-2E9C-101B-9397-08002B2CF9AE}" pid="27" name="_2015_ms_pID_7253431">
    <vt:lpwstr>gR3QaUc9UXx0qCYzqta9aQ/zehVOtLXPXeJO5xs6pE6zSycel/HVgK
dcqDk7AVef3rVzJ0MissqO0WYRbYtH4nive8PSr0kmcqECaxBScPP19o9AlCsNE8xkk9ytJq
S0o3BZAb/MlevEn81kmyPiHqf5zsuxj7Bi2VKuGi8xM8qNPunKQGg4/VVB1CPh83ITpIki//
2kvlkQ/1HkoIRteWtqBUwk1mMo5d/toaPyk/</vt:lpwstr>
  </property>
  <property fmtid="{D5CDD505-2E9C-101B-9397-08002B2CF9AE}" pid="28" name="_2015_ms_pID_7253432">
    <vt:lpwstr>Yw==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1678066362</vt:lpwstr>
  </property>
</Properties>
</file>