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6" r:id="rId17"/>
    <p:sldId id="933" r:id="rId18"/>
    <p:sldId id="1013" r:id="rId19"/>
    <p:sldId id="897" r:id="rId20"/>
    <p:sldId id="1072" r:id="rId21"/>
    <p:sldId id="1070" r:id="rId22"/>
    <p:sldId id="842" r:id="rId23"/>
    <p:sldId id="1024" r:id="rId24"/>
    <p:sldId id="107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88564" autoAdjust="0"/>
  </p:normalViewPr>
  <p:slideViewPr>
    <p:cSldViewPr>
      <p:cViewPr varScale="1">
        <p:scale>
          <a:sx n="99" d="100"/>
          <a:sy n="99" d="100"/>
        </p:scale>
        <p:origin x="696"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c:v>
                </c:pt>
                <c:pt idx="1">
                  <c:v>0</c:v>
                </c:pt>
                <c:pt idx="2">
                  <c:v>4</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80008048"/>
        <c:axId val="880000432"/>
      </c:barChart>
      <c:catAx>
        <c:axId val="8800080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80000432"/>
        <c:crosses val="autoZero"/>
        <c:auto val="1"/>
        <c:lblAlgn val="ctr"/>
        <c:lblOffset val="100"/>
        <c:noMultiLvlLbl val="0"/>
      </c:catAx>
      <c:valAx>
        <c:axId val="88000043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8000804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5791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5236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445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0498</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r1</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March </a:t>
            </a:r>
            <a:r>
              <a:rPr lang="en-US" altLang="zh-CN" sz="3600" dirty="0">
                <a:solidFill>
                  <a:srgbClr val="0000FF"/>
                </a:solidFill>
              </a:rPr>
              <a:t>teleconference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2023-02-20</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March 	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349867240"/>
              </p:ext>
            </p:extLst>
          </p:nvPr>
        </p:nvGraphicFramePr>
        <p:xfrm>
          <a:off x="3429000" y="1686554"/>
          <a:ext cx="8305801" cy="257919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Key topic</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23/0476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lb272-ost-misc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23/0508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lb272-misc-security</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resolutions for editorial comments on D1.0 -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23/0505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LB272-DMG-CIDs-phase-report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23/0506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LB272-DMG-CIDs-Earth-Coordinates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23/0515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in LB272 for Reporting CID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92915452"/>
              </p:ext>
            </p:extLst>
          </p:nvPr>
        </p:nvGraphicFramePr>
        <p:xfrm>
          <a:off x="3429000" y="4548530"/>
          <a:ext cx="8305800" cy="901342"/>
        </p:xfrm>
        <a:graphic>
          <a:graphicData uri="http://schemas.openxmlformats.org/drawingml/2006/table">
            <a:tbl>
              <a:tblPr firstRow="1" bandRow="1">
                <a:tableStyleId>{C4B1156A-380E-4F78-BDF5-A606A8083BF9}</a:tableStyleId>
              </a:tblPr>
              <a:tblGrid>
                <a:gridCol w="762000">
                  <a:extLst>
                    <a:ext uri="{9D8B030D-6E8A-4147-A177-3AD203B41FA5}">
                      <a16:colId xmlns="" xmlns:a16="http://schemas.microsoft.com/office/drawing/2014/main" val="20000"/>
                    </a:ext>
                  </a:extLst>
                </a:gridCol>
                <a:gridCol w="1981200">
                  <a:extLst>
                    <a:ext uri="{9D8B030D-6E8A-4147-A177-3AD203B41FA5}">
                      <a16:colId xmlns="" xmlns:a16="http://schemas.microsoft.com/office/drawing/2014/main" val="20001"/>
                    </a:ext>
                  </a:extLst>
                </a:gridCol>
                <a:gridCol w="4114800">
                  <a:extLst>
                    <a:ext uri="{9D8B030D-6E8A-4147-A177-3AD203B41FA5}">
                      <a16:colId xmlns="" xmlns:a16="http://schemas.microsoft.com/office/drawing/2014/main" val="20002"/>
                    </a:ext>
                  </a:extLst>
                </a:gridCol>
                <a:gridCol w="1447800">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baseline="0" dirty="0">
                          <a:solidFill>
                            <a:srgbClr val="FF0000"/>
                          </a:solidFill>
                        </a:rPr>
                        <a:t> </a:t>
                      </a:r>
                      <a:r>
                        <a:rPr lang="en-US" altLang="zh-CN" sz="1200" dirty="0">
                          <a:solidFill>
                            <a:srgbClr val="FF0000"/>
                          </a:solidFill>
                        </a:rPr>
                        <a:t>PDT</a:t>
                      </a:r>
                      <a:r>
                        <a:rPr lang="en-US" altLang="zh-CN" sz="1200" dirty="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B050"/>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bl>
          </a:graphicData>
        </a:graphic>
      </p:graphicFrame>
      <p:sp>
        <p:nvSpPr>
          <p:cNvPr id="9" name="Rectangle 2"/>
          <p:cNvSpPr txBox="1">
            <a:spLocks noChangeArrowheads="1"/>
          </p:cNvSpPr>
          <p:nvPr/>
        </p:nvSpPr>
        <p:spPr bwMode="auto">
          <a:xfrm>
            <a:off x="3429000" y="431993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D0.1)</a:t>
            </a: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January 20, 2023</a:t>
            </a:r>
          </a:p>
          <a:p>
            <a:pPr lvl="1">
              <a:buFont typeface="Times New Roman" pitchFamily="16" charset="0"/>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1.0 and Initial Letter Ballot</a:t>
            </a: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endParaRPr lang="en-US" altLang="zh-CN" sz="18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Tuesday </a:t>
            </a:r>
            <a:r>
              <a:rPr lang="en-US" altLang="zh-CN" sz="1800" kern="0" dirty="0">
                <a:solidFill>
                  <a:srgbClr val="FF0000"/>
                </a:solidFill>
                <a:latin typeface="Times New Roman"/>
              </a:rPr>
              <a:t>January 31</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start for D1.0</a:t>
            </a:r>
          </a:p>
          <a:p>
            <a:pPr lvl="1">
              <a:buFont typeface="Times New Roman" pitchFamily="16" charset="0"/>
              <a:buChar char="•"/>
            </a:pPr>
            <a:endParaRPr lang="en-US" altLang="zh-CN" sz="1400" kern="0" dirty="0">
              <a:solidFill>
                <a:srgbClr val="000000"/>
              </a:solidFill>
              <a:latin typeface="Times New Roman"/>
            </a:endParaRPr>
          </a:p>
          <a:p>
            <a:pPr>
              <a:buFont typeface="Times New Roman" pitchFamily="16" charset="0"/>
              <a:buChar char="•"/>
            </a:pPr>
            <a:r>
              <a:rPr lang="en-US" altLang="zh-CN" sz="1800" kern="0" dirty="0">
                <a:solidFill>
                  <a:srgbClr val="000000"/>
                </a:solidFill>
                <a:latin typeface="Times New Roman"/>
              </a:rPr>
              <a:t>Thursday </a:t>
            </a:r>
            <a:r>
              <a:rPr lang="en-US" altLang="zh-CN" sz="1800" kern="0" dirty="0">
                <a:solidFill>
                  <a:srgbClr val="FF0000"/>
                </a:solidFill>
                <a:latin typeface="Times New Roman"/>
              </a:rPr>
              <a:t>March 2</a:t>
            </a:r>
            <a:r>
              <a:rPr lang="en-US" altLang="zh-CN" sz="1800" kern="0" dirty="0">
                <a:solidFill>
                  <a:srgbClr val="000000"/>
                </a:solidFill>
                <a:latin typeface="Times New Roman"/>
              </a:rPr>
              <a:t>, 2023 at 23:59 Eastern Time USA (11:59 PM)</a:t>
            </a:r>
          </a:p>
          <a:p>
            <a:pPr lvl="1">
              <a:buFont typeface="Times New Roman" pitchFamily="16" charset="0"/>
              <a:buChar char="•"/>
            </a:pPr>
            <a:r>
              <a:rPr lang="en-US" altLang="zh-CN" sz="1400" dirty="0"/>
              <a:t>Initial LB end for D1.0</a:t>
            </a:r>
          </a:p>
          <a:p>
            <a:pPr lvl="1">
              <a:buFont typeface="Times New Roman" pitchFamily="16" charset="0"/>
              <a:buChar char="•"/>
            </a:pPr>
            <a:r>
              <a:rPr lang="en-US" altLang="zh-CN" sz="1400" dirty="0"/>
              <a:t>Assign the comments</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803536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61556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r>
              <a:rPr lang="en-US" altLang="zh-CN" sz="1600" b="1" dirty="0">
                <a:cs typeface="Times New Roman" panose="02020603050405020304" pitchFamily="18" charset="0"/>
              </a:rPr>
              <a:t>:</a:t>
            </a:r>
            <a:endParaRPr lang="en-US" altLang="zh-CN" sz="12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20	(Monday),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a:t>
            </a:r>
            <a:r>
              <a:rPr lang="en-US" altLang="zh-CN" sz="1100" strike="sngStrike" dirty="0" smtClean="0">
                <a:solidFill>
                  <a:schemeClr val="bg2"/>
                </a:solidFill>
                <a:cs typeface="Times New Roman" panose="02020603050405020304" pitchFamily="18" charset="0"/>
              </a:rPr>
              <a:t>ET</a:t>
            </a:r>
            <a:r>
              <a:rPr lang="en-US" altLang="zh-CN" sz="1100" dirty="0" smtClean="0">
                <a:solidFill>
                  <a:schemeClr val="bg2"/>
                </a:solidFill>
                <a:cs typeface="Times New Roman" panose="02020603050405020304" pitchFamily="18" charset="0"/>
              </a:rPr>
              <a:t> – Too close to March plenary</a:t>
            </a:r>
            <a:endParaRPr lang="en-US" altLang="zh-CN" sz="1100" dirty="0">
              <a:solidFill>
                <a:schemeClr val="bg2"/>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March 	21	(Tuesday),	10</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March 	23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27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March 	28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March 	30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a:solidFill>
                  <a:srgbClr val="FF0000"/>
                </a:solidFill>
                <a:cs typeface="Times New Roman" panose="02020603050405020304" pitchFamily="18" charset="0"/>
              </a:rPr>
              <a:t>--</a:t>
            </a:r>
            <a:r>
              <a:rPr lang="en-US" altLang="zh-CN" sz="1100" dirty="0" smtClean="0">
                <a:solidFill>
                  <a:srgbClr val="FF0000"/>
                </a:solidFill>
                <a:cs typeface="Times New Roman" panose="02020603050405020304" pitchFamily="18" charset="0"/>
              </a:rPr>
              <a:t>CAC</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10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11	(Tuesday),	10</a:t>
            </a:r>
            <a:r>
              <a:rPr lang="zh-CN" altLang="en-US" sz="1100" dirty="0" smtClean="0">
                <a:solidFill>
                  <a:srgbClr val="00B050"/>
                </a:solidFill>
                <a:cs typeface="Times New Roman" panose="02020603050405020304" pitchFamily="18" charset="0"/>
              </a:rPr>
              <a:t>：</a:t>
            </a:r>
            <a:r>
              <a:rPr lang="en-US" altLang="zh-CN" sz="1100"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April </a:t>
            </a:r>
            <a:r>
              <a:rPr lang="en-US" altLang="zh-CN" sz="1100" dirty="0">
                <a:solidFill>
                  <a:srgbClr val="00B0F0"/>
                </a:solidFill>
                <a:cs typeface="Times New Roman" panose="02020603050405020304" pitchFamily="18" charset="0"/>
              </a:rPr>
              <a:t>	13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17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18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April 	20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April 	24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April </a:t>
            </a:r>
            <a:r>
              <a:rPr lang="en-US" altLang="zh-CN" sz="1100" dirty="0">
                <a:solidFill>
                  <a:srgbClr val="00B050"/>
                </a:solidFill>
                <a:cs typeface="Times New Roman" panose="02020603050405020304" pitchFamily="18" charset="0"/>
              </a:rPr>
              <a:t>	25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April 	27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 </a:t>
            </a:r>
            <a:r>
              <a:rPr lang="en-US" altLang="zh-CN" sz="1100" dirty="0" smtClean="0">
                <a:solidFill>
                  <a:srgbClr val="00B050"/>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4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8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May </a:t>
            </a:r>
            <a:r>
              <a:rPr lang="en-US" altLang="zh-CN" sz="1100" dirty="0">
                <a:solidFill>
                  <a:srgbClr val="00B050"/>
                </a:solidFill>
                <a:cs typeface="Times New Roman" panose="02020603050405020304" pitchFamily="18" charset="0"/>
              </a:rPr>
              <a:t>	9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11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t>May Interim 2023 (May 14-19)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May 15    (Monday AM 2),		10:30-12:30 Orlando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70C0"/>
                </a:solidFill>
                <a:cs typeface="Times New Roman" panose="02020603050405020304" pitchFamily="18" charset="0"/>
              </a:rPr>
              <a:t>May </a:t>
            </a:r>
            <a:r>
              <a:rPr lang="en-US" altLang="zh-CN" sz="1200" dirty="0">
                <a:solidFill>
                  <a:srgbClr val="0070C0"/>
                </a:solidFill>
                <a:cs typeface="Times New Roman" panose="02020603050405020304" pitchFamily="18" charset="0"/>
              </a:rPr>
              <a:t>15    (</a:t>
            </a:r>
            <a:r>
              <a:rPr lang="en-US" altLang="zh-CN" dirty="0">
                <a:solidFill>
                  <a:srgbClr val="0070C0"/>
                </a:solidFill>
                <a:cs typeface="Times New Roman" panose="02020603050405020304" pitchFamily="18" charset="0"/>
              </a:rPr>
              <a:t>Monday PM 2</a:t>
            </a:r>
            <a:r>
              <a:rPr lang="en-US" altLang="zh-CN" sz="1200" dirty="0" smtClean="0">
                <a:solidFill>
                  <a:srgbClr val="0070C0"/>
                </a:solidFill>
                <a:cs typeface="Times New Roman" panose="02020603050405020304" pitchFamily="18" charset="0"/>
              </a:rPr>
              <a:t>), </a:t>
            </a:r>
            <a:r>
              <a:rPr lang="en-US" altLang="zh-CN" sz="1200" dirty="0">
                <a:solidFill>
                  <a:srgbClr val="0070C0"/>
                </a:solidFill>
                <a:cs typeface="Times New Roman" panose="02020603050405020304" pitchFamily="18" charset="0"/>
              </a:rPr>
              <a:t>	 </a:t>
            </a:r>
            <a:r>
              <a:rPr lang="en-US" altLang="zh-CN" sz="1200" dirty="0" smtClean="0">
                <a:solidFill>
                  <a:srgbClr val="0070C0"/>
                </a:solidFill>
                <a:cs typeface="Times New Roman" panose="02020603050405020304" pitchFamily="18" charset="0"/>
              </a:rPr>
              <a:t>	16:00-18:00 </a:t>
            </a:r>
            <a:r>
              <a:rPr lang="en-US" altLang="zh-CN" sz="1200" dirty="0">
                <a:solidFill>
                  <a:srgbClr val="0070C0"/>
                </a:solidFill>
                <a:cs typeface="Times New Roman" panose="02020603050405020304" pitchFamily="18" charset="0"/>
              </a:rPr>
              <a:t>Orlando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16    (Tuesday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dirty="0">
                <a:solidFill>
                  <a:srgbClr val="00B050"/>
                </a:solidFill>
                <a:cs typeface="Times New Roman" panose="02020603050405020304" pitchFamily="18" charset="0"/>
              </a:rPr>
              <a:t>Orlando </a:t>
            </a:r>
            <a:r>
              <a:rPr lang="en-US" altLang="zh-CN" sz="1200" dirty="0">
                <a:solidFill>
                  <a:srgbClr val="00B05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17    (Wednesday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ea typeface="宋体" panose="02010600030101010101" pitchFamily="2" charset="-122"/>
              </a:rPr>
              <a:t>May </a:t>
            </a:r>
            <a:r>
              <a:rPr lang="en-US" altLang="zh-CN" dirty="0">
                <a:solidFill>
                  <a:srgbClr val="00B0F0"/>
                </a:solidFill>
                <a:ea typeface="宋体" panose="02010600030101010101" pitchFamily="2" charset="-122"/>
              </a:rPr>
              <a:t>17    (Wednesday AM 2),</a:t>
            </a:r>
            <a:r>
              <a:rPr lang="en-US" altLang="zh-CN" sz="1200" dirty="0">
                <a:solidFill>
                  <a:srgbClr val="00B0F0"/>
                </a:solidFill>
                <a:ea typeface="宋体" panose="02010600030101010101" pitchFamily="2" charset="-122"/>
              </a:rPr>
              <a:t>		</a:t>
            </a:r>
            <a:r>
              <a:rPr lang="en-US" altLang="zh-CN" sz="1200" dirty="0" smtClean="0">
                <a:solidFill>
                  <a:srgbClr val="00B0F0"/>
                </a:solidFill>
                <a:ea typeface="宋体" panose="02010600030101010101" pitchFamily="2" charset="-122"/>
              </a:rPr>
              <a:t>10:30-12:30 </a:t>
            </a:r>
            <a:r>
              <a:rPr lang="en-US" altLang="zh-CN" sz="1200" dirty="0">
                <a:solidFill>
                  <a:srgbClr val="00B0F0"/>
                </a:solidFill>
                <a:ea typeface="宋体" panose="02010600030101010101" pitchFamily="2" charset="-122"/>
              </a:rPr>
              <a:t>Orlando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May </a:t>
            </a:r>
            <a:r>
              <a:rPr lang="en-US" altLang="zh-CN" dirty="0">
                <a:solidFill>
                  <a:srgbClr val="00B050"/>
                </a:solidFill>
                <a:cs typeface="Times New Roman" panose="02020603050405020304" pitchFamily="18" charset="0"/>
              </a:rPr>
              <a:t>18    (Thursday AM 1),</a:t>
            </a:r>
            <a:r>
              <a:rPr lang="en-US" altLang="zh-CN" sz="1200"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r>
              <a:rPr lang="en-US" altLang="zh-CN" sz="1200" dirty="0">
                <a:solidFill>
                  <a:srgbClr val="00B0F0"/>
                </a:solidFill>
                <a:cs typeface="Times New Roman" panose="02020603050405020304" pitchFamily="18" charset="0"/>
              </a:rPr>
              <a:t>May 18    (</a:t>
            </a:r>
            <a:r>
              <a:rPr lang="en-US" altLang="zh-CN" dirty="0">
                <a:solidFill>
                  <a:srgbClr val="00B0F0"/>
                </a:solidFill>
                <a:cs typeface="Times New Roman" panose="02020603050405020304" pitchFamily="18" charset="0"/>
              </a:rPr>
              <a:t>Thursday AM 2</a:t>
            </a:r>
            <a:r>
              <a:rPr lang="en-US" altLang="zh-CN" sz="1200" dirty="0">
                <a:solidFill>
                  <a:srgbClr val="00B0F0"/>
                </a:solidFill>
                <a:cs typeface="Times New Roman" panose="02020603050405020304" pitchFamily="18" charset="0"/>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cs typeface="Times New Roman" panose="02020603050405020304" pitchFamily="18" charset="0"/>
              </a:rPr>
              <a:t> </a:t>
            </a:r>
            <a:r>
              <a:rPr lang="en-US" altLang="zh-CN" sz="1200" dirty="0">
                <a:solidFill>
                  <a:srgbClr val="00B0F0"/>
                </a:solidFill>
                <a:cs typeface="Times New Roman" panose="02020603050405020304" pitchFamily="18" charset="0"/>
              </a:rPr>
              <a:t>Orlando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(April 2023 – May 2023 CAC calls: </a:t>
            </a:r>
            <a:r>
              <a:rPr lang="en-US" altLang="zh-CN" sz="900" dirty="0">
                <a:solidFill>
                  <a:srgbClr val="0000FF"/>
                </a:solidFill>
                <a:cs typeface="Times New Roman" panose="02020603050405020304" pitchFamily="18" charset="0"/>
              </a:rPr>
              <a:t>April </a:t>
            </a:r>
            <a:r>
              <a:rPr lang="en-US" altLang="zh-CN" sz="900" dirty="0" smtClean="0">
                <a:solidFill>
                  <a:srgbClr val="0000FF"/>
                </a:solidFill>
                <a:cs typeface="Times New Roman" panose="02020603050405020304" pitchFamily="18" charset="0"/>
              </a:rPr>
              <a:t>3, </a:t>
            </a:r>
            <a:r>
              <a:rPr lang="en-US" altLang="zh-CN" sz="900" dirty="0">
                <a:solidFill>
                  <a:srgbClr val="0000FF"/>
                </a:solidFill>
                <a:cs typeface="Times New Roman" panose="02020603050405020304" pitchFamily="18" charset="0"/>
              </a:rPr>
              <a:t>and May </a:t>
            </a:r>
            <a:r>
              <a:rPr lang="en-US" altLang="zh-CN" sz="900" dirty="0" smtClean="0">
                <a:solidFill>
                  <a:srgbClr val="0000FF"/>
                </a:solidFill>
                <a:cs typeface="Times New Roman" panose="02020603050405020304" pitchFamily="18" charset="0"/>
              </a:rPr>
              <a:t>8,</a:t>
            </a:r>
            <a:r>
              <a:rPr lang="zh-CN" altLang="en-US" sz="900" dirty="0" smtClean="0">
                <a:solidFill>
                  <a:srgbClr val="0000FF"/>
                </a:solidFill>
                <a:cs typeface="Times New Roman" panose="02020603050405020304" pitchFamily="18" charset="0"/>
              </a:rPr>
              <a:t> </a:t>
            </a:r>
            <a:r>
              <a:rPr lang="en-US" altLang="zh-CN" sz="900" dirty="0">
                <a:solidFill>
                  <a:srgbClr val="0000FF"/>
                </a:solidFill>
                <a:cs typeface="Times New Roman" panose="02020603050405020304" pitchFamily="18" charset="0"/>
              </a:rPr>
              <a:t>14</a:t>
            </a:r>
            <a:r>
              <a:rPr lang="en-US" altLang="zh-CN" sz="9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nvPr>
        </p:nvGraphicFramePr>
        <p:xfrm>
          <a:off x="6553200" y="3904615"/>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Orlando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01:30-03:30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20:30-22:30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10:30-12:30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630139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a:t>
            </a:r>
            <a:r>
              <a:rPr lang="en-US" dirty="0" smtClean="0"/>
              <a:t>D1.0 </a:t>
            </a:r>
            <a:r>
              <a:rPr lang="en-US" dirty="0"/>
              <a:t>(802.11bf </a:t>
            </a:r>
            <a:r>
              <a:rPr lang="en-US" dirty="0" smtClean="0"/>
              <a:t>LB272 comments</a:t>
            </a:r>
            <a:r>
              <a:rPr lang="en-US" dirty="0"/>
              <a:t>)</a:t>
            </a:r>
          </a:p>
          <a:p>
            <a:pPr lvl="1" algn="just">
              <a:spcBef>
                <a:spcPts val="0"/>
              </a:spcBef>
              <a:spcAft>
                <a:spcPts val="600"/>
              </a:spcAft>
              <a:buFont typeface="Arial" panose="020B0604020202020204" pitchFamily="34" charset="0"/>
              <a:buChar char="•"/>
            </a:pPr>
            <a:r>
              <a:rPr lang="en-US" altLang="zh-CN" sz="1800" dirty="0">
                <a:solidFill>
                  <a:srgbClr val="FF0000"/>
                </a:solidFill>
              </a:rPr>
              <a:t>1.77</a:t>
            </a:r>
            <a:r>
              <a:rPr lang="en-US" altLang="zh-CN" sz="1800" dirty="0"/>
              <a:t>% of all LB272 comments are now resolved or marked as “ready for motion” ” </a:t>
            </a:r>
            <a:r>
              <a:rPr lang="en-US" altLang="zh-CN" sz="1800" dirty="0" smtClean="0"/>
              <a:t>(</a:t>
            </a:r>
            <a:r>
              <a:rPr lang="en-US" altLang="zh-CN" sz="1800" dirty="0" smtClean="0">
                <a:solidFill>
                  <a:srgbClr val="FF0000"/>
                </a:solidFill>
              </a:rPr>
              <a:t>23/1302,</a:t>
            </a:r>
            <a:r>
              <a:rPr lang="en-US" altLang="zh-CN" sz="1800" dirty="0" smtClean="0"/>
              <a:t> </a:t>
            </a:r>
            <a:r>
              <a:rPr lang="en-US" altLang="zh-CN" sz="1800" dirty="0"/>
              <a:t>Please refer to the figure)</a:t>
            </a:r>
          </a:p>
          <a:p>
            <a:pPr marL="361950" lvl="1" indent="0" algn="just">
              <a:spcBef>
                <a:spcPts val="0"/>
              </a:spcBef>
              <a:spcAft>
                <a:spcPts val="600"/>
              </a:spcAft>
              <a:buNone/>
            </a:pPr>
            <a:endParaRPr lang="en-US" altLang="zh-CN" sz="1800"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1338278025"/>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23416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(May/July?)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Hotel</a:t>
            </a:r>
            <a:endParaRPr lang="en-US" altLang="zh-CN" sz="1800" dirty="0"/>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Waiting </a:t>
            </a:r>
            <a:r>
              <a:rPr lang="en-US" altLang="zh-CN" dirty="0"/>
              <a:t>for Jon to get info from the hotel for the availability and so on</a:t>
            </a:r>
            <a:r>
              <a:rPr lang="en-US" altLang="zh-CN" dirty="0" smtClean="0"/>
              <a:t>… </a:t>
            </a:r>
            <a:r>
              <a:rPr lang="en-US" altLang="zh-CN" dirty="0"/>
              <a:t> </a:t>
            </a:r>
            <a:r>
              <a:rPr lang="en-US" altLang="zh-CN" dirty="0" smtClean="0"/>
              <a:t>---</a:t>
            </a:r>
            <a:endParaRPr lang="en-US" altLang="zh-CN" dirty="0" smtClean="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Office?</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27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137597</TotalTime>
  <Words>1966</Words>
  <Application>Microsoft Office PowerPoint</Application>
  <PresentationFormat>宽屏</PresentationFormat>
  <Paragraphs>405</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5667</cp:revision>
  <cp:lastPrinted>2014-11-04T15:04:57Z</cp:lastPrinted>
  <dcterms:created xsi:type="dcterms:W3CDTF">2007-04-17T18:10:23Z</dcterms:created>
  <dcterms:modified xsi:type="dcterms:W3CDTF">2023-03-24T02:11:31Z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(3)C8lUkQZ/u0ystLxVAkr4N+MDZnzr2Y21QQf7f5m5R++1WrlqPTvxYX9e38XMc8Z9CNsupkre
CsnfN1SjQjI/bYrLkyZ8uOcnEsmAMw3jOS3xN062WF2ip32XpVBTTcLAarZCHD9LYvAaA5J3
oe1WtcaYrbaymG1Y7oNsQgb+O/dqgK1sCYipnLSwLkuhtj/oJZH+1/n/DaXO0VQChOPyByhs
VSnl81F00t7X2VxdJd</vt:lpwstr>
  </property>
  <property fmtid="{D5CDD505-2E9C-101B-9397-08002B2CF9AE}" pid="27" name="_2015_ms_pID_7253431">
    <vt:lpwstr>gR3QaUc9UXx0qCYzqta9aQ/zehVOtLXPXeJO5xs6pE6zSycel/HVgK
dcqDk7AVef3rVzJ0MissqO0WYRbYtH4nive8PSr0kmcqECaxBScPP19o9AlCsNE8xkk9ytJq
S0o3BZAb/MlevEn81kmyPiHqf5zsuxj7Bi2VKuGi8xM8qNPunKQGg4/VVB1CPh83ITpIki//
2kvlkQ/1HkoIRteWtqBUwk1mMo5d/toaPyk/</vt:lpwstr>
  </property>
  <property fmtid="{D5CDD505-2E9C-101B-9397-08002B2CF9AE}" pid="28" name="_2015_ms_pID_7253432">
    <vt:lpwstr>Yw==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