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6" r:id="rId17"/>
    <p:sldId id="933" r:id="rId18"/>
    <p:sldId id="1013" r:id="rId19"/>
    <p:sldId id="897" r:id="rId20"/>
    <p:sldId id="1072" r:id="rId21"/>
    <p:sldId id="1070" r:id="rId22"/>
    <p:sldId id="842" r:id="rId23"/>
    <p:sldId id="1024" r:id="rId24"/>
    <p:sldId id="1071"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88564" autoAdjust="0"/>
  </p:normalViewPr>
  <p:slideViewPr>
    <p:cSldViewPr>
      <p:cViewPr varScale="1">
        <p:scale>
          <a:sx n="99" d="100"/>
          <a:sy n="99" d="100"/>
        </p:scale>
        <p:origin x="696"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c:v>
                </c:pt>
                <c:pt idx="1">
                  <c:v>0</c:v>
                </c:pt>
                <c:pt idx="2">
                  <c:v>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545765168"/>
        <c:axId val="-1545766256"/>
      </c:barChart>
      <c:catAx>
        <c:axId val="-154576516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545766256"/>
        <c:crosses val="autoZero"/>
        <c:auto val="1"/>
        <c:lblAlgn val="ctr"/>
        <c:lblOffset val="100"/>
        <c:noMultiLvlLbl val="0"/>
      </c:catAx>
      <c:valAx>
        <c:axId val="-154576625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545765168"/>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5791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5236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4455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0498</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r0</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March </a:t>
            </a:r>
            <a:r>
              <a:rPr lang="en-US" altLang="zh-CN" sz="3600" dirty="0">
                <a:solidFill>
                  <a:srgbClr val="0000FF"/>
                </a:solidFill>
              </a:rPr>
              <a:t>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2023-02-20</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March 	23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108182688"/>
              </p:ext>
            </p:extLst>
          </p:nvPr>
        </p:nvGraphicFramePr>
        <p:xfrm>
          <a:off x="3429000" y="1686554"/>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Key topic</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lb272-ost-misc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92915452"/>
              </p:ext>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extLst>
                    <a:ext uri="{9D8B030D-6E8A-4147-A177-3AD203B41FA5}">
                      <a16:colId xmlns:a16="http://schemas.microsoft.com/office/drawing/2014/main" xmlns="" val="20000"/>
                    </a:ext>
                  </a:extLst>
                </a:gridCol>
                <a:gridCol w="1981200">
                  <a:extLst>
                    <a:ext uri="{9D8B030D-6E8A-4147-A177-3AD203B41FA5}">
                      <a16:colId xmlns:a16="http://schemas.microsoft.com/office/drawing/2014/main" xmlns="" val="20001"/>
                    </a:ext>
                  </a:extLst>
                </a:gridCol>
                <a:gridCol w="4114800">
                  <a:extLst>
                    <a:ext uri="{9D8B030D-6E8A-4147-A177-3AD203B41FA5}">
                      <a16:colId xmlns:a16="http://schemas.microsoft.com/office/drawing/2014/main" xmlns="" val="20002"/>
                    </a:ext>
                  </a:extLst>
                </a:gridCol>
                <a:gridCol w="1447800">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baseline="0" dirty="0">
                          <a:solidFill>
                            <a:srgbClr val="FF0000"/>
                          </a:solidFill>
                        </a:rPr>
                        <a:t> </a:t>
                      </a:r>
                      <a:r>
                        <a:rPr lang="en-US" altLang="zh-CN" sz="1200" dirty="0">
                          <a:solidFill>
                            <a:srgbClr val="FF0000"/>
                          </a:solidFill>
                        </a:rPr>
                        <a:t>PDT</a:t>
                      </a:r>
                      <a:r>
                        <a:rPr lang="en-US" altLang="zh-CN" sz="1200" dirty="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D0.1)</a:t>
            </a: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January 20, 2023</a:t>
            </a:r>
          </a:p>
          <a:p>
            <a:pPr lvl="1">
              <a:buFont typeface="Times New Roman" pitchFamily="16" charset="0"/>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1.0 and Initial Letter Ballot</a:t>
            </a:r>
          </a:p>
          <a:p>
            <a:pPr>
              <a:buFont typeface="Times New Roman" pitchFamily="16" charset="0"/>
              <a:buChar char="•"/>
            </a:pPr>
            <a:endParaRPr lang="en-US" altLang="zh-CN" sz="1800" kern="0" dirty="0">
              <a:solidFill>
                <a:srgbClr val="000000"/>
              </a:solidFill>
              <a:latin typeface="Times New Roman"/>
            </a:endParaRPr>
          </a:p>
          <a:p>
            <a:pPr>
              <a:buFont typeface="Times New Roman" pitchFamily="16" charset="0"/>
              <a:buChar char="•"/>
            </a:pPr>
            <a:endParaRPr lang="en-US" altLang="zh-CN" sz="1800" kern="0" dirty="0">
              <a:solidFill>
                <a:srgbClr val="000000"/>
              </a:solidFill>
              <a:latin typeface="Times New Roman"/>
            </a:endParaRPr>
          </a:p>
          <a:p>
            <a:pPr>
              <a:buFont typeface="Times New Roman" pitchFamily="16" charset="0"/>
              <a:buChar char="•"/>
            </a:pPr>
            <a:r>
              <a:rPr lang="en-US" altLang="zh-CN" sz="1800" kern="0" dirty="0">
                <a:solidFill>
                  <a:srgbClr val="000000"/>
                </a:solidFill>
                <a:latin typeface="Times New Roman"/>
              </a:rPr>
              <a:t>Tuesday </a:t>
            </a:r>
            <a:r>
              <a:rPr lang="en-US" altLang="zh-CN" sz="1800" kern="0" dirty="0">
                <a:solidFill>
                  <a:srgbClr val="FF0000"/>
                </a:solidFill>
                <a:latin typeface="Times New Roman"/>
              </a:rPr>
              <a:t>January 31</a:t>
            </a:r>
            <a:r>
              <a:rPr lang="en-US" altLang="zh-CN" sz="1800" kern="0" dirty="0">
                <a:solidFill>
                  <a:srgbClr val="000000"/>
                </a:solidFill>
                <a:latin typeface="Times New Roman"/>
              </a:rPr>
              <a:t>, 2023 at 23:59 Eastern Time USA (11:59 PM)</a:t>
            </a:r>
          </a:p>
          <a:p>
            <a:pPr lvl="1">
              <a:buFont typeface="Times New Roman" pitchFamily="16" charset="0"/>
              <a:buChar char="•"/>
            </a:pPr>
            <a:r>
              <a:rPr lang="en-US" altLang="zh-CN" sz="1400" dirty="0"/>
              <a:t>Initial LB start for D1.0</a:t>
            </a:r>
          </a:p>
          <a:p>
            <a:pPr lvl="1">
              <a:buFont typeface="Times New Roman" pitchFamily="16" charset="0"/>
              <a:buChar char="•"/>
            </a:pPr>
            <a:endParaRPr lang="en-US" altLang="zh-CN" sz="1400" kern="0" dirty="0">
              <a:solidFill>
                <a:srgbClr val="000000"/>
              </a:solidFill>
              <a:latin typeface="Times New Roman"/>
            </a:endParaRPr>
          </a:p>
          <a:p>
            <a:pPr>
              <a:buFont typeface="Times New Roman" pitchFamily="16" charset="0"/>
              <a:buChar char="•"/>
            </a:pPr>
            <a:r>
              <a:rPr lang="en-US" altLang="zh-CN" sz="1800" kern="0" dirty="0">
                <a:solidFill>
                  <a:srgbClr val="000000"/>
                </a:solidFill>
                <a:latin typeface="Times New Roman"/>
              </a:rPr>
              <a:t>Thursday </a:t>
            </a:r>
            <a:r>
              <a:rPr lang="en-US" altLang="zh-CN" sz="1800" kern="0" dirty="0">
                <a:solidFill>
                  <a:srgbClr val="FF0000"/>
                </a:solidFill>
                <a:latin typeface="Times New Roman"/>
              </a:rPr>
              <a:t>March 2</a:t>
            </a:r>
            <a:r>
              <a:rPr lang="en-US" altLang="zh-CN" sz="1800" kern="0" dirty="0">
                <a:solidFill>
                  <a:srgbClr val="000000"/>
                </a:solidFill>
                <a:latin typeface="Times New Roman"/>
              </a:rPr>
              <a:t>, 2023 at 23:59 Eastern Time USA (11:59 PM)</a:t>
            </a:r>
          </a:p>
          <a:p>
            <a:pPr lvl="1">
              <a:buFont typeface="Times New Roman" pitchFamily="16" charset="0"/>
              <a:buChar char="•"/>
            </a:pPr>
            <a:r>
              <a:rPr lang="en-US" altLang="zh-CN" sz="1400" dirty="0"/>
              <a:t>Initial LB end for D1.0</a:t>
            </a:r>
          </a:p>
          <a:p>
            <a:pPr lvl="1">
              <a:buFont typeface="Times New Roman" pitchFamily="16" charset="0"/>
              <a:buChar char="•"/>
            </a:pPr>
            <a:r>
              <a:rPr lang="en-US" altLang="zh-CN" sz="1400" dirty="0"/>
              <a:t>Assign the comments</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8035364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15    (</a:t>
            </a:r>
            <a:r>
              <a:rPr lang="en-US" altLang="zh-CN" dirty="0">
                <a:solidFill>
                  <a:srgbClr val="00B0F0"/>
                </a:solidFill>
                <a:ea typeface="宋体" panose="02010600030101010101" pitchFamily="2" charset="-122"/>
              </a:rPr>
              <a:t>Monday </a:t>
            </a:r>
            <a:r>
              <a:rPr lang="en-US" altLang="zh-CN" dirty="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	</a:t>
            </a:r>
            <a:r>
              <a:rPr lang="en-US" altLang="zh-CN" dirty="0">
                <a:solidFill>
                  <a:srgbClr val="00B0F0"/>
                </a:solidFill>
                <a:ea typeface="宋体" panose="02010600030101010101" pitchFamily="2" charset="-122"/>
              </a:rPr>
              <a:t>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16301391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a:t>
            </a:r>
            <a:r>
              <a:rPr lang="en-US" dirty="0" smtClean="0"/>
              <a:t>D1.0 </a:t>
            </a:r>
            <a:r>
              <a:rPr lang="en-US" dirty="0"/>
              <a:t>(802.11bf </a:t>
            </a:r>
            <a:r>
              <a:rPr lang="en-US" dirty="0" smtClean="0"/>
              <a:t>LB272 comments</a:t>
            </a:r>
            <a:r>
              <a:rPr lang="en-US" dirty="0"/>
              <a:t>)</a:t>
            </a:r>
          </a:p>
          <a:p>
            <a:pPr lvl="1" algn="just">
              <a:spcBef>
                <a:spcPts val="0"/>
              </a:spcBef>
              <a:spcAft>
                <a:spcPts val="600"/>
              </a:spcAft>
              <a:buFont typeface="Arial" panose="020B0604020202020204" pitchFamily="34" charset="0"/>
              <a:buChar char="•"/>
            </a:pPr>
            <a:r>
              <a:rPr lang="en-US" altLang="zh-CN" sz="1800" dirty="0">
                <a:solidFill>
                  <a:srgbClr val="FF0000"/>
                </a:solidFill>
              </a:rPr>
              <a:t>1.77</a:t>
            </a:r>
            <a:r>
              <a:rPr lang="en-US" altLang="zh-CN" sz="1800" dirty="0"/>
              <a:t>% of </a:t>
            </a:r>
            <a:r>
              <a:rPr lang="en-US" altLang="zh-CN" sz="1800" dirty="0"/>
              <a:t>all </a:t>
            </a:r>
            <a:r>
              <a:rPr lang="en-US" altLang="zh-CN" sz="1800" dirty="0"/>
              <a:t>LB272 comments </a:t>
            </a:r>
            <a:r>
              <a:rPr lang="en-US" altLang="zh-CN" sz="1800" dirty="0"/>
              <a:t>are now resolved or marked as “ready for motion” ” </a:t>
            </a:r>
            <a:r>
              <a:rPr lang="en-US" altLang="zh-CN" sz="1800" dirty="0" smtClean="0"/>
              <a:t>(</a:t>
            </a:r>
            <a:r>
              <a:rPr lang="en-US" altLang="zh-CN" sz="1800" dirty="0" smtClean="0">
                <a:solidFill>
                  <a:srgbClr val="FF0000"/>
                </a:solidFill>
              </a:rPr>
              <a:t>23/1302</a:t>
            </a:r>
            <a:r>
              <a:rPr lang="en-US" altLang="zh-CN" sz="1800" dirty="0" smtClean="0">
                <a:solidFill>
                  <a:srgbClr val="FF0000"/>
                </a:solidFill>
              </a:rPr>
              <a:t>,</a:t>
            </a:r>
            <a:r>
              <a:rPr lang="en-US" altLang="zh-CN" sz="1800" dirty="0" smtClean="0"/>
              <a:t> </a:t>
            </a:r>
            <a:r>
              <a:rPr lang="en-US" altLang="zh-CN" sz="1800" dirty="0"/>
              <a:t>Please refer to the figure)</a:t>
            </a:r>
          </a:p>
          <a:p>
            <a:pPr marL="361950" lvl="1" indent="0" algn="just">
              <a:spcBef>
                <a:spcPts val="0"/>
              </a:spcBef>
              <a:spcAft>
                <a:spcPts val="600"/>
              </a:spcAft>
              <a:buNone/>
            </a:pPr>
            <a:endParaRPr lang="en-US" altLang="zh-CN" sz="1800" dirty="0"/>
          </a:p>
        </p:txBody>
      </p:sp>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1338278025"/>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234165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(May/July?)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3538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 and cost</a:t>
            </a:r>
            <a:endParaRPr lang="en-US" altLang="zh-CN" sz="2400" b="1" dirty="0" smtClean="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smtClean="0"/>
              <a:t>Hotel</a:t>
            </a:r>
            <a:endParaRPr lang="en-US" altLang="zh-CN" sz="1800" dirty="0"/>
          </a:p>
          <a:p>
            <a:pPr marL="896938" lvl="3" indent="-195263" algn="just">
              <a:spcBef>
                <a:spcPct val="0"/>
              </a:spcBef>
              <a:spcAft>
                <a:spcPts val="300"/>
              </a:spcAft>
              <a:buClr>
                <a:srgbClr val="000000"/>
              </a:buClr>
              <a:buFont typeface="Arial" panose="020B0604020202020204" pitchFamily="34" charset="0"/>
              <a:buChar char="•"/>
              <a:defRPr/>
            </a:pPr>
            <a:r>
              <a:rPr lang="en-US" altLang="zh-CN" dirty="0" smtClean="0"/>
              <a:t>Waiting </a:t>
            </a:r>
            <a:r>
              <a:rPr lang="en-US" altLang="zh-CN" dirty="0"/>
              <a:t>for Jon to get info from the hotel for the availability and so on</a:t>
            </a:r>
            <a:r>
              <a:rPr lang="en-US" altLang="zh-CN" dirty="0" smtClean="0"/>
              <a:t>… </a:t>
            </a:r>
            <a:r>
              <a:rPr lang="en-US" altLang="zh-CN" dirty="0"/>
              <a:t> </a:t>
            </a:r>
            <a:r>
              <a:rPr lang="en-US" altLang="zh-CN" dirty="0" smtClean="0"/>
              <a:t>---</a:t>
            </a:r>
            <a:endParaRPr lang="en-US" altLang="zh-CN" dirty="0" smtClean="0">
              <a:solidFill>
                <a:srgbClr val="FF0000"/>
              </a:solidFill>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smtClean="0"/>
              <a:t>Office?</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a:t>2 days</a:t>
            </a:r>
            <a:r>
              <a:rPr lang="en-US" altLang="zh-CN" sz="1800" dirty="0" smtClean="0"/>
              <a: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Mix-mode meeting</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November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March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27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28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136178</TotalTime>
  <Words>1857</Words>
  <Application>Microsoft Office PowerPoint</Application>
  <PresentationFormat>宽屏</PresentationFormat>
  <Paragraphs>377</Paragraphs>
  <Slides>24</Slides>
  <Notes>24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24</vt:i4>
      </vt:variant>
    </vt:vector>
  </HeadingPairs>
  <TitlesOfParts>
    <vt:vector size="3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March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D0.1 CR Status</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5661</cp:revision>
  <cp:lastPrinted>2014-11-04T15:04:57Z</cp:lastPrinted>
  <dcterms:created xsi:type="dcterms:W3CDTF">2007-04-17T18:10:23Z</dcterms:created>
  <dcterms:modified xsi:type="dcterms:W3CDTF">2023-03-17T03:41:11Z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(3)C8lUkQZ/u0ystLxVAkr4N+MDZnzr2Y21QQf7f5m5R++1WrlqPTvxYX9e38XMc8Z9CNsupkre
CsnfN1SjQjI/bYrLkyZ8uOcnEsmAMw3jOS3xN062WF2ip32XpVBTTcLAarZCHD9LYvAaA5J3
oe1WtcaYrbaymG1Y7oNsQgb+O/dqgK1sCYipnLSwLkuhtj/oJZH+1/n/DaXO0VQChOPyByhs
VSnl81F00t7X2VxdJd</vt:lpwstr>
  </property>
  <property fmtid="{D5CDD505-2E9C-101B-9397-08002B2CF9AE}" pid="27" name="_2015_ms_pID_7253431">
    <vt:lpwstr>gR3QaUc9UXx0qCYzqta9aQ/zehVOtLXPXeJO5xs6pE6zSycel/HVgK
dcqDk7AVef3rVzJ0MissqO0WYRbYtH4nive8PSr0kmcqECaxBScPP19o9AlCsNE8xkk9ytJq
S0o3BZAb/MlevEn81kmyPiHqf5zsuxj7Bi2VKuGi8xM8qNPunKQGg4/VVB1CPh83ITpIki//
2kvlkQ/1HkoIRteWtqBUwk1mMo5d/toaPyk/</vt:lpwstr>
  </property>
  <property fmtid="{D5CDD505-2E9C-101B-9397-08002B2CF9AE}" pid="28" name="_2015_ms_pID_7253432">
    <vt:lpwstr>Yw==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