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3E7A9F-CB5B-4046-B650-015C0C57DBE7}" v="12" dt="2023-03-16T23:39:06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91-13-00be-tgbe-march-2023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3/11-23-0442-02-00be-tgbe-motions-list-part-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March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2023-03-16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7489572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9 sessions during the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Four Joint sessions, five MAC and three PHY ad-hoc sessions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Around 750 comments are resolved (see figure for more details)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D3.1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TGbe D3.1 is expected to be available </a:t>
            </a:r>
            <a:r>
              <a:rPr lang="en-US" sz="1600" dirty="0">
                <a:solidFill>
                  <a:schemeClr val="tx1"/>
                </a:solidFill>
              </a:rPr>
              <a:t>by end of March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11-23/191r13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solidFill>
                  <a:srgbClr val="FF0000"/>
                </a:solidFill>
                <a:hlinkClick r:id="rId4"/>
              </a:rPr>
              <a:t>11-23/442r2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May 2023: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Hold an ad-hoc in San Jose, CA the week </a:t>
            </a:r>
            <a:r>
              <a:rPr lang="en-US" sz="1800"/>
              <a:t>before may </a:t>
            </a:r>
            <a:r>
              <a:rPr lang="en-US" sz="1800" dirty="0"/>
              <a:t>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Continue comment resolution for LB271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A3D24-DD30-A95F-9E20-65ADCBA3C69B}"/>
              </a:ext>
            </a:extLst>
          </p:cNvPr>
          <p:cNvGrpSpPr/>
          <p:nvPr/>
        </p:nvGrpSpPr>
        <p:grpSpPr>
          <a:xfrm>
            <a:off x="7732922" y="1617664"/>
            <a:ext cx="4423312" cy="3317484"/>
            <a:chOff x="7732922" y="1617664"/>
            <a:chExt cx="4423312" cy="331748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157ABC2-3BBF-DD60-82DE-E92D7EE42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32922" y="1617664"/>
              <a:ext cx="4423312" cy="3317484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954E776-7949-580E-A3E4-C25B65C88D38}"/>
                </a:ext>
              </a:extLst>
            </p:cNvPr>
            <p:cNvSpPr/>
            <p:nvPr/>
          </p:nvSpPr>
          <p:spPr bwMode="auto">
            <a:xfrm>
              <a:off x="8388241" y="3429000"/>
              <a:ext cx="706116" cy="114181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12809D-D800-EDBE-6733-50FC33AC8230}"/>
                </a:ext>
              </a:extLst>
            </p:cNvPr>
            <p:cNvSpPr/>
            <p:nvPr/>
          </p:nvSpPr>
          <p:spPr bwMode="auto">
            <a:xfrm>
              <a:off x="9250274" y="4038600"/>
              <a:ext cx="706117" cy="53221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945A043-8DD0-934F-8E59-8BD01C30C8B7}"/>
                </a:ext>
              </a:extLst>
            </p:cNvPr>
            <p:cNvSpPr/>
            <p:nvPr/>
          </p:nvSpPr>
          <p:spPr bwMode="auto">
            <a:xfrm>
              <a:off x="10104935" y="3982943"/>
              <a:ext cx="706116" cy="58898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3D6F402-298A-5B74-CC12-4B5F01BF9DB7}"/>
                </a:ext>
              </a:extLst>
            </p:cNvPr>
            <p:cNvSpPr/>
            <p:nvPr/>
          </p:nvSpPr>
          <p:spPr bwMode="auto">
            <a:xfrm>
              <a:off x="10960943" y="3962400"/>
              <a:ext cx="706116" cy="60841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9E50614-3EA0-7467-E094-7188DB701021}"/>
              </a:ext>
            </a:extLst>
          </p:cNvPr>
          <p:cNvGrpSpPr/>
          <p:nvPr/>
        </p:nvGrpSpPr>
        <p:grpSpPr>
          <a:xfrm>
            <a:off x="8686799" y="5181755"/>
            <a:ext cx="3188501" cy="1043858"/>
            <a:chOff x="9314474" y="5383231"/>
            <a:chExt cx="2634469" cy="100657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7A2A08F-5BB5-801F-506B-7807E936FEE3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1B5E6-4386-C4E6-3187-98CB2A2BA38E}"/>
                </a:ext>
              </a:extLst>
            </p:cNvPr>
            <p:cNvSpPr txBox="1"/>
            <p:nvPr/>
          </p:nvSpPr>
          <p:spPr>
            <a:xfrm>
              <a:off x="9663399" y="6093023"/>
              <a:ext cx="1711475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(~3340)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DEDDE6-90F7-F8D4-805E-C4BD22CFD450}"/>
                </a:ext>
              </a:extLst>
            </p:cNvPr>
            <p:cNvSpPr/>
            <p:nvPr/>
          </p:nvSpPr>
          <p:spPr bwMode="auto">
            <a:xfrm>
              <a:off x="9370964" y="5578368"/>
              <a:ext cx="327666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70BB041-8136-F3A8-48A1-ACD33B24DCC6}"/>
                </a:ext>
              </a:extLst>
            </p:cNvPr>
            <p:cNvSpPr/>
            <p:nvPr/>
          </p:nvSpPr>
          <p:spPr bwMode="auto">
            <a:xfrm>
              <a:off x="9698630" y="5578368"/>
              <a:ext cx="1861863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9859F5E-2CDA-FC17-71DB-59CD1041A171}"/>
                </a:ext>
              </a:extLst>
            </p:cNvPr>
            <p:cNvSpPr/>
            <p:nvPr/>
          </p:nvSpPr>
          <p:spPr bwMode="auto">
            <a:xfrm>
              <a:off x="11573022" y="5578368"/>
              <a:ext cx="314175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2838083-E8A3-D172-DF19-E22BD4FB2EE2}"/>
                </a:ext>
              </a:extLst>
            </p:cNvPr>
            <p:cNvSpPr txBox="1"/>
            <p:nvPr/>
          </p:nvSpPr>
          <p:spPr>
            <a:xfrm>
              <a:off x="11532795" y="5388508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89960B-B842-3A20-CF9A-C48BC80EC9BF}"/>
                </a:ext>
              </a:extLst>
            </p:cNvPr>
            <p:cNvSpPr txBox="1"/>
            <p:nvPr/>
          </p:nvSpPr>
          <p:spPr>
            <a:xfrm>
              <a:off x="10421491" y="5388507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~80%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9B9FFA1-43D6-255F-898D-2106E9791D87}"/>
                </a:ext>
              </a:extLst>
            </p:cNvPr>
            <p:cNvSpPr txBox="1"/>
            <p:nvPr/>
          </p:nvSpPr>
          <p:spPr>
            <a:xfrm>
              <a:off x="9314474" y="5383231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0BD600BB-ECFB-9DD9-BC26-B99A4097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1600200"/>
            <a:ext cx="7543800" cy="479901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4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Mar 20-24			(Mon-Fri)	 		- No Conf Calls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29			(Wednesday) 		– MAC 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05				(Wednesday) 		– Joint 	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06 			(Thursday) 		– MAC		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	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				(Wednesday) 		– MAC 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				(Wednesday) 		– Joint* 			10:00-12:00 ET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Apr 20 			(Thursday) 		– MAC 			10:00-12:00 ET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Apr 24				(Monday)			–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		19:00-21:00 ET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Apr 26				(Wednesday) 		–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MAC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10:00-12:00 ET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May 3				(Wednesday) 		</a:t>
            </a:r>
            <a:r>
              <a:rPr lang="en-GB" sz="1400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- No </a:t>
            </a:r>
            <a:r>
              <a:rPr lang="en-GB" sz="1400" u="sng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Conf Call</a:t>
            </a:r>
            <a:r>
              <a:rPr lang="en-GB" sz="1400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		Holiday</a:t>
            </a:r>
            <a:endParaRPr lang="en-US" sz="1400" u="sng" dirty="0">
              <a:solidFill>
                <a:srgbClr val="FF0000"/>
              </a:solidFill>
              <a:highlight>
                <a:srgbClr val="00FFFF"/>
              </a:highlight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May 4 				(Thursday) 		– MAC 			10:00-12:00 ET</a:t>
            </a:r>
            <a:endParaRPr lang="en-US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D3.0 Letter Ballot </a:t>
            </a:r>
            <a:r>
              <a:rPr lang="en-US" sz="2000" dirty="0">
                <a:highlight>
                  <a:srgbClr val="00FF00"/>
                </a:highlight>
              </a:rPr>
              <a:t>												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           2023</a:t>
            </a:r>
            <a:endParaRPr 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Initial S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A </a:t>
            </a:r>
            <a:r>
              <a:rPr lang="en-US" sz="2000" dirty="0">
                <a:highlight>
                  <a:srgbClr val="FFFF00"/>
                </a:highlight>
              </a:rPr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5039</TotalTime>
  <Words>597</Words>
  <Application>Microsoft Office PowerPoint</Application>
  <PresentationFormat>Widescreen</PresentationFormat>
  <Paragraphs>60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March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2023-03-16T23:40:09Z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