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5" r:id="rId2"/>
    <p:sldId id="270" r:id="rId3"/>
    <p:sldId id="269" r:id="rId4"/>
    <p:sldId id="284" r:id="rId5"/>
    <p:sldId id="285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9844" autoAdjust="0"/>
  </p:normalViewPr>
  <p:slideViewPr>
    <p:cSldViewPr>
      <p:cViewPr varScale="1">
        <p:scale>
          <a:sx n="101" d="100"/>
          <a:sy n="101" d="100"/>
        </p:scale>
        <p:origin x="912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P802.11bf </a:t>
            </a:r>
            <a:r>
              <a:rPr lang="en-US" dirty="0" smtClean="0"/>
              <a:t>D1.0 </a:t>
            </a:r>
            <a:r>
              <a:rPr lang="en-US" dirty="0"/>
              <a:t>CR Status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title>
    <c:autoTitleDeleted val="0"/>
    <c:plotArea>
      <c:layout>
        <c:manualLayout>
          <c:layoutTarget val="inner"/>
          <c:xMode val="edge"/>
          <c:yMode val="edge"/>
          <c:x val="0.11294623498792468"/>
          <c:y val="0.16645970674947"/>
          <c:w val="0.86251844759057739"/>
          <c:h val="0.6416705777392885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Received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815</c:v>
                </c:pt>
                <c:pt idx="1">
                  <c:v>28</c:v>
                </c:pt>
                <c:pt idx="2">
                  <c:v>459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DA-4C11-A3E1-0B160159F83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Resolved</c:v>
                </c:pt>
              </c:strCache>
            </c:strRef>
          </c:tx>
          <c:spPr>
            <a:solidFill>
              <a:srgbClr val="00B050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Technical</c:v>
                </c:pt>
                <c:pt idx="1">
                  <c:v>General</c:v>
                </c:pt>
                <c:pt idx="2">
                  <c:v>Editorial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DDA-4C11-A3E1-0B160159F8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759562960"/>
        <c:axId val="759563504"/>
      </c:barChart>
      <c:catAx>
        <c:axId val="75956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759563504"/>
        <c:crosses val="autoZero"/>
        <c:auto val="1"/>
        <c:lblAlgn val="ctr"/>
        <c:lblOffset val="100"/>
        <c:noMultiLvlLbl val="0"/>
      </c:catAx>
      <c:valAx>
        <c:axId val="759563504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759562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zh-CN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9748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6676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913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905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255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802.11-23/0479r0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912285" y="261937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zh-CN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March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2023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2209800" y="9144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Task Group BF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/>
            </a:r>
            <a:b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</a:br>
            <a:r>
              <a:rPr kumimoji="0" lang="en-US" altLang="zh-CN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March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2023 </a:t>
            </a:r>
            <a:r>
              <a:rPr kumimoji="0" lang="en-US" alt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Closing Report</a:t>
            </a:r>
            <a:endParaRPr kumimoji="0" lang="en-US" sz="2800" b="1" i="0" u="none" strike="sng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/>
              <a:ea typeface="+mj-ea"/>
              <a:cs typeface="+mj-cs"/>
            </a:endParaRPr>
          </a:p>
        </p:txBody>
      </p:sp>
      <p:sp>
        <p:nvSpPr>
          <p:cNvPr id="16" name="Rectangle 6"/>
          <p:cNvSpPr txBox="1">
            <a:spLocks noChangeArrowheads="1"/>
          </p:cNvSpPr>
          <p:nvPr/>
        </p:nvSpPr>
        <p:spPr bwMode="auto">
          <a:xfrm>
            <a:off x="2209800" y="2515232"/>
            <a:ext cx="7772400" cy="532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2023-03-16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17" name="Rectangle 12"/>
          <p:cNvSpPr>
            <a:spLocks noChangeArrowheads="1"/>
          </p:cNvSpPr>
          <p:nvPr/>
        </p:nvSpPr>
        <p:spPr bwMode="auto">
          <a:xfrm>
            <a:off x="2209801" y="2614489"/>
            <a:ext cx="1368339" cy="2500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914400">
              <a:spcBef>
                <a:spcPct val="20000"/>
              </a:spcBef>
              <a:buClrTx/>
              <a:buSzTx/>
              <a:buFontTx/>
              <a:buNone/>
            </a:pPr>
            <a:r>
              <a:rPr lang="en-US" sz="2000" b="1" dirty="0">
                <a:solidFill>
                  <a:srgbClr val="000000"/>
                </a:solidFill>
                <a:latin typeface="Times New Roman" pitchFamily="18" charset="0"/>
                <a:ea typeface="+mn-ea"/>
              </a:rPr>
              <a:t>Authors:</a:t>
            </a:r>
            <a:endParaRPr lang="en-US" sz="2000" dirty="0">
              <a:solidFill>
                <a:srgbClr val="000000"/>
              </a:solidFill>
              <a:latin typeface="Times New Roman" pitchFamily="18" charset="0"/>
              <a:ea typeface="+mn-ea"/>
            </a:endParaRPr>
          </a:p>
        </p:txBody>
      </p:sp>
      <p:graphicFrame>
        <p:nvGraphicFramePr>
          <p:cNvPr id="18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295076"/>
              </p:ext>
            </p:extLst>
          </p:nvPr>
        </p:nvGraphicFramePr>
        <p:xfrm>
          <a:off x="2362200" y="3443108"/>
          <a:ext cx="7620000" cy="824092"/>
        </p:xfrm>
        <a:graphic>
          <a:graphicData uri="http://schemas.openxmlformats.org/drawingml/2006/table">
            <a:tbl>
              <a:tblPr firstRow="1" bandRow="1"/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672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3200" cy="457200"/>
          </a:xfrm>
        </p:spPr>
        <p:txBody>
          <a:bodyPr/>
          <a:lstStyle/>
          <a:p>
            <a:r>
              <a:rPr lang="en-US" sz="2800" dirty="0"/>
              <a:t>Abstract</a:t>
            </a:r>
          </a:p>
        </p:txBody>
      </p:sp>
      <p:sp>
        <p:nvSpPr>
          <p:cNvPr id="9" name="Content Placeholder 2"/>
          <p:cNvSpPr txBox="1">
            <a:spLocks noChangeArrowheads="1"/>
          </p:cNvSpPr>
          <p:nvPr/>
        </p:nvSpPr>
        <p:spPr bwMode="auto">
          <a:xfrm>
            <a:off x="914400" y="1325058"/>
            <a:ext cx="10363200" cy="4999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-342900" algn="just">
              <a:spcBef>
                <a:spcPct val="20000"/>
              </a:spcBef>
            </a:pP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This document is the closing report for </a:t>
            </a:r>
            <a:r>
              <a:rPr lang="en-US" altLang="zh-CN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Task Group BF </a:t>
            </a:r>
            <a:r>
              <a:rPr lang="en-US" altLang="en-US" sz="2400" b="1" kern="0" dirty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for the </a:t>
            </a:r>
            <a:r>
              <a:rPr lang="en-US" altLang="zh-CN" b="1" kern="0" dirty="0">
                <a:solidFill>
                  <a:srgbClr val="0000FF"/>
                </a:solidFill>
                <a:latin typeface="Times New Roman"/>
              </a:rPr>
              <a:t>March </a:t>
            </a:r>
            <a:r>
              <a:rPr lang="en-US" altLang="zh-CN" sz="2400" b="1" kern="0" dirty="0" smtClean="0">
                <a:solidFill>
                  <a:srgbClr val="0000FF"/>
                </a:solidFill>
                <a:latin typeface="Times New Roman"/>
                <a:ea typeface="MS PGothic" pitchFamily="34" charset="-128"/>
              </a:rPr>
              <a:t>2023 </a:t>
            </a:r>
            <a:r>
              <a:rPr lang="en-US" altLang="en-US" sz="2400" b="1" kern="0" dirty="0" smtClean="0">
                <a:solidFill>
                  <a:srgbClr val="000000"/>
                </a:solidFill>
                <a:latin typeface="Times New Roman"/>
                <a:ea typeface="MS PGothic" pitchFamily="34" charset="-128"/>
              </a:rPr>
              <a:t>session.</a:t>
            </a:r>
            <a:endParaRPr lang="en-US" altLang="en-US" sz="2400" b="1" kern="0" dirty="0">
              <a:solidFill>
                <a:srgbClr val="000000"/>
              </a:solidFill>
              <a:latin typeface="Times New Roman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33698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85799"/>
          </a:xfrm>
        </p:spPr>
        <p:txBody>
          <a:bodyPr/>
          <a:lstStyle/>
          <a:p>
            <a:r>
              <a:rPr lang="en-US" altLang="zh-CN" dirty="0" err="1" smtClean="0"/>
              <a:t>TGbf</a:t>
            </a:r>
            <a:r>
              <a:rPr lang="en-US" altLang="zh-CN" dirty="0" smtClean="0"/>
              <a:t> (WLAN Sensing)</a:t>
            </a:r>
            <a:r>
              <a:rPr lang="en-US" dirty="0" smtClean="0"/>
              <a:t>–</a:t>
            </a:r>
            <a:r>
              <a:rPr lang="en-US" altLang="zh-CN" dirty="0" smtClean="0"/>
              <a:t> </a:t>
            </a:r>
            <a:r>
              <a:rPr lang="en-US" altLang="zh-CN" dirty="0">
                <a:solidFill>
                  <a:srgbClr val="0000FF"/>
                </a:solidFill>
              </a:rPr>
              <a:t>March </a:t>
            </a:r>
            <a:r>
              <a:rPr lang="en-US" dirty="0" smtClean="0"/>
              <a:t>2023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533401" y="1447800"/>
            <a:ext cx="7315200" cy="4953000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Progress during </a:t>
            </a:r>
            <a:r>
              <a:rPr lang="en-US" altLang="zh-CN" sz="1800" dirty="0">
                <a:solidFill>
                  <a:srgbClr val="0000FF"/>
                </a:solidFill>
              </a:rPr>
              <a:t>March </a:t>
            </a:r>
            <a:r>
              <a:rPr lang="en-US" altLang="zh-CN" sz="1800" dirty="0" smtClean="0"/>
              <a:t>2023 </a:t>
            </a:r>
            <a:r>
              <a:rPr lang="en-US" altLang="zh-CN" sz="1800" dirty="0" smtClean="0"/>
              <a:t>session</a:t>
            </a:r>
            <a:endParaRPr lang="en-US" altLang="zh-CN" sz="18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>
                <a:solidFill>
                  <a:srgbClr val="0000FF"/>
                </a:solidFill>
              </a:rPr>
              <a:t>3</a:t>
            </a:r>
            <a:r>
              <a:rPr lang="en-US" altLang="zh-CN" sz="1600" dirty="0" smtClean="0"/>
              <a:t> </a:t>
            </a:r>
            <a:r>
              <a:rPr lang="en-US" altLang="zh-CN" sz="1600" dirty="0" smtClean="0"/>
              <a:t>meetings scheduled </a:t>
            </a:r>
            <a:r>
              <a:rPr lang="en-US" altLang="zh-CN" sz="1600" dirty="0"/>
              <a:t>for </a:t>
            </a:r>
            <a:r>
              <a:rPr lang="en-US" altLang="zh-CN" sz="1600" dirty="0" err="1"/>
              <a:t>TGbf</a:t>
            </a:r>
            <a:r>
              <a:rPr lang="en-US" altLang="zh-CN" sz="1600" dirty="0"/>
              <a:t> </a:t>
            </a:r>
            <a:r>
              <a:rPr lang="en-US" altLang="zh-CN" sz="1600" dirty="0" smtClean="0"/>
              <a:t>(</a:t>
            </a:r>
            <a:r>
              <a:rPr lang="de-DE" altLang="zh-CN" sz="1600" dirty="0">
                <a:solidFill>
                  <a:schemeClr val="tx1"/>
                </a:solidFill>
              </a:rPr>
              <a:t>March 14 AM1, 15 </a:t>
            </a:r>
            <a:r>
              <a:rPr lang="de-DE" altLang="zh-CN" sz="1600" dirty="0" smtClean="0">
                <a:solidFill>
                  <a:schemeClr val="tx1"/>
                </a:solidFill>
              </a:rPr>
              <a:t>AM2</a:t>
            </a:r>
            <a:r>
              <a:rPr lang="de-DE" altLang="zh-CN" sz="1600" dirty="0">
                <a:solidFill>
                  <a:schemeClr val="tx1"/>
                </a:solidFill>
              </a:rPr>
              <a:t>, 16 </a:t>
            </a:r>
            <a:r>
              <a:rPr lang="de-DE" altLang="zh-CN" sz="1600" dirty="0" smtClean="0">
                <a:solidFill>
                  <a:schemeClr val="tx1"/>
                </a:solidFill>
              </a:rPr>
              <a:t>AM1</a:t>
            </a:r>
            <a:r>
              <a:rPr lang="en-US" altLang="zh-CN" sz="1600" dirty="0" smtClean="0">
                <a:solidFill>
                  <a:schemeClr val="tx1"/>
                </a:solidFill>
              </a:rPr>
              <a:t>)</a:t>
            </a:r>
            <a:endParaRPr lang="en-US" altLang="zh-CN" sz="1600" dirty="0">
              <a:solidFill>
                <a:schemeClr val="tx1"/>
              </a:solidFill>
            </a:endParaRP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Assign the comments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Start </a:t>
            </a:r>
            <a:r>
              <a:rPr lang="en-US" altLang="zh-CN" sz="1600" dirty="0"/>
              <a:t> </a:t>
            </a:r>
            <a:r>
              <a:rPr lang="en-US" altLang="zh-CN" sz="16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/>
              <a:t>for D1.0 (LB272)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/>
              <a:t>the </a:t>
            </a:r>
            <a:r>
              <a:rPr lang="en-US" altLang="zh-CN" sz="1400" dirty="0" smtClean="0"/>
              <a:t>Comment resolution for </a:t>
            </a:r>
            <a:r>
              <a:rPr lang="en-US" altLang="zh-CN" sz="1400" dirty="0" smtClean="0">
                <a:solidFill>
                  <a:srgbClr val="FF0000"/>
                </a:solidFill>
              </a:rPr>
              <a:t>23+</a:t>
            </a:r>
            <a:r>
              <a:rPr lang="en-US" altLang="zh-CN" sz="1400" dirty="0" smtClean="0">
                <a:solidFill>
                  <a:srgbClr val="0000FF"/>
                </a:solidFill>
              </a:rPr>
              <a:t> </a:t>
            </a:r>
            <a:r>
              <a:rPr lang="en-US" altLang="zh-CN" sz="1400" dirty="0"/>
              <a:t>CID </a:t>
            </a:r>
            <a:r>
              <a:rPr lang="en-US" altLang="zh-CN" sz="1400" dirty="0" smtClean="0"/>
              <a:t>are </a:t>
            </a:r>
            <a:r>
              <a:rPr lang="en-US" altLang="zh-CN" sz="1400" dirty="0" smtClean="0">
                <a:solidFill>
                  <a:srgbClr val="0000FF"/>
                </a:solidFill>
              </a:rPr>
              <a:t>newly</a:t>
            </a:r>
            <a:r>
              <a:rPr lang="en-US" altLang="zh-CN" sz="1400" dirty="0" smtClean="0"/>
              <a:t> approved</a:t>
            </a:r>
          </a:p>
          <a:p>
            <a:pPr marL="1120775" lvl="2" indent="-342900" algn="just">
              <a:spcBef>
                <a:spcPts val="0"/>
              </a:spcBef>
              <a:spcAft>
                <a:spcPts val="300"/>
              </a:spcAft>
              <a:buSzPct val="50000"/>
              <a:buFont typeface="Wingdings" panose="05000000000000000000" pitchFamily="2" charset="2"/>
              <a:buChar char="n"/>
            </a:pPr>
            <a:r>
              <a:rPr lang="en-US" altLang="zh-CN" sz="1400" dirty="0" smtClean="0">
                <a:solidFill>
                  <a:srgbClr val="FF0000"/>
                </a:solidFill>
              </a:rPr>
              <a:t>1.77</a:t>
            </a:r>
            <a:r>
              <a:rPr lang="en-US" altLang="zh-CN" sz="1400" dirty="0" smtClean="0"/>
              <a:t>% </a:t>
            </a:r>
            <a:r>
              <a:rPr lang="en-US" altLang="zh-CN" sz="1400" dirty="0"/>
              <a:t>of all </a:t>
            </a:r>
            <a:r>
              <a:rPr lang="en-US" altLang="zh-CN" sz="1400" dirty="0" smtClean="0"/>
              <a:t>CC40 </a:t>
            </a:r>
            <a:r>
              <a:rPr lang="en-US" altLang="zh-CN" sz="1400" dirty="0"/>
              <a:t>comments are now resolved </a:t>
            </a:r>
            <a:r>
              <a:rPr lang="en-US" altLang="zh-CN" sz="1400" dirty="0" smtClean="0"/>
              <a:t>(</a:t>
            </a:r>
            <a:r>
              <a:rPr lang="en-US" altLang="zh-CN" sz="1400" dirty="0" smtClean="0">
                <a:solidFill>
                  <a:srgbClr val="FF0000"/>
                </a:solidFill>
              </a:rPr>
              <a:t>23/1302</a:t>
            </a:r>
            <a:r>
              <a:rPr lang="en-US" altLang="zh-CN" sz="1400" dirty="0" smtClean="0">
                <a:solidFill>
                  <a:srgbClr val="0000FF"/>
                </a:solidFill>
              </a:rPr>
              <a:t>, </a:t>
            </a:r>
            <a:r>
              <a:rPr lang="en-US" altLang="zh-CN" sz="1400" dirty="0"/>
              <a:t>Please refer to the figure)</a:t>
            </a:r>
            <a:endParaRPr lang="en-US" sz="1400" dirty="0" smtClean="0"/>
          </a:p>
          <a:p>
            <a:pPr marL="1657350" lvl="3" indent="-342900"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 algn="just"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Goals for the next two months</a:t>
            </a:r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/>
              <a:t>Continued </a:t>
            </a:r>
            <a:r>
              <a:rPr lang="en-US" altLang="zh-CN" sz="1600" dirty="0">
                <a:solidFill>
                  <a:srgbClr val="0000FF"/>
                </a:solidFill>
              </a:rPr>
              <a:t>comment resolution </a:t>
            </a:r>
            <a:r>
              <a:rPr lang="en-US" altLang="zh-CN" sz="1600" dirty="0"/>
              <a:t>for </a:t>
            </a:r>
            <a:r>
              <a:rPr lang="en-US" altLang="zh-CN" sz="1600" dirty="0" smtClean="0"/>
              <a:t>D1.0 (</a:t>
            </a:r>
            <a:r>
              <a:rPr lang="en-US" altLang="zh-CN" sz="1600" dirty="0"/>
              <a:t>LB272</a:t>
            </a:r>
            <a:r>
              <a:rPr lang="en-US" altLang="zh-CN" sz="1600" dirty="0" smtClean="0"/>
              <a:t>)</a:t>
            </a:r>
            <a:endParaRPr lang="en-US" altLang="zh-CN" sz="1600" dirty="0"/>
          </a:p>
          <a:p>
            <a:pPr marL="720725" lvl="1" indent="-342900" algn="just">
              <a:spcBef>
                <a:spcPts val="0"/>
              </a:spcBef>
              <a:spcAft>
                <a:spcPts val="300"/>
              </a:spcAft>
              <a:buFont typeface="Times New Roman" panose="02020603050405020304" pitchFamily="18" charset="0"/>
              <a:buChar char="−"/>
            </a:pPr>
            <a:r>
              <a:rPr lang="en-US" altLang="zh-CN" sz="1600" dirty="0" smtClean="0"/>
              <a:t>Requested </a:t>
            </a:r>
            <a:r>
              <a:rPr lang="en-US" altLang="zh-CN" sz="1600" dirty="0" smtClean="0">
                <a:solidFill>
                  <a:srgbClr val="0000FF"/>
                </a:solidFill>
              </a:rPr>
              <a:t>2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calls per </a:t>
            </a:r>
            <a:r>
              <a:rPr lang="en-US" altLang="zh-CN" sz="1600" dirty="0" smtClean="0"/>
              <a:t>week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Tony Xiao Han (Huawei)</a:t>
            </a:r>
            <a:endParaRPr lang="en-GB" dirty="0"/>
          </a:p>
        </p:txBody>
      </p:sp>
      <p:graphicFrame>
        <p:nvGraphicFramePr>
          <p:cNvPr id="8" name="Chart 6">
            <a:extLst>
              <a:ext uri="{FF2B5EF4-FFF2-40B4-BE49-F238E27FC236}">
                <a16:creationId xmlns:a16="http://schemas.microsoft.com/office/drawing/2014/main" xmlns="" id="{C0807CB6-20C1-45B5-8F67-26150D54814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78241"/>
              </p:ext>
            </p:extLst>
          </p:nvPr>
        </p:nvGraphicFramePr>
        <p:xfrm>
          <a:off x="8001000" y="1981200"/>
          <a:ext cx="4007768" cy="3441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35642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218" y="853201"/>
            <a:ext cx="4645181" cy="457199"/>
          </a:xfrm>
        </p:spPr>
        <p:txBody>
          <a:bodyPr/>
          <a:lstStyle/>
          <a:p>
            <a:r>
              <a:rPr lang="en-US" altLang="zh-CN" sz="2400" dirty="0" err="1">
                <a:solidFill>
                  <a:schemeClr val="tx1"/>
                </a:solidFill>
              </a:rPr>
              <a:t>TGbf</a:t>
            </a:r>
            <a:r>
              <a:rPr lang="en-US" altLang="zh-CN" sz="2400" dirty="0">
                <a:solidFill>
                  <a:schemeClr val="tx1"/>
                </a:solidFill>
              </a:rPr>
              <a:t> Timeline (Updated)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1" y="1485900"/>
            <a:ext cx="5638799" cy="491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PAR approved		</a:t>
            </a:r>
            <a:r>
              <a:rPr lang="en-US" altLang="zh-CN" sz="1400" kern="0" dirty="0" smtClean="0">
                <a:solidFill>
                  <a:srgbClr val="00B050"/>
                </a:solidFill>
              </a:rPr>
              <a:t>	Sep </a:t>
            </a:r>
            <a:r>
              <a:rPr lang="en-US" altLang="zh-CN" sz="1400" kern="0" dirty="0">
                <a:solidFill>
                  <a:srgbClr val="00B050"/>
                </a:solidFill>
              </a:rPr>
              <a:t>2020</a:t>
            </a: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First TG meeting		</a:t>
            </a:r>
            <a:r>
              <a:rPr lang="en-US" altLang="zh-CN" sz="1400" kern="0" dirty="0" smtClean="0">
                <a:solidFill>
                  <a:srgbClr val="00B050"/>
                </a:solidFill>
              </a:rPr>
              <a:t>Oct </a:t>
            </a:r>
            <a:r>
              <a:rPr lang="en-US" altLang="zh-CN" sz="1400" kern="0" dirty="0">
                <a:solidFill>
                  <a:srgbClr val="00B050"/>
                </a:solidFill>
              </a:rPr>
              <a:t>2020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微软雅黑" panose="020B0503020204020204" pitchFamily="34" charset="-122"/>
              <a:buChar char="–"/>
              <a:defRPr/>
            </a:pPr>
            <a:r>
              <a:rPr lang="en-US" altLang="zh-CN" sz="1400" kern="0" dirty="0">
                <a:solidFill>
                  <a:srgbClr val="00B050"/>
                </a:solidFill>
              </a:rPr>
              <a:t>Comment Collection (D0.1)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Jan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Mar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				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April </a:t>
            </a:r>
            <a:r>
              <a:rPr lang="en-US" altLang="zh-CN" sz="1400" i="1" kern="0" dirty="0">
                <a:solidFill>
                  <a:srgbClr val="00B050"/>
                </a:solidFill>
                <a:sym typeface="Wingdings" panose="05000000000000000000" pitchFamily="2" charset="2"/>
              </a:rPr>
              <a:t>2022</a:t>
            </a:r>
            <a:endParaRPr lang="en-US" altLang="zh-CN" sz="1400" i="1" kern="0" dirty="0">
              <a:solidFill>
                <a:srgbClr val="00B050"/>
              </a:solidFill>
            </a:endParaRP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00B050"/>
                </a:solidFill>
              </a:rPr>
              <a:t>Initial Letter Ballot (D1.0)</a:t>
            </a:r>
            <a:r>
              <a:rPr lang="en-US" altLang="zh-CN" sz="1400" kern="0" dirty="0" smtClean="0">
                <a:solidFill>
                  <a:srgbClr val="FF0000"/>
                </a:solidFill>
              </a:rPr>
              <a:t>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Jul 2022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Sep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</a:rPr>
              <a:t> 2022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en-US" altLang="zh-CN" sz="1400" i="1" kern="0" dirty="0" smtClean="0">
                <a:solidFill>
                  <a:schemeClr val="bg1">
                    <a:lumMod val="50000"/>
                  </a:schemeClr>
                </a:solidFill>
              </a:rPr>
              <a:t>			</a:t>
            </a:r>
            <a:r>
              <a:rPr lang="en-US" altLang="zh-CN" sz="1400" i="1" strike="sngStrike" kern="0" dirty="0" smtClean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Nov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 2022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</a:t>
            </a:r>
          </a:p>
          <a:p>
            <a:pPr marL="0" lvl="1" indent="0" algn="just" defTabSz="685800" eaLnBrk="1" fontAlgn="auto" hangingPunct="1">
              <a:spcBef>
                <a:spcPts val="200"/>
              </a:spcBef>
              <a:spcAft>
                <a:spcPts val="600"/>
              </a:spcAft>
              <a:buNone/>
              <a:defRPr/>
            </a:pPr>
            <a:r>
              <a:rPr lang="en-US" altLang="zh-CN" sz="1400" i="1" kern="0" dirty="0">
                <a:solidFill>
                  <a:srgbClr val="FF0000"/>
                </a:solidFill>
              </a:rPr>
              <a:t>				</a:t>
            </a:r>
            <a:r>
              <a:rPr lang="en-US" altLang="zh-CN" sz="1400" i="1" kern="0" dirty="0" smtClean="0">
                <a:solidFill>
                  <a:srgbClr val="00B050"/>
                </a:solidFill>
                <a:sym typeface="Wingdings" panose="05000000000000000000" pitchFamily="2" charset="2"/>
              </a:rPr>
              <a:t> Jan </a:t>
            </a:r>
            <a:r>
              <a:rPr lang="en-US" altLang="zh-CN" sz="1400" i="1" kern="0" dirty="0" smtClean="0">
                <a:solidFill>
                  <a:srgbClr val="00B050"/>
                </a:solidFill>
              </a:rPr>
              <a:t>2023</a:t>
            </a:r>
          </a:p>
          <a:p>
            <a:pPr marL="212725" lvl="1" indent="-212725" algn="just" defTabSz="685800" eaLnBrk="1" fontAlgn="auto" hangingPunct="1">
              <a:spcBef>
                <a:spcPts val="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zh-CN" sz="1400" kern="0" dirty="0" smtClean="0">
                <a:solidFill>
                  <a:srgbClr val="FF0000"/>
                </a:solidFill>
              </a:rPr>
              <a:t>Recirculation LB (D2.0)		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</a:rPr>
              <a:t>Jan 2023</a:t>
            </a:r>
            <a:r>
              <a:rPr lang="en-US" altLang="zh-CN" sz="1400" i="1" strike="sngStrike" kern="0" dirty="0">
                <a:solidFill>
                  <a:schemeClr val="bg1">
                    <a:lumMod val="50000"/>
                  </a:schemeClr>
                </a:solidFill>
                <a:sym typeface="Wingdings" panose="05000000000000000000" pitchFamily="2" charset="2"/>
              </a:rPr>
              <a:t>  March 2023</a:t>
            </a:r>
            <a:r>
              <a:rPr lang="en-US" altLang="zh-CN" sz="1400" i="1" dirty="0">
                <a:solidFill>
                  <a:srgbClr val="FF000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FF0000"/>
                </a:solidFill>
                <a:ea typeface="宋体" panose="02010600030101010101" pitchFamily="2" charset="-122"/>
              </a:rPr>
              <a:t> July 2023</a:t>
            </a:r>
            <a:endParaRPr lang="en-US" altLang="zh-CN" sz="1400" i="1" kern="0" dirty="0" smtClean="0">
              <a:solidFill>
                <a:srgbClr val="FF0000"/>
              </a:solidFill>
            </a:endParaRPr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(D3.0)		</a:t>
            </a:r>
            <a:r>
              <a:rPr lang="en-US" altLang="zh-CN" sz="1400" i="1" kern="0" dirty="0" smtClean="0"/>
              <a:t>May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Nov 2023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Recirculation LB (D4.0)	 	</a:t>
            </a:r>
            <a:r>
              <a:rPr lang="en-US" altLang="zh-CN" sz="1400" i="1" kern="0" dirty="0" smtClean="0"/>
              <a:t>July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2024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Initial SA Ballot (D4.0)	 	Sep 2023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2024</a:t>
            </a:r>
            <a:endParaRPr lang="en-US" altLang="zh-CN" sz="1400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Final 802.11 WG approval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smtClean="0"/>
              <a:t>802 EC approval		</a:t>
            </a:r>
            <a:r>
              <a:rPr lang="en-US" altLang="zh-CN" sz="1400" i="1" kern="0" dirty="0" smtClean="0"/>
              <a:t>July 2024 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Jan 2025</a:t>
            </a:r>
            <a:endParaRPr lang="en-US" altLang="zh-CN" sz="1400" i="1" kern="0" dirty="0" smtClean="0"/>
          </a:p>
          <a:p>
            <a:pPr marL="161925" lvl="1" indent="-233363" algn="just" defTabSz="685800" eaLnBrk="1" fontAlgn="auto" hangingPunct="1">
              <a:spcBef>
                <a:spcPts val="200"/>
              </a:spcBef>
              <a:spcAft>
                <a:spcPts val="600"/>
              </a:spcAft>
              <a:defRPr/>
            </a:pPr>
            <a:r>
              <a:rPr lang="en-US" altLang="zh-CN" sz="1400" kern="0" dirty="0" err="1" smtClean="0"/>
              <a:t>RevCom</a:t>
            </a:r>
            <a:r>
              <a:rPr lang="en-US" altLang="zh-CN" sz="1400" kern="0" dirty="0" smtClean="0"/>
              <a:t> and SASB approval 	Sep 2024</a:t>
            </a:r>
            <a:r>
              <a:rPr lang="en-US" altLang="zh-CN" sz="1400" i="1" dirty="0">
                <a:solidFill>
                  <a:srgbClr val="00B0F0"/>
                </a:solidFill>
                <a:latin typeface="Wingdings" panose="05000000000000000000" pitchFamily="2" charset="2"/>
                <a:ea typeface="宋体" panose="02010600030101010101" pitchFamily="2" charset="-122"/>
                <a:cs typeface="Calibri" panose="020F0502020204030204" pitchFamily="34" charset="0"/>
              </a:rPr>
              <a:t>à</a:t>
            </a:r>
            <a:r>
              <a:rPr lang="en-US" altLang="zh-CN" sz="1400" i="1" dirty="0">
                <a:solidFill>
                  <a:srgbClr val="00B0F0"/>
                </a:solidFill>
                <a:ea typeface="宋体" panose="02010600030101010101" pitchFamily="2" charset="-122"/>
              </a:rPr>
              <a:t> March 2025</a:t>
            </a:r>
            <a:endParaRPr lang="en-US" altLang="zh-CN" sz="1400" kern="0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504782" y="861167"/>
            <a:ext cx="5534818" cy="411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685800" eaLnBrk="1" fontAlgn="auto" hangingPunct="1">
              <a:spcAft>
                <a:spcPts val="0"/>
              </a:spcAft>
              <a:buNone/>
              <a:defRPr/>
            </a:pPr>
            <a:r>
              <a:rPr lang="en-US" altLang="zh-CN" kern="0" dirty="0">
                <a:solidFill>
                  <a:srgbClr val="000000"/>
                </a:solidFill>
              </a:rPr>
              <a:t>Timeline (Comment </a:t>
            </a:r>
            <a:r>
              <a:rPr lang="en-US" altLang="zh-CN" kern="0" dirty="0" smtClean="0">
                <a:solidFill>
                  <a:srgbClr val="000000"/>
                </a:solidFill>
              </a:rPr>
              <a:t>resolution for D1.0)</a:t>
            </a:r>
            <a:endParaRPr lang="en-US" altLang="zh-CN" kern="0" dirty="0">
              <a:solidFill>
                <a:srgbClr val="000000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227762" y="1600200"/>
            <a:ext cx="5735638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9056" tIns="34529" rIns="69056" bIns="34529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0">
              <a:buFont typeface="Times New Roman" pitchFamily="16" charset="0"/>
              <a:buChar char="•"/>
            </a:pPr>
            <a:r>
              <a:rPr lang="en-US" altLang="zh-CN" sz="18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January 20, 2023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 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Working group Motion passes</a:t>
            </a:r>
            <a:r>
              <a:rPr lang="zh-CN" altLang="en-US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：</a:t>
            </a:r>
            <a:r>
              <a:rPr lang="en-US" altLang="zh-CN" sz="1400" kern="0" dirty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802.11bf (WLAN Sensing) Draft 1.0 and Initial Letter </a:t>
            </a:r>
            <a:r>
              <a:rPr lang="en-US" altLang="zh-CN" sz="1400" kern="0" dirty="0" smtClean="0">
                <a:solidFill>
                  <a:schemeClr val="bg1">
                    <a:lumMod val="50000"/>
                  </a:schemeClr>
                </a:solidFill>
                <a:latin typeface="Times New Roman"/>
              </a:rPr>
              <a:t>Ballot</a:t>
            </a:r>
          </a:p>
          <a:p>
            <a:pPr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endParaRPr lang="en-US" altLang="zh-CN" sz="1800" kern="0" dirty="0" smtClean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Tuesday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January 31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PM)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 smtClean="0"/>
              <a:t>Initial LB start for D1.0</a:t>
            </a: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>
              <a:buFont typeface="Times New Roman" pitchFamily="16" charset="0"/>
              <a:buChar char="•"/>
            </a:pP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Thursday </a:t>
            </a:r>
            <a:r>
              <a:rPr lang="en-US" altLang="zh-CN" sz="1800" kern="0" dirty="0">
                <a:solidFill>
                  <a:srgbClr val="FF0000"/>
                </a:solidFill>
                <a:latin typeface="Times New Roman"/>
              </a:rPr>
              <a:t>March 2</a:t>
            </a:r>
            <a:r>
              <a:rPr lang="en-US" altLang="zh-CN" sz="1800" kern="0" dirty="0">
                <a:solidFill>
                  <a:srgbClr val="000000"/>
                </a:solidFill>
                <a:latin typeface="Times New Roman"/>
              </a:rPr>
              <a:t>, 2023 at 23:59 Eastern Time USA (11:59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PM)</a:t>
            </a:r>
            <a:endParaRPr lang="en-US" altLang="zh-CN" sz="18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Initial LB </a:t>
            </a:r>
            <a:r>
              <a:rPr lang="en-US" altLang="zh-CN" sz="1400" dirty="0" smtClean="0"/>
              <a:t>end </a:t>
            </a:r>
            <a:r>
              <a:rPr lang="en-US" altLang="zh-CN" sz="1400" dirty="0"/>
              <a:t>for </a:t>
            </a:r>
            <a:r>
              <a:rPr lang="en-US" altLang="zh-CN" sz="1400" dirty="0" smtClean="0"/>
              <a:t>D1.0</a:t>
            </a:r>
          </a:p>
          <a:p>
            <a:pPr lvl="1">
              <a:buFont typeface="Times New Roman" pitchFamily="16" charset="0"/>
              <a:buChar char="•"/>
            </a:pPr>
            <a:r>
              <a:rPr lang="en-US" altLang="zh-CN" sz="1400" dirty="0"/>
              <a:t>A</a:t>
            </a:r>
            <a:r>
              <a:rPr lang="en-US" altLang="zh-CN" sz="1400" dirty="0" smtClean="0"/>
              <a:t>ssign </a:t>
            </a:r>
            <a:r>
              <a:rPr lang="en-US" altLang="zh-CN" sz="1400" dirty="0"/>
              <a:t>the comments</a:t>
            </a: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  <a:p>
            <a:pPr lvl="1">
              <a:buFont typeface="Times New Roman" pitchFamily="16" charset="0"/>
              <a:buChar char="•"/>
            </a:pPr>
            <a:endParaRPr lang="en-US" altLang="zh-CN" sz="1400" kern="0" dirty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左大括号 3"/>
          <p:cNvSpPr/>
          <p:nvPr/>
        </p:nvSpPr>
        <p:spPr bwMode="auto">
          <a:xfrm>
            <a:off x="6019800" y="1600200"/>
            <a:ext cx="207962" cy="4572000"/>
          </a:xfrm>
          <a:prstGeom prst="leftBrace">
            <a:avLst>
              <a:gd name="adj1" fmla="val 8333"/>
              <a:gd name="adj2" fmla="val 48681"/>
            </a:avLst>
          </a:pr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>
              <a:buClr>
                <a:srgbClr val="000000"/>
              </a:buClr>
              <a:buSzPct val="100000"/>
            </a:pPr>
            <a:endParaRPr lang="zh-CN" altLang="en-US" sz="18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309163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400800" y="1069759"/>
            <a:ext cx="5791200" cy="51816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To be Confirmed: </a:t>
            </a: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361950" marR="0" lvl="1" indent="-3619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May Interim 2023 (May 14-19) </a:t>
            </a:r>
            <a:r>
              <a:rPr kumimoji="0" lang="en-US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</a:rPr>
              <a:t>	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15    (Monday PM 2),		 16:00-18:00 Orlando time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16    (Tuesday AM 2),		 10:30-12:30 Orlando time </a:t>
            </a: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17    (Wednesday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May 17    (Wednesday AM 2),		 10:30-12:30 Orlando time </a:t>
            </a:r>
          </a:p>
          <a:p>
            <a:pPr marL="400050" marR="0" lvl="2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1),		 08:00-10:00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May 18    (Thursday AM 2),		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</a:rPr>
              <a:t> 10:30-12:30</a:t>
            </a:r>
            <a:r>
              <a:rPr kumimoji="0" lang="en-US" altLang="zh-CN" sz="12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Orlando time</a:t>
            </a: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Times New Roman"/>
              <a:ea typeface="宋体" panose="02010600030101010101" pitchFamily="2" charset="-122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685800" marR="0" lvl="2" indent="-28575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Times New Roman" panose="02020603050405020304" pitchFamily="18" charset="0"/>
              <a:buChar char="―"/>
              <a:tabLst/>
              <a:defRPr/>
            </a:pPr>
            <a:endParaRPr kumimoji="0" lang="en-US" altLang="zh-CN" sz="1200" b="0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US" altLang="zh-CN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  <a:cs typeface="Times New Roman" panose="02020603050405020304" pitchFamily="18" charset="0"/>
            </a:endParaRP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** Note: </a:t>
            </a:r>
          </a:p>
          <a:p>
            <a:pPr marL="228600" marR="0" lvl="1" indent="-22860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when conflict with CAC, the call may be changed 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(April 2023 – May 2023 CAC calls: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April 10, and May 1,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14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)</a:t>
            </a:r>
          </a:p>
          <a:p>
            <a:pPr marL="0" marR="0" lvl="1" indent="0" algn="just" defTabSz="449263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2.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Thursday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Times New Roman" panose="02020603050405020304" pitchFamily="18" charset="0"/>
              </a:rPr>
              <a:t>23:00 - 01:00am ET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(Thursday 20</a:t>
            </a:r>
            <a:r>
              <a:rPr kumimoji="0" lang="zh-CN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：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00  – 22:00 PT, Friday 11am-13:00 in China, Friday 6am-8am in Israel, Friday 5am – 7am in Central Europe), and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Sang Kim </a:t>
            </a:r>
            <a:r>
              <a:rPr kumimoji="0" lang="en-US" altLang="zh-CN" sz="9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PGothic" panose="020B0600070205080204" pitchFamily="34" charset="-128"/>
                <a:cs typeface="MS PGothic" charset="0"/>
              </a:rPr>
              <a:t>will help to take the minutes for these slots.</a:t>
            </a:r>
            <a:endParaRPr kumimoji="0" lang="zh-CN" altLang="en-US" sz="9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MS PGothic" panose="020B0600070205080204" pitchFamily="34" charset="-128"/>
            </a:endParaRPr>
          </a:p>
        </p:txBody>
      </p:sp>
      <p:sp>
        <p:nvSpPr>
          <p:cNvPr id="27652" name="Rectangle 2"/>
          <p:cNvSpPr txBox="1">
            <a:spLocks noChangeArrowheads="1"/>
          </p:cNvSpPr>
          <p:nvPr/>
        </p:nvSpPr>
        <p:spPr bwMode="auto">
          <a:xfrm>
            <a:off x="2209800" y="533400"/>
            <a:ext cx="77724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3200" dirty="0"/>
              <a:t>Teleconference Times</a:t>
            </a:r>
            <a:endParaRPr lang="en-US" altLang="en-US" sz="3200" dirty="0">
              <a:solidFill>
                <a:schemeClr val="tx2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245165" y="917359"/>
            <a:ext cx="615563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defTabSz="4492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228600" indent="-285750" defTabSz="449263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449263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449263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449263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1" indent="-22860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 smtClean="0">
                <a:cs typeface="Times New Roman" panose="02020603050405020304" pitchFamily="18" charset="0"/>
              </a:rPr>
              <a:t>To be Confirmed</a:t>
            </a:r>
            <a:r>
              <a:rPr lang="en-US" altLang="zh-CN" sz="1600" b="1" dirty="0">
                <a:cs typeface="Times New Roman" panose="02020603050405020304" pitchFamily="18" charset="0"/>
              </a:rPr>
              <a:t>:</a:t>
            </a:r>
            <a:endParaRPr lang="en-US" altLang="zh-CN" sz="1200" dirty="0"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	20	(Monday),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</a:t>
            </a:r>
            <a:r>
              <a:rPr lang="en-US" altLang="zh-CN" sz="1100" strike="sngStrike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ET</a:t>
            </a:r>
            <a:r>
              <a:rPr lang="en-US" altLang="zh-CN" sz="1100" dirty="0" smtClean="0">
                <a:solidFill>
                  <a:schemeClr val="bg2"/>
                </a:solidFill>
                <a:cs typeface="Times New Roman" panose="02020603050405020304" pitchFamily="18" charset="0"/>
              </a:rPr>
              <a:t> – Too close to March plenary</a:t>
            </a:r>
            <a:endParaRPr lang="en-US" altLang="zh-CN" sz="1100" dirty="0">
              <a:solidFill>
                <a:schemeClr val="bg2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March 	21	(Tuesday),	10</a:t>
            </a:r>
            <a:r>
              <a:rPr lang="zh-CN" altLang="en-US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2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March 	23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</a:t>
            </a:r>
            <a:r>
              <a:rPr lang="en-US" altLang="zh-CN" sz="1100" dirty="0" smtClean="0">
                <a:solidFill>
                  <a:srgbClr val="00B0F0"/>
                </a:solidFill>
                <a:cs typeface="Times New Roman" panose="02020603050405020304" pitchFamily="18" charset="0"/>
              </a:rPr>
              <a:t>ET</a:t>
            </a: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	27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March 	28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March 	30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3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4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ET-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6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	10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  <a:r>
              <a:rPr lang="en-US" altLang="zh-CN" sz="1100" strike="sngStrike" dirty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--CAC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11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13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17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18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April 	20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24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April 	25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April 	27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1	(Monday),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 </a:t>
            </a:r>
            <a:r>
              <a:rPr lang="en-US" altLang="zh-CN" sz="1100" dirty="0">
                <a:solidFill>
                  <a:srgbClr val="FF0000"/>
                </a:solidFill>
                <a:cs typeface="Times New Roman" panose="02020603050405020304" pitchFamily="18" charset="0"/>
              </a:rPr>
              <a:t>-- CAC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 	2	(Tuesday),	10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00 - 12:00 ET </a:t>
            </a:r>
            <a:r>
              <a:rPr lang="en-US" altLang="zh-CN" sz="1100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- holiday</a:t>
            </a:r>
            <a:endParaRPr lang="en-US" altLang="zh-CN" sz="1100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May	4	(Thursday),	23</a:t>
            </a:r>
            <a:r>
              <a:rPr lang="zh-CN" altLang="en-US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F0"/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400050" lvl="2" indent="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None/>
              <a:defRPr/>
            </a:pPr>
            <a:endParaRPr lang="en-US" altLang="zh-CN" sz="1100" dirty="0">
              <a:solidFill>
                <a:schemeClr val="bg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8	(Monday),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May 	9	(Tuesday),	10</a:t>
            </a:r>
            <a:r>
              <a:rPr lang="zh-CN" altLang="en-US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dirty="0">
                <a:solidFill>
                  <a:srgbClr val="00B050"/>
                </a:solidFill>
                <a:cs typeface="Times New Roman" panose="02020603050405020304" pitchFamily="18" charset="0"/>
              </a:rPr>
              <a:t>00 - 12:00 ET 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May	11	(Thursday),	23</a:t>
            </a:r>
            <a:r>
              <a:rPr lang="zh-CN" altLang="en-US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：</a:t>
            </a:r>
            <a:r>
              <a:rPr lang="en-US" altLang="zh-CN" sz="1100" strike="sngStrike" dirty="0">
                <a:solidFill>
                  <a:schemeClr val="bg1">
                    <a:lumMod val="50000"/>
                  </a:schemeClr>
                </a:solidFill>
                <a:cs typeface="Times New Roman" panose="02020603050405020304" pitchFamily="18" charset="0"/>
              </a:rPr>
              <a:t>00 - 01:00 ET</a:t>
            </a:r>
          </a:p>
          <a:p>
            <a:pPr marL="685800" lvl="2" indent="-285750" algn="just">
              <a:spcBef>
                <a:spcPct val="0"/>
              </a:spcBef>
              <a:spcAft>
                <a:spcPts val="0"/>
              </a:spcAft>
              <a:buClr>
                <a:srgbClr val="000000"/>
              </a:buClr>
              <a:buFont typeface="Times New Roman" panose="02020603050405020304" pitchFamily="18" charset="0"/>
              <a:buChar char="―"/>
              <a:defRPr/>
            </a:pPr>
            <a:endParaRPr lang="en-US" altLang="zh-CN" sz="1100" dirty="0">
              <a:solidFill>
                <a:srgbClr val="00B0F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4760457"/>
              </p:ext>
            </p:extLst>
          </p:nvPr>
        </p:nvGraphicFramePr>
        <p:xfrm>
          <a:off x="6553200" y="3752215"/>
          <a:ext cx="5486400" cy="1505585"/>
        </p:xfrm>
        <a:graphic>
          <a:graphicData uri="http://schemas.openxmlformats.org/drawingml/2006/table">
            <a:tbl>
              <a:tblPr firstRow="1" firstCol="1" bandRow="1"/>
              <a:tblGrid>
                <a:gridCol w="6096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2628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Orlando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Beijing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Time Central  Europe</a:t>
                      </a:r>
                      <a:endParaRPr lang="zh-CN" alt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50" kern="120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Israel</a:t>
                      </a:r>
                      <a:endParaRPr lang="zh-CN" altLang="zh-CN" sz="1050" kern="1200" dirty="0">
                        <a:solidFill>
                          <a:srgbClr val="1F497D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Eastern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1F497D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Pacific time</a:t>
                      </a:r>
                      <a:endParaRPr lang="zh-CN" sz="105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778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AM1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20:00-22:00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14:00-16:00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15:00-17:00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08:00-10:00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05:00-07:00</a:t>
                      </a:r>
                      <a:endParaRPr lang="zh-CN" sz="900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8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AM2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22:30-00:30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16:30-18:30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17:30-19:30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07:30-09:30</a:t>
                      </a:r>
                      <a:endParaRPr lang="zh-CN" sz="900" dirty="0">
                        <a:solidFill>
                          <a:srgbClr val="00B0F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 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CN" sz="9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微软雅黑" panose="020B0503020204020204" pitchFamily="34" charset="-122"/>
                        </a:rPr>
                        <a:t>　</a:t>
                      </a:r>
                      <a:endParaRPr lang="zh-CN" sz="9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7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PM1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01:30-03:30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19:30-21:30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20:30-22:30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13:30-15:30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</a:rPr>
                        <a:t>10:30-12:30</a:t>
                      </a:r>
                      <a:endParaRPr lang="zh-CN" sz="900" dirty="0">
                        <a:solidFill>
                          <a:srgbClr val="7030A0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PM2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04:00-06:00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22:00-24:00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23:00-01:00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16:00-18:00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13:00-15:00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8382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 </a:t>
                      </a:r>
                      <a:endParaRPr lang="zh-CN" sz="900" kern="120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zh-CN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8605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Evening 1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07:30-09:30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01:30-03:30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02:30-04:30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19:30-21:30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900" kern="1200" dirty="0">
                          <a:solidFill>
                            <a:srgbClr val="1F497D"/>
                          </a:solidFill>
                          <a:effectLst/>
                          <a:latin typeface="Calibri" panose="020F0502020204030204" pitchFamily="34" charset="0"/>
                          <a:ea typeface="宋体" panose="02010600030101010101" pitchFamily="2" charset="-122"/>
                          <a:cs typeface="+mn-cs"/>
                        </a:rPr>
                        <a:t>16:30-18:30</a:t>
                      </a:r>
                      <a:endParaRPr lang="zh-CN" sz="900" kern="1200" dirty="0">
                        <a:solidFill>
                          <a:srgbClr val="1F497D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508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1365</TotalTime>
  <Words>356</Words>
  <Application>Microsoft Office PowerPoint</Application>
  <PresentationFormat>宽屏</PresentationFormat>
  <Paragraphs>188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5" baseType="lpstr">
      <vt:lpstr>Arial Unicode MS</vt:lpstr>
      <vt:lpstr>MS Gothic</vt:lpstr>
      <vt:lpstr>MS PGothic</vt:lpstr>
      <vt:lpstr>宋体</vt:lpstr>
      <vt:lpstr>微软雅黑</vt:lpstr>
      <vt:lpstr>Arial</vt:lpstr>
      <vt:lpstr>Calibri</vt:lpstr>
      <vt:lpstr>Times New Roman</vt:lpstr>
      <vt:lpstr>Wingdings</vt:lpstr>
      <vt:lpstr>Office Theme</vt:lpstr>
      <vt:lpstr>PowerPoint 演示文稿</vt:lpstr>
      <vt:lpstr>Abstract</vt:lpstr>
      <vt:lpstr>TGbf (WLAN Sensing)– March 2023</vt:lpstr>
      <vt:lpstr>TGbf Timeline (Updated)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Hanxiao (Tony, WT Lab)</cp:lastModifiedBy>
  <cp:revision>69</cp:revision>
  <cp:lastPrinted>1601-01-01T00:00:00Z</cp:lastPrinted>
  <dcterms:created xsi:type="dcterms:W3CDTF">2019-09-06T19:28:44Z</dcterms:created>
  <dcterms:modified xsi:type="dcterms:W3CDTF">2023-03-16T07:19:50Z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(3)u10IIQ2zBI4BaD+lyRga3ZYemDpCuNCm7AKfX69iQydMwvRwS2T9TLVXmQJyg2dcQun3enfG
SBC0c1RjTAq66sTxjReQZG7TMJTwGNVpdsn5X9Y+8pK6nkoh/Y8gPI4O6cAwnAQeD9nF9zQz
x7qyRDHg0qlZeiBn2lPE/Jkr9n8idqxg41I9c5hpgdRabZM3bHeTokWJejQkalaiMpxrfB2a
lwQra1kxG46zCjospG</vt:lpwstr>
  </property>
  <property fmtid="{D5CDD505-2E9C-101B-9397-08002B2CF9AE}" pid="3" name="_2015_ms_pID_7253431">
    <vt:lpwstr>tx5+gGQBCJGiNfUgUS6mVUO/JBM15w7Yp/oNiapy4fY6PFZXNiqP0i
kspW6c9IJC+J2Lk/Sd27rxPP7pz/yuvgoY+a25dOUbeGEfAtCZw+63JjWmpyyiDEsoFiv6Ya
7JpwkydpQyMl2VCpAS+L0uOiBlD4LyKXge84EzDMjv9YOAuD9AcMv6ZJAR2sftvrgM1CxwRE
7ExU3hfqC+qCg18481o+YpDsk0ONrk/VV7Nx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1577063215</vt:lpwstr>
  </property>
  <property fmtid="{D5CDD505-2E9C-101B-9397-08002B2CF9AE}" pid="8" name="_2015_ms_pID_7253432">
    <vt:lpwstr>qRJ43mofWlgNoq2Rig02FXY=</vt:lpwstr>
  </property>
</Properties>
</file>