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5"/>
  </p:sldMasterIdLst>
  <p:notesMasterIdLst>
    <p:notesMasterId r:id="rId11"/>
  </p:notesMasterIdLst>
  <p:handoutMasterIdLst>
    <p:handoutMasterId r:id="rId12"/>
  </p:handoutMasterIdLst>
  <p:sldIdLst>
    <p:sldId id="534" r:id="rId6"/>
    <p:sldId id="1191" r:id="rId7"/>
    <p:sldId id="1205" r:id="rId8"/>
    <p:sldId id="1203" r:id="rId9"/>
    <p:sldId id="1204" r:id="rId10"/>
  </p:sldIdLst>
  <p:sldSz cx="9144000" cy="7434263"/>
  <p:notesSz cx="9321800" cy="6946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1pPr>
    <a:lvl2pPr marL="139171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2pPr>
    <a:lvl3pPr marL="278341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3pPr>
    <a:lvl4pPr marL="417513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4pPr>
    <a:lvl5pPr marL="556683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5pPr>
    <a:lvl6pPr marL="695854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6pPr>
    <a:lvl7pPr marL="835024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7pPr>
    <a:lvl8pPr marL="974196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8pPr>
    <a:lvl9pPr marL="1113366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6" userDrawn="1">
          <p15:clr>
            <a:srgbClr val="A4A3A4"/>
          </p15:clr>
        </p15:guide>
        <p15:guide id="2" pos="430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88">
          <p15:clr>
            <a:srgbClr val="A4A3A4"/>
          </p15:clr>
        </p15:guide>
        <p15:guide id="2" pos="29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47"/>
    <a:srgbClr val="FFCC66"/>
    <a:srgbClr val="FF8000"/>
    <a:srgbClr val="FFFF66"/>
    <a:srgbClr val="FEA955"/>
    <a:srgbClr val="FEA853"/>
    <a:srgbClr val="CA8643"/>
    <a:srgbClr val="F5A351"/>
    <a:srgbClr val="0000FF"/>
    <a:srgbClr val="0073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517" autoAdjust="0"/>
    <p:restoredTop sz="91159" autoAdjust="0"/>
  </p:normalViewPr>
  <p:slideViewPr>
    <p:cSldViewPr>
      <p:cViewPr varScale="1">
        <p:scale>
          <a:sx n="110" d="100"/>
          <a:sy n="110" d="100"/>
        </p:scale>
        <p:origin x="870" y="108"/>
      </p:cViewPr>
      <p:guideLst>
        <p:guide orient="horz" pos="916"/>
        <p:guide pos="430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-1050" y="-96"/>
      </p:cViewPr>
      <p:guideLst>
        <p:guide orient="horz" pos="2188"/>
        <p:guide pos="29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CR&amp;D_innerPage_3medRes"/>
          <p:cNvPicPr>
            <a:picLocks noChangeAspect="1" noChangeArrowheads="1"/>
          </p:cNvPicPr>
          <p:nvPr/>
        </p:nvPicPr>
        <p:blipFill>
          <a:blip r:embed="rId2" cstate="print"/>
          <a:srcRect l="1181" t="1714" r="1181" b="80571"/>
          <a:stretch>
            <a:fillRect/>
          </a:stretch>
        </p:blipFill>
        <p:spPr bwMode="auto">
          <a:xfrm>
            <a:off x="0" y="-1913"/>
            <a:ext cx="9321800" cy="710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41169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80197" y="0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059113" y="520700"/>
            <a:ext cx="3203575" cy="26050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2180" y="3299778"/>
            <a:ext cx="7457440" cy="312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598349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80197" y="6598349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89DAB31-59AD-4F23-91ED-D5C760CE79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1540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1pPr>
    <a:lvl2pPr marL="139171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2pPr>
    <a:lvl3pPr marL="278341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3pPr>
    <a:lvl4pPr marL="417513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4pPr>
    <a:lvl5pPr marL="556683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5pPr>
    <a:lvl6pPr marL="695854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6pPr>
    <a:lvl7pPr marL="835024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7pPr>
    <a:lvl8pPr marL="974196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8pPr>
    <a:lvl9pPr marL="1113366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09441"/>
            <a:ext cx="7772400" cy="1593548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12749"/>
            <a:ext cx="6400800" cy="189986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77696"/>
            <a:ext cx="8305800" cy="780587"/>
          </a:xfrm>
        </p:spPr>
        <p:txBody>
          <a:bodyPr/>
          <a:lstStyle>
            <a:lvl1pPr>
              <a:defRPr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58283"/>
            <a:ext cx="8305800" cy="5737313"/>
          </a:xfrm>
        </p:spPr>
        <p:txBody>
          <a:bodyPr/>
          <a:lstStyle>
            <a:lvl1pPr>
              <a:defRPr sz="18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16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2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2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77696"/>
            <a:ext cx="8305800" cy="780587"/>
          </a:xfrm>
        </p:spPr>
        <p:txBody>
          <a:bodyPr/>
          <a:lstStyle>
            <a:lvl1pPr>
              <a:defRPr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033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BE39F8B-9560-4412-B07B-3288B07C94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477696"/>
            <a:ext cx="8305800" cy="819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97313"/>
            <a:ext cx="8305800" cy="5698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31535" y="7073655"/>
            <a:ext cx="62196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400" b="0">
                <a:latin typeface="Times New Roman"/>
                <a:cs typeface="Times New Roman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381000" y="460012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95536" y="7021248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5796137" y="7091758"/>
            <a:ext cx="287142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dirty="0">
                <a:solidFill>
                  <a:schemeClr val="tx1"/>
                </a:solidFill>
                <a:latin typeface="Times New Roman"/>
                <a:cs typeface="Times New Roman"/>
              </a:rPr>
              <a:t>Menzo Wentink, Qualcomm</a:t>
            </a:r>
            <a:endParaRPr lang="en-US" sz="1400" b="0" kern="1200" dirty="0">
              <a:solidFill>
                <a:schemeClr val="tx1"/>
              </a:solidFill>
              <a:latin typeface="Times New Roman"/>
              <a:ea typeface="+mn-ea"/>
              <a:cs typeface="Times New Roman"/>
            </a:endParaRPr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3231331" y="183014"/>
            <a:ext cx="54578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err="1">
                <a:solidFill>
                  <a:schemeClr val="tx1"/>
                </a:solidFill>
                <a:latin typeface="+mn-lt"/>
              </a:rPr>
              <a:t>doc: </a:t>
            </a:r>
            <a:r>
              <a:rPr lang="en-US" sz="1800" b="1" err="1">
                <a:solidFill>
                  <a:schemeClr val="tx1"/>
                </a:solidFill>
                <a:latin typeface="+mn-lt"/>
              </a:rPr>
              <a:t>IEEE</a:t>
            </a:r>
            <a:r>
              <a:rPr lang="en-US" sz="1800" b="1">
                <a:solidFill>
                  <a:schemeClr val="tx1"/>
                </a:solidFill>
                <a:latin typeface="+mn-lt"/>
              </a:rPr>
              <a:t> 802.11-</a:t>
            </a:r>
            <a:r>
              <a:rPr lang="en-US" sz="1800" b="1">
                <a:solidFill>
                  <a:schemeClr val="tx1"/>
                </a:solidFill>
                <a:latin typeface="+mn-lt"/>
                <a:cs typeface="Calibri" pitchFamily="34" charset="0"/>
              </a:rPr>
              <a:t>23</a:t>
            </a:r>
            <a:r>
              <a:rPr lang="en-US" sz="1800" b="1">
                <a:latin typeface="+mn-lt"/>
                <a:cs typeface="Calibri" pitchFamily="34" charset="0"/>
              </a:rPr>
              <a:t>/455r0</a:t>
            </a:r>
            <a:endParaRPr lang="en-US" sz="1800" b="1" kern="1200" dirty="0">
              <a:solidFill>
                <a:schemeClr val="tx1"/>
              </a:solidFill>
              <a:latin typeface="+mn-lt"/>
              <a:ea typeface="+mn-ea"/>
              <a:cs typeface="Calibri" pitchFamily="34" charset="0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59532" y="149709"/>
            <a:ext cx="190821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39688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>
                <a:latin typeface="+mj-lt"/>
                <a:cs typeface="Calibri" pitchFamily="34" charset="0"/>
              </a:rPr>
              <a:t>March </a:t>
            </a:r>
            <a:r>
              <a:rPr lang="en-US" sz="1800" b="1" baseline="0" dirty="0">
                <a:latin typeface="+mj-lt"/>
                <a:cs typeface="Calibri" pitchFamily="34" charset="0"/>
              </a:rPr>
              <a:t>2023</a:t>
            </a:r>
            <a:endParaRPr lang="en-US" sz="1800" b="1" kern="1200" dirty="0">
              <a:solidFill>
                <a:schemeClr val="tx1"/>
              </a:solidFill>
              <a:latin typeface="+mj-lt"/>
              <a:ea typeface="+mn-ea"/>
              <a:cs typeface="Calibri" pitchFamily="34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395537" y="7091758"/>
            <a:ext cx="218735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marR="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dirty="0">
                <a:solidFill>
                  <a:schemeClr val="tx1"/>
                </a:solidFill>
                <a:latin typeface="Times New Roman"/>
                <a:cs typeface="Times New Roman"/>
              </a:rPr>
              <a:t>Submission</a:t>
            </a:r>
            <a:endParaRPr lang="en-US" sz="1400" b="0" kern="1200" dirty="0">
              <a:solidFill>
                <a:schemeClr val="tx1"/>
              </a:solidFill>
              <a:latin typeface="Times New Roman"/>
              <a:ea typeface="+mn-ea"/>
              <a:cs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7" r:id="rId3"/>
    <p:sldLayoutId id="2147483706" r:id="rId4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/>
          <a:ea typeface="+mj-ea"/>
          <a:cs typeface="Calibri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1800" b="1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75556" y="1094979"/>
            <a:ext cx="7772400" cy="1470025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Wi-Fi deferral for NB signals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290846" y="7073655"/>
            <a:ext cx="503343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B429028-EDBC-4B69-9F69-0DC0E1F1788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762000" y="23129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</a:rPr>
              <a:t>Author:</a:t>
            </a:r>
            <a:endParaRPr lang="en-US" sz="2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184622"/>
              </p:ext>
            </p:extLst>
          </p:nvPr>
        </p:nvGraphicFramePr>
        <p:xfrm>
          <a:off x="622300" y="3031331"/>
          <a:ext cx="7823200" cy="1371600"/>
        </p:xfrm>
        <a:graphic>
          <a:graphicData uri="http://schemas.openxmlformats.org/drawingml/2006/table">
            <a:tbl>
              <a:tblPr/>
              <a:tblGrid>
                <a:gridCol w="146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6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17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Affiliation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Address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Phone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Email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Menzo Wentink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Qualcomm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Utrecht,</a:t>
                      </a:r>
                      <a:b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The Netherlands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+31-65-183-6231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mwentink qti.qualcomm.com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Richard van Nee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Qualcomm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Utrecht,</a:t>
                      </a:r>
                    </a:p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The Netherlands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69939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486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BE258-3405-6247-98EC-146BA51D1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FD3537-2AFA-EF42-AB06-D24C13246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These slides describe a cabled experiment in which a continuous NB signal is provided to a Wi-Fi access point at -62 dBm/20 MHz</a:t>
            </a:r>
          </a:p>
          <a:p>
            <a:pPr lvl="1"/>
            <a:r>
              <a:rPr lang="en-US"/>
              <a:t>the NB signal is a continuous wave (CW) signal tuned in the primary channel of the AP</a:t>
            </a:r>
          </a:p>
          <a:p>
            <a:pPr lvl="1"/>
            <a:r>
              <a:rPr lang="en-US"/>
              <a:t>the AP has its primary channel at center frequency 5 300 MHz</a:t>
            </a:r>
          </a:p>
          <a:p>
            <a:pPr lvl="1"/>
            <a:r>
              <a:rPr lang="en-US"/>
              <a:t>the CW signal is tuned at 5 305 MHz</a:t>
            </a:r>
          </a:p>
          <a:p>
            <a:pPr lvl="1"/>
            <a:r>
              <a:rPr lang="en-US"/>
              <a:t>the test setup is similar to the setup used for ETSI ED testing, cabled</a:t>
            </a:r>
          </a:p>
          <a:p>
            <a:endParaRPr lang="en-US"/>
          </a:p>
          <a:p>
            <a:r>
              <a:rPr lang="en-US"/>
              <a:t>The expectation is that the Wi-Fi AP defers for the NB signal based on its energy detect (ED) CCA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87F172-A26E-D64B-91FF-F304EB2BA5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152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A24EB-43DF-4CC2-3614-E1F2C820F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Test results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D26045-247E-27DD-97DA-5A1375FF11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AA677E8-4400-3147-B3B7-5C5D3A0D92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267802"/>
            <a:ext cx="6252108" cy="5521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6ED59A6-4ADC-2F4B-DE60-17E52DC194C4}"/>
              </a:ext>
            </a:extLst>
          </p:cNvPr>
          <p:cNvSpPr txBox="1"/>
          <p:nvPr/>
        </p:nvSpPr>
        <p:spPr>
          <a:xfrm>
            <a:off x="2519772" y="3054541"/>
            <a:ext cx="23690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+mn-lt"/>
              </a:rPr>
              <a:t>The CW signal starts here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532A36A-C385-5CDC-82BD-BB68E35B80D9}"/>
              </a:ext>
            </a:extLst>
          </p:cNvPr>
          <p:cNvSpPr txBox="1"/>
          <p:nvPr/>
        </p:nvSpPr>
        <p:spPr>
          <a:xfrm>
            <a:off x="3131840" y="4782733"/>
            <a:ext cx="33993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+mn-lt"/>
              </a:rPr>
              <a:t>The Wi-Fi AP defers for the CW signal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CB4C585-EB92-FDA6-897F-D7BACE04DAB3}"/>
              </a:ext>
            </a:extLst>
          </p:cNvPr>
          <p:cNvCxnSpPr>
            <a:cxnSpLocks/>
          </p:cNvCxnSpPr>
          <p:nvPr/>
        </p:nvCxnSpPr>
        <p:spPr bwMode="auto">
          <a:xfrm flipH="1">
            <a:off x="2987824" y="3402614"/>
            <a:ext cx="396044" cy="53054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triangle" w="lg" len="lg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EC3C5B4-725E-B43E-B6FF-05797CF833DE}"/>
              </a:ext>
            </a:extLst>
          </p:cNvPr>
          <p:cNvSpPr txBox="1"/>
          <p:nvPr/>
        </p:nvSpPr>
        <p:spPr>
          <a:xfrm>
            <a:off x="7655756" y="5042889"/>
            <a:ext cx="141674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>
                <a:latin typeface="+mn-lt"/>
              </a:rPr>
              <a:t>This level is the spectrum analyzer’s noise floor, which depends on resolution bandwidth and cable attenuation. The CW signal itself is not visible in this setup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ACA62E6-768C-7BAB-B958-931A78A77B7D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740352" y="4653235"/>
            <a:ext cx="324036" cy="3536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974931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D4AAE-5C97-205F-A854-625B1149A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0EE565-8C8C-D09B-688D-2109FFA3C3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Wi-Fi AP defers for the NB signal (continuous CW) that is present at its antenna connector at -62 dBm/20 MHz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4CB31AF-C194-850E-D9A4-C65341B923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555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65154-2AA2-9E3E-3AA6-4EE262CA5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4E9FE0-3AF3-B840-81E3-D945273B8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11-22-1578-01-0wng-coexistence-of-narrowband-frequency-hopping-nb-fh-systems-and-wi-fi</a:t>
            </a:r>
          </a:p>
          <a:p>
            <a:r>
              <a:rPr lang="en-US"/>
              <a:t>11-22-0998-01-0wng-clear-channel-assessment-cca-behavior-of-commerical-wi-fi-equipment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E49D58-1AFE-F3E5-B742-DD9A4E545E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781023"/>
      </p:ext>
    </p:extLst>
  </p:cSld>
  <p:clrMapOvr>
    <a:masterClrMapping/>
  </p:clrMapOvr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C8FFCFE5539B4F95C9BBFD1E8D37C3" ma:contentTypeVersion="7" ma:contentTypeDescription="Create a new document." ma:contentTypeScope="" ma:versionID="02819f028e000f5c3ca8451d6cad740b">
  <xsd:schema xmlns:xsd="http://www.w3.org/2001/XMLSchema" xmlns:xs="http://www.w3.org/2001/XMLSchema" xmlns:p="http://schemas.microsoft.com/office/2006/metadata/properties" xmlns:ns1="http://schemas.microsoft.com/sharepoint/v3" xmlns:ns2="aa21d8ab-c51c-4ace-8c54-d3ccf266cfba" targetNamespace="http://schemas.microsoft.com/office/2006/metadata/properties" ma:root="true" ma:fieldsID="20298ac77d39a9d1740f83cbbd3bfd61" ns1:_="" ns2:_="">
    <xsd:import namespace="http://schemas.microsoft.com/sharepoint/v3"/>
    <xsd:import namespace="aa21d8ab-c51c-4ace-8c54-d3ccf266cfba"/>
    <xsd:element name="properties">
      <xsd:complexType>
        <xsd:sequence>
          <xsd:element name="documentManagement">
            <xsd:complexType>
              <xsd:all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8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21d8ab-c51c-4ace-8c54-d3ccf266cfba" elementFormDefault="qualified">
    <xsd:import namespace="http://schemas.microsoft.com/office/2006/documentManagement/types"/>
    <xsd:import namespace="http://schemas.microsoft.com/office/infopath/2007/PartnerControls"/>
    <xsd:element name="QBU" ma:index="9" ma:displayName="Qualcomm Business Unit" ma:default="Corporate" ma:internalName="QBU" ma:readOnly="true">
      <xsd:simpleType>
        <xsd:restriction base="dms:Text"/>
      </xsd:simpleType>
    </xsd:element>
    <xsd:element name="QDEPT" ma:index="10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p:Policy xmlns:p="office.server.policy" id="" local="true">
  <p:Name>Document</p:Name>
  <p:Description/>
  <p:Statement/>
  <p:PolicyItems>
    <p:PolicyItem featureId="QualcommTagPolicy" staticId="0x01010001C8FFCFE5539B4F95C9BBFD1E8D37C3" UniqueId="a253d69b-3fef-43a0-a5c4-4d62eb166b7c">
      <p:Name>Qualcomm Tagging Policy</p:Name>
      <p:Description>Qualcomm Custom Policy for Tagging</p:Description>
      <p:CustomData/>
    </p:PolicyItem>
  </p:PolicyItems>
</p:Policy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7BD1C03-3B4B-42FE-85B5-0F93CE63E0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a21d8ab-c51c-4ace-8c54-d3ccf266cf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20D768F-5D61-47B8-AF08-86404C7CA922}">
  <ds:schemaRefs>
    <ds:schemaRef ds:uri="office.server.policy"/>
  </ds:schemaRefs>
</ds:datastoreItem>
</file>

<file path=customXml/itemProps3.xml><?xml version="1.0" encoding="utf-8"?>
<ds:datastoreItem xmlns:ds="http://schemas.openxmlformats.org/officeDocument/2006/customXml" ds:itemID="{360849EC-424C-49BC-A5A5-D4D263B7214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4.xml><?xml version="1.0" encoding="utf-8"?>
<ds:datastoreItem xmlns:ds="http://schemas.openxmlformats.org/officeDocument/2006/customXml" ds:itemID="{ABFD3F03-7024-47F4-B7B1-5F6419EA3B1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175192</TotalTime>
  <Words>222</Words>
  <Application>Microsoft Office PowerPoint</Application>
  <PresentationFormat>Custom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Extend Submission Template</vt:lpstr>
      <vt:lpstr>Wi-Fi deferral for NB signals</vt:lpstr>
      <vt:lpstr>Introduction</vt:lpstr>
      <vt:lpstr>Test results</vt:lpstr>
      <vt:lpstr>Conclusion</vt:lpstr>
      <vt:lpstr>References</vt:lpstr>
    </vt:vector>
  </TitlesOfParts>
  <Manager/>
  <Company>Qualcomm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EIFS-after-Ack Issue</dc:title>
  <dc:subject/>
  <dc:creator>Menzo Wentink</dc:creator>
  <cp:keywords/>
  <dc:description/>
  <cp:lastModifiedBy>Menzo Wentink</cp:lastModifiedBy>
  <cp:revision>4512</cp:revision>
  <dcterms:created xsi:type="dcterms:W3CDTF">2008-10-07T17:07:33Z</dcterms:created>
  <dcterms:modified xsi:type="dcterms:W3CDTF">2023-03-14T18:31:58Z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0x01010001C8FFCFE5539B4F95C9BBFD1E8D37C3</vt:lpwstr>
  </property>
  <property fmtid="{D5CDD505-2E9C-101B-9397-08002B2CF9AE}" pid="4" name="_AdHocReviewCycleID">
    <vt:i4>-1566240483</vt:i4>
  </property>
  <property fmtid="{D5CDD505-2E9C-101B-9397-08002B2CF9AE}" pid="5" name="_EmailSubject">
    <vt:lpwstr>Short beacon Presentation</vt:lpwstr>
  </property>
  <property fmtid="{D5CDD505-2E9C-101B-9397-08002B2CF9AE}" pid="6" name="_AuthorEmail">
    <vt:lpwstr>sabraham@qualcomm.com</vt:lpwstr>
  </property>
  <property fmtid="{D5CDD505-2E9C-101B-9397-08002B2CF9AE}" pid="7" name="_AuthorEmailDisplayName">
    <vt:lpwstr>Abraham, Santosh</vt:lpwstr>
  </property>
  <property fmtid="{D5CDD505-2E9C-101B-9397-08002B2CF9AE}" pid="8" name="_PreviousAdHocReviewCycleID">
    <vt:i4>508146781</vt:i4>
  </property>
</Properties>
</file>