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6"/>
  </p:notesMasterIdLst>
  <p:handoutMasterIdLst>
    <p:handoutMasterId r:id="rId117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1" r:id="rId94"/>
    <p:sldId id="1152" r:id="rId95"/>
    <p:sldId id="1124" r:id="rId96"/>
    <p:sldId id="1136" r:id="rId97"/>
    <p:sldId id="1137" r:id="rId98"/>
    <p:sldId id="1138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51" r:id="rId109"/>
    <p:sldId id="1153" r:id="rId110"/>
    <p:sldId id="1154" r:id="rId111"/>
    <p:sldId id="1113" r:id="rId112"/>
    <p:sldId id="1115" r:id="rId113"/>
    <p:sldId id="880" r:id="rId114"/>
    <p:sldId id="1155" r:id="rId1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438" dt="2023-07-13T09:46:57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microsoft.com/office/2015/10/relationships/revisionInfo" Target="revisionInfo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presProps" Target="presProp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viewProps" Target="viewProps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13T09:47:46.079" v="18206" actId="20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13T09:47:46.079" v="18206" actId="207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13T09:47:46.079" v="18206" actId="20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32:01.877" v="17592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09:44:49.797" v="18164" actId="20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44:49.797" v="18164" actId="20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25:23.511" v="16989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25:23.511" v="16989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30:22.796" v="17084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0:22.796" v="17084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13T09:18:30.267" v="17504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00:27.649" v="17446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39:01.665" v="17190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9:01.665" v="17190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8:19.076" v="17386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8:19.076" v="17386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9:47.782" v="17516" actId="20577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00:39.429" v="17450" actId="20577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9:51.688" v="17518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13T09:19:51.688" v="17518" actId="20577"/>
          <ac:spMkLst>
            <pc:docMk/>
            <pc:sldMk cId="755760760" sldId="1137"/>
            <ac:spMk id="2" creationId="{49510D9F-7498-4603-98A7-A6DB1EDD560E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9:56.488" v="17521" actId="20577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1129407089" sldId="1142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3837519420" sldId="1143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818386726" sldId="1144"/>
        </pc:sldMkLst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279924500" sldId="1145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1595972681" sldId="1146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1671793633" sldId="1147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720861815" sldId="1148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3500904012" sldId="1149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703498279" sldId="115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878911494" sldId="1151"/>
        </pc:sldMkLst>
      </pc:sldChg>
      <pc:sldChg chg="modSp add mod">
        <pc:chgData name="Alfred Asterjadhi" userId="39de57b9-85c0-4fd1-aaac-8ca2b6560ad0" providerId="ADAL" clId="{570731C7-F871-42F1-9270-11458313F9A9}" dt="2023-07-13T09:34:11.034" v="17682" actId="20577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34:11.034" v="17682" actId="20577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30:07.014" v="17590" actId="114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30:07.014" v="17590" actId="114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27:07.350" v="17583" actId="20577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27:07.350" v="17583" actId="20577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47:24.819" v="18203" actId="2057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09:46:30.887" v="18182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09:47:24.819" v="18203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13T05:34:45.314" v="1656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13T05:34:45.314" v="1656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73-02-00be-lb271-cr-for-two-bqrs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4-01-00be-lb271-cr-cid15062.docx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95-04-00be-lb271-cr-for-ml-reconfiguration-part-2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61-05-00be-lb271-cr-for-reconfiguration-ml-element-part-1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94-01-00be-lb271-cr-for-35-3-16-7-error-recovery-on-a-nstr-link-pair-within-pifs.docx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2-02-00be-remaining-11be-cids-misc.docx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72-32-00be-ieee-802-11be-lb271-comments.xlsx" TargetMode="External"/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8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46-00-00be-lb271-cr-for-35-3-12-part-2.docx" TargetMode="External"/><Relationship Id="rId5" Type="http://schemas.openxmlformats.org/officeDocument/2006/relationships/hyperlink" Target="https://mentor.ieee.org/802.11/dcn/23/11-23-1255-01-00be-lb271-crs-for-some-general-cids.docx" TargetMode="External"/><Relationship Id="rId4" Type="http://schemas.openxmlformats.org/officeDocument/2006/relationships/hyperlink" Target="https://mentor.ieee.org/802.11/dcn/23/11-23-1268-01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5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70-04-00be-lb271-resolution-for-comments-assigned-to-abhi-part-7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65-01-00be-lb271-cr-for-clause-35-16-2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0-01-00be-lb271-miscellaneous-cids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5-01-00be-lb271-cr-for-35-2-1-2-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2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77-04-00be-crs-for-11be-d3-0-supported-features-and-pics-cids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4-03-00be-lb-271-cr-for-35-3-16-5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63-03-00be-lb271-cr-of-nstr-status-update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6-01-00be-lb271-cr-for-35-3-16-4-nstr-operation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43-02-00be-lb271-resolution-for-comments-assigned-to-abhi-part-6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11-23/373r2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726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11-23/544r1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Michail Koundourakis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936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11-23/995r4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618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11-23/361r5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040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11-23/694r1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982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17390, 17391, 15169, 15812, 15926, 16342, 16343, 16433, 16886, 16888, 15470, 15527, 15528, 15529, 16014, 16015, 16016, 16508, 16509, 17949, 18147, 18148, 18149, 18203, 18204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11-23/1122r2</a:t>
            </a:r>
            <a:r>
              <a:rPr lang="en-US" sz="1200" b="0" dirty="0">
                <a:solidFill>
                  <a:schemeClr val="tx1"/>
                </a:solidFill>
              </a:rPr>
              <a:t>  [26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114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17284, 15244, 15743, 18218, 16296, 16461 in 11-23/1125r5 </a:t>
            </a:r>
            <a:r>
              <a:rPr lang="en-US" sz="1200" b="0" i="1" dirty="0">
                <a:solidFill>
                  <a:schemeClr val="tx1"/>
                </a:solidFill>
              </a:rPr>
              <a:t>[ 6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789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11-23/765r1 [1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1483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613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 </a:t>
            </a:r>
            <a:r>
              <a:rPr lang="en-US" sz="1200" b="0" i="1" dirty="0">
                <a:solidFill>
                  <a:schemeClr val="tx1"/>
                </a:solidFill>
              </a:rPr>
              <a:t>[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 </a:t>
            </a:r>
          </a:p>
          <a:p>
            <a:pPr marL="0" indent="0"/>
            <a:r>
              <a:rPr lang="en-US" sz="1400" dirty="0"/>
              <a:t>Discussion: 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88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614 (Quarantine Last)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all the CIDs that do not have a Status of “Resolution Approved”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</a:t>
            </a:r>
            <a:r>
              <a:rPr lang="en-US" sz="1600" dirty="0">
                <a:solidFill>
                  <a:schemeClr val="tx1"/>
                </a:solidFill>
              </a:rPr>
              <a:t> and including the results from the motions ran in TGbe Joint PM1 session of Thursday (July 13, 2023)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</a:t>
            </a:r>
          </a:p>
          <a:p>
            <a:pPr marL="0" indent="0"/>
            <a:r>
              <a:rPr lang="en-US" altLang="en-US" sz="1600" b="1" dirty="0"/>
              <a:t>CIDs in </a:t>
            </a:r>
            <a:r>
              <a:rPr lang="en-US" altLang="en-US" sz="1600" b="1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r33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Having approved changes to TGbe D3.0, as defined in </a:t>
            </a:r>
            <a:r>
              <a:rPr lang="en-US" sz="20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11-22/272r</a:t>
            </a:r>
            <a:r>
              <a:rPr lang="en-US" sz="2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</a:t>
            </a:r>
            <a:r>
              <a:rPr lang="en-US" sz="2000" dirty="0"/>
              <a:t>, in addition to motions passed during the TGbe Joint sessions of July 13</a:t>
            </a:r>
            <a:r>
              <a:rPr lang="en-US" sz="2000" baseline="30000" dirty="0"/>
              <a:t>th</a:t>
            </a:r>
            <a:r>
              <a:rPr lang="en-US" sz="2000" dirty="0"/>
              <a:t> 2023.</a:t>
            </a:r>
          </a:p>
          <a:p>
            <a:r>
              <a:rPr lang="en-US" altLang="en-US" sz="2000" dirty="0"/>
              <a:t>Instruct the editor to prepare TGbe Draft </a:t>
            </a:r>
            <a:r>
              <a:rPr lang="en-US" altLang="en-US" sz="2000" dirty="0">
                <a:solidFill>
                  <a:srgbClr val="FF0000"/>
                </a:solidFill>
              </a:rPr>
              <a:t>D4.0</a:t>
            </a:r>
          </a:p>
          <a:p>
            <a:r>
              <a:rPr lang="en-US" altLang="en-US" sz="2000" dirty="0"/>
              <a:t>Approve a </a:t>
            </a:r>
            <a:r>
              <a:rPr lang="en-US" altLang="en-US" sz="2000" dirty="0">
                <a:solidFill>
                  <a:srgbClr val="FF0000"/>
                </a:solidFill>
              </a:rPr>
              <a:t>20 </a:t>
            </a:r>
            <a:r>
              <a:rPr lang="en-US" altLang="en-US" sz="2000" dirty="0"/>
              <a:t>day Working Group Technical Letter Ballot asking the question “Should TGbe Draft 4.0 be forwarded to SA Ballot?”</a:t>
            </a:r>
          </a:p>
          <a:p>
            <a:endParaRPr lang="en-GB" altLang="en-US" sz="2000" dirty="0"/>
          </a:p>
          <a:p>
            <a:r>
              <a:rPr lang="en-GB" altLang="en-US" sz="2000" dirty="0"/>
              <a:t>Moved:,  		Seconded:</a:t>
            </a:r>
          </a:p>
          <a:p>
            <a:r>
              <a:rPr lang="en-GB" altLang="en-US" sz="2000" dirty="0"/>
              <a:t>Preliminary Result:</a:t>
            </a:r>
          </a:p>
          <a:p>
            <a:r>
              <a:rPr lang="en-GB" sz="2000" dirty="0"/>
              <a:t>Result: </a:t>
            </a:r>
            <a:endParaRPr lang="en-GB" sz="2000" dirty="0">
              <a:highlight>
                <a:srgbClr val="00FF00"/>
              </a:highlight>
            </a:endParaRPr>
          </a:p>
          <a:p>
            <a:endParaRPr lang="en-GB" altLang="en-US" sz="2000" dirty="0"/>
          </a:p>
          <a:p>
            <a:endParaRPr lang="en-GB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26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CAD Motion (??)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11-21/0706r8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  <a:endParaRPr lang="en-US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13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17072, 17630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1255r1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16105, 16035, 16302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11-23/646r0</a:t>
            </a: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 [3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Zinan Lin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James Yee			Second: George Cherian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J. Yu 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Subir Das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11-23/272r33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Ming Gan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11-23/1101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*R5 uploaded by Liwen (and notified to reflector) to address an offline comment.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16424,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15066, 15095, 15816, 15879, 15964, 16395, 16410, 16413, 16672, 16709, 16725, 16909, 17174, 17261, 17798, 17898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6452, 16485, 17239, 17529, 18001, 18128, 18235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strike="sngStrike" dirty="0">
                <a:solidFill>
                  <a:srgbClr val="FF0000"/>
                </a:solidFill>
              </a:rPr>
              <a:t>15836,</a:t>
            </a:r>
            <a:r>
              <a:rPr lang="en-US" sz="1200" b="0" dirty="0">
                <a:solidFill>
                  <a:schemeClr val="tx1"/>
                </a:solidFill>
              </a:rPr>
              <a:t>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Chunyu Hu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61Y, 44N, 27A (fails)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Brian Hart</a:t>
            </a:r>
          </a:p>
          <a:p>
            <a:pPr marL="0" indent="0"/>
            <a:r>
              <a:rPr lang="en-US" sz="1600" dirty="0"/>
              <a:t>Discussion: Some discussion. Recorded vote.</a:t>
            </a:r>
            <a:endParaRPr lang="en-US" sz="1600" b="0" dirty="0"/>
          </a:p>
          <a:p>
            <a:r>
              <a:rPr lang="en-US" sz="1600" dirty="0"/>
              <a:t>Preliminary Result: 88Y, 21N, 33A (pass)</a:t>
            </a:r>
          </a:p>
          <a:p>
            <a:r>
              <a:rPr lang="en-US" sz="1600" dirty="0"/>
              <a:t>Result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Ross J. Yu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18206, 18228, 18225, 18226, 18209, 18227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 Vishnu Ratnam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17Y, 61N, 50A (+1) (fails)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 James Yee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16004, 18134, 18135, 18136, 16491, 15523, 15608, 16588, 17337, 16005, 16325, 16492, 16493, 17338, 15117, 16589, 16494, 16495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16975 16981 15686 18118 18151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11-23/770r4</a:t>
            </a:r>
            <a:r>
              <a:rPr lang="en-US" sz="1200" b="0" i="1" dirty="0">
                <a:solidFill>
                  <a:schemeClr val="tx1"/>
                </a:solidFill>
              </a:rPr>
              <a:t> [5 CIDs</a:t>
            </a:r>
            <a:r>
              <a:rPr lang="en-US" sz="1200" b="0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Rojan Chitrakar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15440, 16703, 16704, 16707, 16573, 18338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Second: Peshal Nayak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18320, 18323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 Jason Guo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 </a:t>
            </a:r>
            <a:endParaRPr lang="en-US" sz="1600" b="0" dirty="0"/>
          </a:p>
          <a:p>
            <a:r>
              <a:rPr lang="en-US" sz="1600" dirty="0"/>
              <a:t>Preliminary Result: 50Y, 25N, 40A (fails)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PM1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11-23/272r33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Including Editor on-the-fly resolutions during PM1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Joint session of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491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 in PM1.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160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18065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		Second: Ming Gan</a:t>
            </a:r>
          </a:p>
          <a:p>
            <a:pPr marL="0" indent="0"/>
            <a:r>
              <a:rPr lang="en-US" sz="1600" dirty="0"/>
              <a:t>Discussion: </a:t>
            </a:r>
          </a:p>
          <a:p>
            <a:pPr marL="0" indent="0"/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832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7607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923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070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5194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11-23/706r1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867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11-23/743r2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92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249940</TotalTime>
  <Words>16439</Words>
  <Application>Microsoft Office PowerPoint</Application>
  <PresentationFormat>On-screen Show (4:3)</PresentationFormat>
  <Paragraphs>1484</Paragraphs>
  <Slides>111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6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Motions on July 13 PM1</vt:lpstr>
      <vt:lpstr>Motion 596 (JOINT)</vt:lpstr>
      <vt:lpstr>Motion 597</vt:lpstr>
      <vt:lpstr>Motion 598</vt:lpstr>
      <vt:lpstr>Motion 599</vt:lpstr>
      <vt:lpstr>Motion 600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</vt:lpstr>
      <vt:lpstr>Motion 611</vt:lpstr>
      <vt:lpstr>Motion 612</vt:lpstr>
      <vt:lpstr>Motion 613 (Withdrawal)</vt:lpstr>
      <vt:lpstr>Motion 614 (Quarantine Last)</vt:lpstr>
      <vt:lpstr>WG LB Motion</vt:lpstr>
      <vt:lpstr>CAD Motion (??)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2023-07-13T09:47:46Z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