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9" r:id="rId2"/>
    <p:sldId id="278" r:id="rId3"/>
    <p:sldId id="326" r:id="rId4"/>
    <p:sldId id="339" r:id="rId5"/>
    <p:sldId id="373" r:id="rId6"/>
    <p:sldId id="371" r:id="rId7"/>
    <p:sldId id="372" r:id="rId8"/>
    <p:sldId id="353" r:id="rId9"/>
    <p:sldId id="364" r:id="rId10"/>
    <p:sldId id="376" r:id="rId11"/>
    <p:sldId id="374" r:id="rId12"/>
    <p:sldId id="378" r:id="rId13"/>
    <p:sldId id="343" r:id="rId14"/>
    <p:sldId id="348" r:id="rId15"/>
    <p:sldId id="357" r:id="rId16"/>
    <p:sldId id="377" r:id="rId17"/>
    <p:sldId id="375" r:id="rId18"/>
    <p:sldId id="366" r:id="rId1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489" autoAdjust="0"/>
    <p:restoredTop sz="96791" autoAdjust="0"/>
  </p:normalViewPr>
  <p:slideViewPr>
    <p:cSldViewPr>
      <p:cViewPr varScale="1">
        <p:scale>
          <a:sx n="128" d="100"/>
          <a:sy n="128" d="100"/>
        </p:scale>
        <p:origin x="2280" y="17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3008" y="4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802.11-21/1548r0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92006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March 2023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8C5458F-715B-412B-99EF-2A948E567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693738" y="8982075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 dirty="0"/>
              <a:t>Report</a:t>
            </a:r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1146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96111" y="95706"/>
            <a:ext cx="228562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802.11-21/1601r00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92006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March 2023</a:t>
            </a:r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Peter Yee, AKAYLA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10D7EFBA-D1C0-45C5-A488-61E1EC8B7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723900" y="8985250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Report</a:t>
            </a:r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10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20060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March 2023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59DFE69E-7B67-423D-89E4-C946A1808069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6461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20060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March 2023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1187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20060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March 2023</a:t>
            </a:r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93E5D11F-20FA-4889-9D94-08C3D54988E1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3233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20060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March 2023</a:t>
            </a:r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93E5D11F-20FA-4889-9D94-08C3D54988E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3180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20060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March 2023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2962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20060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March 2023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113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90470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802.11-21/1548r0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20060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Peter Yee, AKAYLA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10D7EFBA-D1C0-45C5-A488-61E1EC8B794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30020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05704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20060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March 2023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3157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20060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March 2023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C2B2D208-67FA-4E74-9755-1AF3509BEB5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noFill/>
          <a:ln cap="flat"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5761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20060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March 2023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841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20060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March 2023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019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20060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March 2023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5556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802.11-17/1557r0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20060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March 2023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1256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802.11-17/1557r0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20060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March 2023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9719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20060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March 2023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388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20060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March 2023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753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89388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March 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EE9521-47D1-454E-8BA4-89FDDFA7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40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89388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March 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AE20CCF4-4BCF-4FB2-8854-64DB88A7455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69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55602"/>
            <a:ext cx="1893887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March 2023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4E8C55-C5D5-4626-BDCD-24081FE01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IEEE 802.11-23/0432r00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roll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group/iotdir/about/" TargetMode="External"/><Relationship Id="rId4" Type="http://schemas.openxmlformats.org/officeDocument/2006/relationships/hyperlink" Target="http://datatracker.ietf.org/wg/core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madinas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madinas-mac-address-randomization/" TargetMode="External"/><Relationship Id="rId4" Type="http://schemas.openxmlformats.org/officeDocument/2006/relationships/hyperlink" Target="https://datatracker.ietf.org/doc/draft-ietf-madinas-use-cases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emu/" TargetMode="External"/><Relationship Id="rId7" Type="http://schemas.openxmlformats.org/officeDocument/2006/relationships/hyperlink" Target="https://datatracker.ietf.org/doc/draft-ietf-emu-aka-pfs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emu-tls-eap-types/" TargetMode="External"/><Relationship Id="rId5" Type="http://schemas.openxmlformats.org/officeDocument/2006/relationships/hyperlink" Target="https://datatracker.ietf.org/doc/draft-ietf-emu-bootstrapped-tls/" TargetMode="External"/><Relationship Id="rId4" Type="http://schemas.openxmlformats.org/officeDocument/2006/relationships/hyperlink" Target="https://datatracker.ietf.org/doc/draft-ietf-emu-rfc7170bis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opsawg/" TargetMode="External"/><Relationship Id="rId7" Type="http://schemas.openxmlformats.org/officeDocument/2006/relationships/hyperlink" Target="https://www.ietf.org/topics/netmgmt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ools.ietf.org/html/rfc6632" TargetMode="External"/><Relationship Id="rId5" Type="http://schemas.openxmlformats.org/officeDocument/2006/relationships/hyperlink" Target="https://datatracker.ietf.org/doc/draft-ietf-opsawg-tlstm-update/" TargetMode="External"/><Relationship Id="rId4" Type="http://schemas.openxmlformats.org/officeDocument/2006/relationships/hyperlink" Target="https://datatracker.ietf.org/doc/draft-ietf-opsawg-sbom-access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tls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tls-ctls/" TargetMode="External"/><Relationship Id="rId4" Type="http://schemas.openxmlformats.org/officeDocument/2006/relationships/hyperlink" Target="https://datatracker.ietf.org/doc/draft-ietf-tls-rfc8446bis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detnet/charter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detnet-controller-plane-framework/" TargetMode="External"/><Relationship Id="rId4" Type="http://schemas.openxmlformats.org/officeDocument/2006/relationships/hyperlink" Target="https://datatracker.ietf.org/doc/draft-ietf-detnet-scaling-requirements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raw/charter/" TargetMode="External"/><Relationship Id="rId7" Type="http://schemas.openxmlformats.org/officeDocument/2006/relationships/hyperlink" Target="https://datatracker.ietf.org/doc/draft-ietf-raw-use-cases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raw-architecture/" TargetMode="External"/><Relationship Id="rId5" Type="http://schemas.openxmlformats.org/officeDocument/2006/relationships/hyperlink" Target="https://www.ietf.org/mailman/listinfo/raw" TargetMode="External"/><Relationship Id="rId4" Type="http://schemas.openxmlformats.org/officeDocument/2006/relationships/hyperlink" Target="mailto:raw@ietf.org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group/anima/about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anima-network-service-auto-deployment/" TargetMode="External"/><Relationship Id="rId5" Type="http://schemas.openxmlformats.org/officeDocument/2006/relationships/hyperlink" Target="https://datatracker.ietf.org/doc/draft-ietf-anima-brski-ae/" TargetMode="External"/><Relationship Id="rId4" Type="http://schemas.openxmlformats.org/officeDocument/2006/relationships/hyperlink" Target="https://datatracker.ietf.org/doc/draft-ietf-anima-constrained-voucher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rfc7241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eee-sa.centraldesktop.com/802liaisondb/FrontPage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tf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ietf.org/edu/tutorials.html" TargetMode="External"/><Relationship Id="rId4" Type="http://schemas.openxmlformats.org/officeDocument/2006/relationships/hyperlink" Target="https://www.ietf.org/edu/process-oriented-tutorials.html#newcomer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b.org/activities/joint-activities/iab-ieee-coordination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iabasg/ietfieee/meetings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wg/dbound2/about/" TargetMode="External"/><Relationship Id="rId3" Type="http://schemas.openxmlformats.org/officeDocument/2006/relationships/hyperlink" Target="https://datatracker.ietf.org/wg/bofs/" TargetMode="External"/><Relationship Id="rId7" Type="http://schemas.openxmlformats.org/officeDocument/2006/relationships/hyperlink" Target="https://datatracker.ietf.org/wg/vcon/about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wg/keytrans/about/" TargetMode="External"/><Relationship Id="rId5" Type="http://schemas.openxmlformats.org/officeDocument/2006/relationships/hyperlink" Target="https://datatracker.ietf.org/wg/bpf/about/" TargetMode="External"/><Relationship Id="rId4" Type="http://schemas.openxmlformats.org/officeDocument/2006/relationships/hyperlink" Target="https://datatracker.ietf.org/wg/sml/about/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wg/ccamp/about/" TargetMode="External"/><Relationship Id="rId13" Type="http://schemas.openxmlformats.org/officeDocument/2006/relationships/hyperlink" Target="https://datatracker.ietf.org/doc/charter-ietf-grow/" TargetMode="External"/><Relationship Id="rId18" Type="http://schemas.openxmlformats.org/officeDocument/2006/relationships/hyperlink" Target="https://datatracker.ietf.org/wg/schc/about/" TargetMode="External"/><Relationship Id="rId3" Type="http://schemas.openxmlformats.org/officeDocument/2006/relationships/hyperlink" Target="https://datatracker.ietf.org/group/chartering/" TargetMode="External"/><Relationship Id="rId7" Type="http://schemas.openxmlformats.org/officeDocument/2006/relationships/hyperlink" Target="https://datatracker.ietf.org/doc/charter-ietf-apn/" TargetMode="External"/><Relationship Id="rId12" Type="http://schemas.openxmlformats.org/officeDocument/2006/relationships/hyperlink" Target="https://datatracker.ietf.org/wg/grow/about/" TargetMode="External"/><Relationship Id="rId17" Type="http://schemas.openxmlformats.org/officeDocument/2006/relationships/hyperlink" Target="https://datatracker.ietf.org/doc/charter-ietf-radext/" TargetMode="External"/><Relationship Id="rId2" Type="http://schemas.openxmlformats.org/officeDocument/2006/relationships/notesSlide" Target="../notesSlides/notesSlide7.xml"/><Relationship Id="rId16" Type="http://schemas.openxmlformats.org/officeDocument/2006/relationships/hyperlink" Target="https://datatracker.ietf.org/wg/radext/about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wg/apn/about/" TargetMode="External"/><Relationship Id="rId11" Type="http://schemas.openxmlformats.org/officeDocument/2006/relationships/hyperlink" Target="https://datatracker.ietf.org/doc/charter-ietf-congress/" TargetMode="External"/><Relationship Id="rId5" Type="http://schemas.openxmlformats.org/officeDocument/2006/relationships/hyperlink" Target="https://datatracker.ietf.org/doc/charter-irtf-hrpc/" TargetMode="External"/><Relationship Id="rId15" Type="http://schemas.openxmlformats.org/officeDocument/2006/relationships/hyperlink" Target="https://datatracker.ietf.org/doc/charter-ietf-opsawg/" TargetMode="External"/><Relationship Id="rId10" Type="http://schemas.openxmlformats.org/officeDocument/2006/relationships/hyperlink" Target="https://datatracker.ietf.org/wg/congress/about/" TargetMode="External"/><Relationship Id="rId19" Type="http://schemas.openxmlformats.org/officeDocument/2006/relationships/hyperlink" Target="https://datatracker.ietf.org/doc/charter-ietf-schc/" TargetMode="External"/><Relationship Id="rId4" Type="http://schemas.openxmlformats.org/officeDocument/2006/relationships/hyperlink" Target="https://datatracker.ietf.org/rg/hrpc/about/" TargetMode="External"/><Relationship Id="rId9" Type="http://schemas.openxmlformats.org/officeDocument/2006/relationships/hyperlink" Target="https://datatracker.ietf.org/doc/charter-ietf-ccamp/" TargetMode="External"/><Relationship Id="rId14" Type="http://schemas.openxmlformats.org/officeDocument/2006/relationships/hyperlink" Target="https://datatracker.ietf.org/wg/opsawg/about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tf.org/blog/yang-catalog-latest-developments-ietf-100-hackathon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1.ieee802.org/yangsters/" TargetMode="External"/><Relationship Id="rId4" Type="http://schemas.openxmlformats.org/officeDocument/2006/relationships/hyperlink" Target="https://yangcatalog.org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6lo/charter/" TargetMode="External"/><Relationship Id="rId7" Type="http://schemas.openxmlformats.org/officeDocument/2006/relationships/hyperlink" Target="https://datatracker.ietf.org/doc/draft-ietf-6lo-path-aware-semantic-addressing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6lo-nfc/" TargetMode="External"/><Relationship Id="rId5" Type="http://schemas.openxmlformats.org/officeDocument/2006/relationships/hyperlink" Target="https://datatracker.ietf.org/doc/draft-ietf-6lo-use-cases/" TargetMode="External"/><Relationship Id="rId4" Type="http://schemas.openxmlformats.org/officeDocument/2006/relationships/hyperlink" Target="https://datatracker.ietf.org/doc/draft-ietf-6lo-multicast-registration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March 2023</a:t>
            </a:r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AKAYLA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26125894-C81E-43C9-9E54-526134551D80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IEEE 802.11-IETF Liaison Report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2023-03-15</a:t>
            </a:r>
          </a:p>
        </p:txBody>
      </p:sp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4844781"/>
              </p:ext>
            </p:extLst>
          </p:nvPr>
        </p:nvGraphicFramePr>
        <p:xfrm>
          <a:off x="847725" y="2520950"/>
          <a:ext cx="7191375" cy="925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55000" imgH="1066800" progId="Word.Document.8">
                  <p:embed/>
                </p:oleObj>
              </mc:Choice>
              <mc:Fallback>
                <p:oleObj name="Document" r:id="rId3" imgW="8255000" imgH="10668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7725" y="2520950"/>
                        <a:ext cx="7191375" cy="925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IoT-related work (cont.)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ROLL: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b="0" dirty="0">
                <a:hlinkClick r:id="rId3"/>
              </a:rPr>
              <a:t>http://datatracker.ietf.org/wg/roll/</a:t>
            </a:r>
            <a:r>
              <a:rPr lang="en-GB" sz="1800" dirty="0"/>
              <a:t> </a:t>
            </a:r>
          </a:p>
          <a:p>
            <a:pPr lvl="1"/>
            <a:r>
              <a:rPr lang="en-US" sz="1400" dirty="0"/>
              <a:t>Focus: Routing over Low Power and Lossy Networks</a:t>
            </a:r>
          </a:p>
          <a:p>
            <a:endParaRPr lang="en-GB" sz="18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CORE: (</a:t>
            </a:r>
            <a:r>
              <a:rPr lang="en-US" sz="1800" dirty="0"/>
              <a:t>Constrained </a:t>
            </a:r>
            <a:r>
              <a:rPr lang="en-US" sz="1800" dirty="0" err="1"/>
              <a:t>RESTful</a:t>
            </a:r>
            <a:r>
              <a:rPr lang="en-US" sz="1800" dirty="0"/>
              <a:t> Environments)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b="0" dirty="0">
                <a:hlinkClick r:id="rId4"/>
              </a:rPr>
              <a:t>http://datatracker.ietf.org/wg/core/</a:t>
            </a:r>
            <a:r>
              <a:rPr lang="en-GB" sz="1800" b="0" dirty="0"/>
              <a:t> </a:t>
            </a:r>
            <a:endParaRPr lang="en-GB" sz="1800" dirty="0"/>
          </a:p>
          <a:p>
            <a:pPr lvl="1"/>
            <a:r>
              <a:rPr lang="en-US" sz="1400" dirty="0"/>
              <a:t>Focus: framework for resource-oriented applications intended to run on constrained IP networks. </a:t>
            </a:r>
          </a:p>
          <a:p>
            <a:pPr lvl="1"/>
            <a:endParaRPr lang="en-US" sz="1400" dirty="0"/>
          </a:p>
          <a:p>
            <a:r>
              <a:rPr lang="en-US" sz="1800" dirty="0"/>
              <a:t>IoT Directorate:</a:t>
            </a:r>
          </a:p>
          <a:p>
            <a:pPr lvl="1"/>
            <a:r>
              <a:rPr lang="en-US" sz="1400" dirty="0"/>
              <a:t>Reviews IETF drafts that are IoT related</a:t>
            </a:r>
          </a:p>
          <a:p>
            <a:pPr lvl="1"/>
            <a:r>
              <a:rPr lang="en-US" sz="1400" dirty="0"/>
              <a:t>See: </a:t>
            </a:r>
            <a:r>
              <a:rPr lang="en-US" sz="1400" dirty="0">
                <a:hlinkClick r:id="rId5"/>
              </a:rPr>
              <a:t>https://datatracker.ietf.org/group/iotdir/about/</a:t>
            </a:r>
            <a:endParaRPr lang="en-US" sz="1400" dirty="0"/>
          </a:p>
          <a:p>
            <a:pPr marL="0" indent="0">
              <a:buNone/>
            </a:pPr>
            <a:endParaRPr lang="en-US" sz="1400" dirty="0"/>
          </a:p>
          <a:p>
            <a:endParaRPr lang="en-US" sz="14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u="sng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March 2023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7688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MADINAS WG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See </a:t>
            </a:r>
            <a:r>
              <a:rPr lang="en-US" sz="1800" dirty="0">
                <a:hlinkClick r:id="rId3"/>
              </a:rPr>
              <a:t>http://datatracker.ietf.org/wg/madinas/</a:t>
            </a:r>
            <a:r>
              <a:rPr lang="en-US" sz="1800" dirty="0"/>
              <a:t> 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r>
              <a:rPr lang="en-US" sz="1800" dirty="0"/>
              <a:t>MAC Address Device Identification for Network and Application Services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This is the IETF’s equivalent of IEEE 802.11bh – how to deal with the implications of the deployment of random and changing MAC addresses. </a:t>
            </a:r>
            <a:endParaRPr lang="en-US" sz="1800" dirty="0"/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sz="1800" dirty="0"/>
              <a:t>Updates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Updated: Randomized and Changing MAC Address Use Cases, see </a:t>
            </a:r>
            <a:r>
              <a:rPr lang="en-US" sz="1400" dirty="0">
                <a:hlinkClick r:id="rId4"/>
              </a:rPr>
              <a:t>https://datatracker.ietf.org/doc/draft-ietf-madinas-use-cases</a:t>
            </a:r>
            <a:r>
              <a:rPr lang="en-US" sz="1400" dirty="0"/>
              <a:t> (March 2023)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Updated: MAC address randomization, see </a:t>
            </a:r>
            <a:r>
              <a:rPr lang="en-US" sz="1400" dirty="0">
                <a:hlinkClick r:id="rId5"/>
              </a:rPr>
              <a:t>https://datatracker.ietf.org/doc/draft-ietf-madinas-mac-address-randomization/</a:t>
            </a:r>
            <a:r>
              <a:rPr lang="en-US" sz="1400" dirty="0"/>
              <a:t> (March 2023)</a:t>
            </a:r>
          </a:p>
        </p:txBody>
      </p:sp>
      <p:sp>
        <p:nvSpPr>
          <p:cNvPr id="19458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March 2023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BE2D3960-A144-4B75-B89D-4EFD7A4AD3C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7905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EMU WG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See </a:t>
            </a:r>
            <a:r>
              <a:rPr lang="en-US" sz="1800" dirty="0">
                <a:hlinkClick r:id="rId3"/>
              </a:rPr>
              <a:t>http://datatracker.ietf.org/wg/emu/</a:t>
            </a:r>
            <a:r>
              <a:rPr lang="en-US" sz="1800" dirty="0"/>
              <a:t> 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r>
              <a:rPr lang="en-US" sz="1800" dirty="0"/>
              <a:t>EAP Method Updates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This working group has been chartered to provide updates to some commonly used Extensible Authentication Protocol methods including of EAP-TLS, EAP-AKA, EAP-AKA’ (for 5G), EAP-SIM, etc.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The group should document any recently gained new knowledge on vulnerabilities or the possible implications of pervasive surveillance or other new concerns. </a:t>
            </a:r>
          </a:p>
          <a:p>
            <a:pPr lvl="1"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sz="1800" dirty="0"/>
              <a:t>Updates</a:t>
            </a:r>
            <a:endParaRPr lang="en-US" sz="1600" dirty="0"/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Updated: Tunnel Extensible Authentication Protocol (TEAP) Version 1, see </a:t>
            </a:r>
            <a:r>
              <a:rPr lang="en-US" sz="1400" dirty="0">
                <a:hlinkClick r:id="rId4"/>
              </a:rPr>
              <a:t>https://datatracker.ietf.org/doc/draft-ietf-emu-rfc7170bis/</a:t>
            </a:r>
            <a:r>
              <a:rPr lang="en-US" sz="1400" dirty="0"/>
              <a:t> (March 2023)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Updated: Bootstrapped TLS Authentication with Proof of Knowledge (TLS-POK), </a:t>
            </a:r>
            <a:r>
              <a:rPr lang="en-US" sz="1400" dirty="0">
                <a:hlinkClick r:id="rId5"/>
              </a:rPr>
              <a:t>https://datatracker.ietf.org/doc/draft-ietf-emu-bootstrapped-tls/</a:t>
            </a:r>
            <a:r>
              <a:rPr lang="en-US" sz="1400" dirty="0"/>
              <a:t> (February 2023)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In RFC Editor’s queue: TLS-based EAP types and TLS 1.3: </a:t>
            </a:r>
            <a:r>
              <a:rPr lang="en-US" sz="1400" dirty="0">
                <a:hlinkClick r:id="rId6"/>
              </a:rPr>
              <a:t>https://datatracker.ietf.org/doc/draft-ietf-emu-tls-eap-types/</a:t>
            </a:r>
            <a:r>
              <a:rPr lang="en-US" sz="1400" dirty="0"/>
              <a:t> (February 2023)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IETF LC done – awaiting writeup: Forward Secrecy for the Extensible Authentication Protocol Method for Authentication and Key Agreement (EAP-AKA' FS), see </a:t>
            </a:r>
            <a:r>
              <a:rPr lang="en-US" sz="1400" dirty="0">
                <a:hlinkClick r:id="rId7"/>
              </a:rPr>
              <a:t>https://datatracker.ietf.org/doc/draft-ietf-emu-aka-pfs/</a:t>
            </a:r>
            <a:r>
              <a:rPr lang="en-US" sz="1400" dirty="0"/>
              <a:t> (March 2023)</a:t>
            </a:r>
          </a:p>
        </p:txBody>
      </p:sp>
      <p:sp>
        <p:nvSpPr>
          <p:cNvPr id="19458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March 2023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BE2D3960-A144-4B75-B89D-4EFD7A4AD3C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001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Operations Area Working Group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>
                <a:hlinkClick r:id="rId3"/>
              </a:rPr>
              <a:t>http://datatracker.ietf.org/wg/opsawg/</a:t>
            </a:r>
            <a:endParaRPr lang="en-US" sz="20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Updates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Updated and awaiting write-up: Discovering and Retrieving Software Transparency and Vulnerability Information, see </a:t>
            </a:r>
            <a:r>
              <a:rPr lang="en-US" sz="1400" dirty="0">
                <a:hlinkClick r:id="rId4"/>
              </a:rPr>
              <a:t>https://datatracker.ietf.org/doc/draft-ietf-opsawg-sbom-access/</a:t>
            </a:r>
            <a:r>
              <a:rPr lang="en-US" sz="1400" dirty="0"/>
              <a:t> (February 2023)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Updated: Updates to the TLS Transport Model for SNMP, see </a:t>
            </a:r>
            <a:r>
              <a:rPr lang="en-US" sz="1400" dirty="0">
                <a:hlinkClick r:id="rId5"/>
              </a:rPr>
              <a:t>https://datatracker.ietf.org/doc/draft-ietf-opsawg-tlstm-update/</a:t>
            </a:r>
            <a:r>
              <a:rPr lang="en-US" sz="1400" dirty="0"/>
              <a:t> (March 2023)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Background</a:t>
            </a:r>
            <a:endParaRPr lang="en-US" sz="1600" dirty="0"/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Of interest: RFC 6632, An Overview of the IETF Network Management Protocols, see </a:t>
            </a:r>
            <a:r>
              <a:rPr lang="en-US" sz="1400" dirty="0">
                <a:hlinkClick r:id="rId6"/>
              </a:rPr>
              <a:t>https://tools.ietf.org/html/rfc6632</a:t>
            </a:r>
            <a:r>
              <a:rPr lang="en-US" sz="1400" dirty="0"/>
              <a:t> 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Automated network management, including YANG data models, see </a:t>
            </a:r>
            <a:r>
              <a:rPr lang="en-US" sz="1400" dirty="0">
                <a:hlinkClick r:id="rId7"/>
              </a:rPr>
              <a:t>https://www.ietf.org/topics/netmgmt/</a:t>
            </a:r>
            <a:r>
              <a:rPr lang="en-US" sz="1400" dirty="0"/>
              <a:t> </a:t>
            </a:r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March 2023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6562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Transport Layer Security (TLS)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/>
              <a:t>Transport Layer Security Working Group website: </a:t>
            </a:r>
            <a:r>
              <a:rPr lang="en-US" sz="2000" dirty="0">
                <a:hlinkClick r:id="rId3"/>
              </a:rPr>
              <a:t>http://datatracker.ietf.org/wg/tls/</a:t>
            </a:r>
            <a:r>
              <a:rPr lang="en-US" sz="2000" dirty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Updates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Updated: The Transport Layer Security (TLS) Protocol Version 1.3, see </a:t>
            </a:r>
            <a:r>
              <a:rPr lang="en-US" sz="1400" dirty="0">
                <a:hlinkClick r:id="rId4"/>
              </a:rPr>
              <a:t>https://datatracker.ietf.org/doc/draft-ietf-tls-rfc8446bis/</a:t>
            </a:r>
            <a:r>
              <a:rPr lang="en-US" sz="1400" dirty="0"/>
              <a:t> (March 2023)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Updated: Compact TLS 1.3, see </a:t>
            </a:r>
            <a:r>
              <a:rPr lang="en-US" sz="1400" dirty="0">
                <a:hlinkClick r:id="rId5"/>
              </a:rPr>
              <a:t>https://datatracker.ietf.org/doc/draft-ietf-tls-ctls/</a:t>
            </a:r>
            <a:r>
              <a:rPr lang="en-US" sz="1400" dirty="0"/>
              <a:t> (March 2023)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March 2023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8298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Deterministic Networking (DETNET)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371600"/>
            <a:ext cx="8610600" cy="50292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DETNET: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https://datatracker.ietf.org/wg/detnet/charter/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lvl="1"/>
            <a:r>
              <a:rPr lang="en-US" sz="1400" dirty="0"/>
              <a:t>The Deterministic Networking (</a:t>
            </a:r>
            <a:r>
              <a:rPr lang="en-US" sz="1400" dirty="0" err="1"/>
              <a:t>DetNet</a:t>
            </a:r>
            <a:r>
              <a:rPr lang="en-US" sz="1400" dirty="0"/>
              <a:t>) Working Group focuses on deterministic data paths that operate over Layer 2 bridged and Layer 3 routed segments, where such paths can provide bounds on latency, loss, and packet delay variation (jitter), and high reliability. </a:t>
            </a:r>
          </a:p>
          <a:p>
            <a:pPr lvl="1"/>
            <a:r>
              <a:rPr lang="en-US" sz="1400" dirty="0"/>
              <a:t>The IEEE 802.11be activities seem like they may fit in with </a:t>
            </a:r>
            <a:r>
              <a:rPr lang="en-US" sz="1400" dirty="0" err="1"/>
              <a:t>DetNet</a:t>
            </a:r>
            <a:r>
              <a:rPr lang="en-US" sz="1400" dirty="0"/>
              <a:t> and there was a joint IEEE-IETF </a:t>
            </a:r>
            <a:r>
              <a:rPr lang="en-US" sz="1400" dirty="0" err="1"/>
              <a:t>DetNet</a:t>
            </a:r>
            <a:r>
              <a:rPr lang="en-US" sz="1400" dirty="0"/>
              <a:t> discussion in Bangkok (November 2018).</a:t>
            </a:r>
          </a:p>
          <a:p>
            <a:pPr lvl="1"/>
            <a:r>
              <a:rPr lang="en-US" sz="1400" dirty="0"/>
              <a:t>Addresses Layer 3 aspects in support of applications requiring deterministic networking. </a:t>
            </a:r>
          </a:p>
          <a:p>
            <a:pPr lvl="1"/>
            <a:r>
              <a:rPr lang="en-US" sz="1400" dirty="0"/>
              <a:t>The Working Group collaborates with IEEE 802.1 Time Sensitive Networking (TSN), which is responsible for Layer 2 operations, to define a common architecture for both Layer 2 and Layer 3. </a:t>
            </a:r>
          </a:p>
          <a:p>
            <a:pPr lvl="1"/>
            <a:r>
              <a:rPr lang="en-US" sz="1400" dirty="0"/>
              <a:t>Example applications for deterministic networks include professional and home audio/video, multimedia in transportation, engine control systems, and other general industrial and vehicular applications being considered by the IEEE 802.1 TSN Task Group.</a:t>
            </a:r>
          </a:p>
          <a:p>
            <a:r>
              <a:rPr lang="en-US" sz="1800" dirty="0"/>
              <a:t>Updates:</a:t>
            </a:r>
          </a:p>
          <a:p>
            <a:pPr lvl="1"/>
            <a:r>
              <a:rPr lang="en-US" sz="1400" dirty="0"/>
              <a:t>Updated: Requirements for Large-Scale Deterministic Networks, see </a:t>
            </a:r>
            <a:r>
              <a:rPr lang="en-US" sz="1400" dirty="0">
                <a:hlinkClick r:id="rId4"/>
              </a:rPr>
              <a:t>https://datatracker.ietf.org/doc/draft-ietf-detnet-scaling-requirements/</a:t>
            </a:r>
            <a:r>
              <a:rPr lang="en-US" sz="1400" dirty="0"/>
              <a:t> (March 2023)</a:t>
            </a:r>
          </a:p>
          <a:p>
            <a:pPr lvl="1">
              <a:spcAft>
                <a:spcPts val="600"/>
              </a:spcAft>
            </a:pPr>
            <a:r>
              <a:rPr lang="en-US" sz="1400" dirty="0"/>
              <a:t>Updated: Deterministic Networking (</a:t>
            </a:r>
            <a:r>
              <a:rPr lang="en-US" sz="1400" dirty="0" err="1"/>
              <a:t>DetNet</a:t>
            </a:r>
            <a:r>
              <a:rPr lang="en-US" sz="1400" dirty="0"/>
              <a:t>) Controller Plane Framework, see </a:t>
            </a:r>
            <a:r>
              <a:rPr lang="en-US" sz="1400" dirty="0">
                <a:hlinkClick r:id="rId5"/>
              </a:rPr>
              <a:t>https://datatracker.ietf.org/doc/draft-ietf-detnet-controller-plane-framework/</a:t>
            </a:r>
            <a:r>
              <a:rPr lang="en-US" sz="1400" dirty="0"/>
              <a:t> (March 2023)</a:t>
            </a:r>
            <a:endParaRPr lang="en-US" sz="1400" dirty="0">
              <a:sym typeface="Wingdings" pitchFamily="2" charset="2"/>
            </a:endParaRP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March 2023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8652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Reliable and Available Wireless (RAW)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RAW: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https://datatracker.ietf.org/wg/raw/charter/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lvl="1"/>
            <a:r>
              <a:rPr lang="en-US" sz="1400" dirty="0"/>
              <a:t>Reliable and Available Wireless (RAW) provides for high reliability and availability for IP connectivity over a wireless medium. RAW extends the </a:t>
            </a:r>
            <a:r>
              <a:rPr lang="en-US" sz="1400" dirty="0" err="1"/>
              <a:t>DetNet</a:t>
            </a:r>
            <a:r>
              <a:rPr lang="en-US" sz="1400" dirty="0"/>
              <a:t> Working Group concepts to provide for high reliability and availability for an IP network utilizing scheduled wireless segments and other media, e.g., frequency/time-sharing physical media resources with stochastic traffic: …, IEEE 802.11ax/be…</a:t>
            </a:r>
          </a:p>
          <a:p>
            <a:r>
              <a:rPr lang="en-US" sz="2200" b="1" dirty="0"/>
              <a:t>Request:</a:t>
            </a:r>
          </a:p>
          <a:p>
            <a:pPr lvl="1"/>
            <a:r>
              <a:rPr lang="en-US" sz="1400" dirty="0"/>
              <a:t>Interested IEEE 802.11 members are invited to review RAW documents (</a:t>
            </a:r>
            <a:r>
              <a:rPr lang="en-US" sz="1400" i="1" dirty="0"/>
              <a:t>e.g.</a:t>
            </a:r>
            <a:r>
              <a:rPr lang="en-US" sz="1400" dirty="0"/>
              <a:t>, architecture, technologies) and send input to the RAW mailing list: </a:t>
            </a:r>
            <a:r>
              <a:rPr lang="en-US" sz="1400" dirty="0">
                <a:hlinkClick r:id="rId4"/>
              </a:rPr>
              <a:t>raw@ietf.org</a:t>
            </a:r>
            <a:r>
              <a:rPr lang="en-US" sz="1400" dirty="0"/>
              <a:t>; join here: </a:t>
            </a:r>
            <a:r>
              <a:rPr lang="en-US" sz="1400" dirty="0">
                <a:hlinkClick r:id="rId5"/>
              </a:rPr>
              <a:t>https://www.ietf.org/mailman/listinfo/raw</a:t>
            </a:r>
            <a:r>
              <a:rPr lang="en-US" sz="1400" dirty="0"/>
              <a:t> </a:t>
            </a:r>
          </a:p>
          <a:p>
            <a:r>
              <a:rPr lang="en-US" sz="2200" b="1" dirty="0"/>
              <a:t>Updates: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>
                <a:sym typeface="Wingdings" pitchFamily="2" charset="2"/>
              </a:rPr>
              <a:t>Operations, Administration and Maintenance (OAM) features for RAW, see </a:t>
            </a:r>
            <a:r>
              <a:rPr lang="en-US" sz="1400" dirty="0">
                <a:sym typeface="Wingdings" pitchFamily="2" charset="2"/>
                <a:hlinkClick r:id="rId6"/>
              </a:rPr>
              <a:t>https://datatracker.ietf.org/doc/draft-ietf-raw-oam-support/</a:t>
            </a:r>
            <a:r>
              <a:rPr lang="en-US" sz="1400" dirty="0">
                <a:sym typeface="Wingdings" pitchFamily="2" charset="2"/>
              </a:rPr>
              <a:t> (March 2023)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>
                <a:sym typeface="Wingdings" pitchFamily="2" charset="2"/>
              </a:rPr>
              <a:t>Revised after IESG feedback: RAW Use-Cases, see </a:t>
            </a:r>
            <a:r>
              <a:rPr lang="en-US" sz="1400" dirty="0">
                <a:sym typeface="Wingdings" pitchFamily="2" charset="2"/>
                <a:hlinkClick r:id="rId7"/>
              </a:rPr>
              <a:t>https://datatracker.ietf.org/doc/draft-ietf-raw-use-cases/</a:t>
            </a:r>
            <a:r>
              <a:rPr lang="en-US" sz="1400" dirty="0">
                <a:sym typeface="Wingdings" pitchFamily="2" charset="2"/>
              </a:rPr>
              <a:t> (March  2023)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E20CCF4-4BCF-4FB2-8854-64DB88A7455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1410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Autonomic Networking Integrated Model and Approach (ANIMA)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ANIMA: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https://datatracker.ietf.org/group/anima/about/</a:t>
            </a: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 lvl="1">
              <a:lnSpc>
                <a:spcPct val="80000"/>
              </a:lnSpc>
            </a:pPr>
            <a:r>
              <a:rPr lang="en-US" sz="1400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ANIMA designs protocols to allow network operations to be carried out without requiring low-level management of individual devices</a:t>
            </a:r>
            <a:endParaRPr lang="en-US" sz="1400" b="0" dirty="0"/>
          </a:p>
          <a:p>
            <a:r>
              <a:rPr lang="en-US" sz="1800" dirty="0"/>
              <a:t>Updates: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Constrained Bootstrapping Remote Secure Key Infrastructure (BRSKI), see </a:t>
            </a:r>
            <a:r>
              <a:rPr lang="en-US" sz="1400" dirty="0">
                <a:hlinkClick r:id="rId4"/>
              </a:rPr>
              <a:t>https://datatracker.ietf.org/doc/draft-ietf-anima-constrained-voucher/</a:t>
            </a:r>
            <a:r>
              <a:rPr lang="en-US" sz="1400" dirty="0"/>
              <a:t> (March 2023)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BRSKI-AE: Alternative Enrollment Protocols in BRSKI, see </a:t>
            </a:r>
            <a:r>
              <a:rPr lang="en-US" sz="1400" dirty="0">
                <a:hlinkClick r:id="rId5"/>
              </a:rPr>
              <a:t>https://datatracker.ietf.org/doc/draft-ietf-anima-brski-ae/</a:t>
            </a:r>
            <a:r>
              <a:rPr lang="en-US" sz="1400" dirty="0"/>
              <a:t> (March 2023)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A Generic Autonomic Deployment and Management Mechanism for Resource-based Network Services, see </a:t>
            </a:r>
            <a:r>
              <a:rPr lang="en-US" sz="1400" dirty="0">
                <a:hlinkClick r:id="rId6"/>
              </a:rPr>
              <a:t>https://datatracker.ietf.org/doc/draft-ietf-anima-network-service-auto-deployment/</a:t>
            </a:r>
            <a:r>
              <a:rPr lang="en-US" sz="1400" dirty="0"/>
              <a:t> (March 2023)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endParaRPr lang="en-US" sz="1400" dirty="0"/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March 2023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856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2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RFC 7241, “The IEEE 802/IETF Relationship” (RFC 4441 update)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3"/>
              </a:rPr>
              <a:t>https://datatracker.ietf.org/doc/rfc7241/</a:t>
            </a:r>
            <a:r>
              <a:rPr lang="en-US" sz="1600" dirty="0"/>
              <a:t> </a:t>
            </a:r>
          </a:p>
          <a:p>
            <a:pPr>
              <a:lnSpc>
                <a:spcPct val="80000"/>
              </a:lnSpc>
              <a:spcBef>
                <a:spcPts val="1200"/>
              </a:spcBef>
              <a:defRPr/>
            </a:pPr>
            <a:r>
              <a:rPr lang="en-US" sz="2000" dirty="0"/>
              <a:t>IEEE 802 Liaisons list is available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u="sng" dirty="0">
                <a:hlinkClick r:id="rId4"/>
              </a:rPr>
              <a:t>http://ieee-sa.centraldesktop.com/802liaisondb/FrontPage</a:t>
            </a: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22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March 2023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111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/>
              <a:t>	This presentation contains the IEEE 802.11 – IETF liaison report for March 2023.</a:t>
            </a:r>
          </a:p>
        </p:txBody>
      </p:sp>
      <p:sp>
        <p:nvSpPr>
          <p:cNvPr id="3074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March 2023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81F113F3-1D5D-4BCE-8B40-EA9857490F2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IETF Meetings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en-US" dirty="0"/>
              <a:t>Upcoming Meetings:</a:t>
            </a:r>
          </a:p>
          <a:p>
            <a:pPr lvl="1"/>
            <a:r>
              <a:rPr lang="en-US" dirty="0"/>
              <a:t>March 25-31, 2023 – Yokohama, JP</a:t>
            </a:r>
          </a:p>
          <a:p>
            <a:pPr lvl="1"/>
            <a:r>
              <a:rPr lang="en-US" dirty="0"/>
              <a:t>July 22-28, 2023 – San Francisco, CA</a:t>
            </a:r>
          </a:p>
          <a:p>
            <a:r>
              <a:rPr lang="en-US" dirty="0">
                <a:hlinkClick r:id="rId3"/>
              </a:rPr>
              <a:t>http://www.ietf.org</a:t>
            </a:r>
            <a:endParaRPr lang="en-US" dirty="0"/>
          </a:p>
          <a:p>
            <a:pPr lvl="1"/>
            <a:r>
              <a:rPr lang="en-US" dirty="0"/>
              <a:t>Newcomer training: </a:t>
            </a:r>
            <a:r>
              <a:rPr lang="en-US" u="sng" dirty="0">
                <a:hlinkClick r:id="rId4"/>
              </a:rPr>
              <a:t>https://www.ietf.org/edu/process-oriented-tutorials.html#newcomers</a:t>
            </a:r>
            <a:r>
              <a:rPr lang="en-US" dirty="0"/>
              <a:t> </a:t>
            </a:r>
          </a:p>
          <a:p>
            <a:pPr lvl="1"/>
            <a:r>
              <a:rPr lang="en-US" sz="1800" dirty="0"/>
              <a:t>April 2016: Wireless Tutorial (Donald Eastlake), 802.11 &amp; 802.15 tutorials (Dorothy Stanley, Charlie Perkins), see 11-16/500, September 2016: Pat Thaler &amp; Juan Carlos – 802.1E (Privacy Considerations) and 802.c (Local MAC address usage) </a:t>
            </a:r>
            <a:r>
              <a:rPr lang="en-US" dirty="0">
                <a:hlinkClick r:id="rId5"/>
              </a:rPr>
              <a:t>https://www.ietf.org/edu/tutorials.html</a:t>
            </a:r>
            <a:r>
              <a:rPr lang="en-US" dirty="0"/>
              <a:t> </a:t>
            </a:r>
          </a:p>
        </p:txBody>
      </p:sp>
      <p:sp>
        <p:nvSpPr>
          <p:cNvPr id="2048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March 2023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IETF- IEEE 802 Liaison Activity 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Joint meetings, agenda and presentations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3"/>
              </a:rPr>
              <a:t>http://www.iab.org/activities/joint-activities/iab-ieee-coordination/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Proceedings: </a:t>
            </a:r>
            <a:r>
              <a:rPr lang="en-US" sz="1600" dirty="0">
                <a:hlinkClick r:id="rId4"/>
              </a:rPr>
              <a:t>https://datatracker.ietf.org/iabasg/ietfieee/meetings/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Coordination topics include: Capability Discovery, Data Center Bridging, use of Local Address in virtualization and IoT, MAC address randomization, DETNET/TSN/RAW, YANG models, pervasive monitoring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IETF-IEEE 802 coordination teleconferences: February 24, 2023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March 2023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265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IETF protocol use with 802.11 technology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  <a:defRPr/>
            </a:pPr>
            <a:endParaRPr lang="en-US" b="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  <a:defRPr/>
            </a:pPr>
            <a:r>
              <a:rPr lang="en-US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No relevant RFCs published in the last two months</a:t>
            </a:r>
          </a:p>
          <a:p>
            <a:pPr>
              <a:lnSpc>
                <a:spcPct val="80000"/>
              </a:lnSpc>
              <a:defRPr/>
            </a:pPr>
            <a:endParaRPr lang="en-US" b="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  <a:defRPr/>
            </a:pPr>
            <a:r>
              <a:rPr lang="en-US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(One mention of IEEE 802.1AX Link Aggregation Groups)</a:t>
            </a:r>
          </a:p>
          <a:p>
            <a:pPr>
              <a:lnSpc>
                <a:spcPct val="80000"/>
              </a:lnSpc>
              <a:defRPr/>
            </a:pPr>
            <a:endParaRPr lang="en-US" b="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March 2023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632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BOFs at IETF 116 March 25-31, 2023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idx="1"/>
          </p:nvPr>
        </p:nvSpPr>
        <p:spPr>
          <a:xfrm>
            <a:off x="685799" y="1600200"/>
            <a:ext cx="7772400" cy="4114800"/>
          </a:xfrm>
          <a:noFill/>
        </p:spPr>
        <p:txBody>
          <a:bodyPr/>
          <a:lstStyle/>
          <a:p>
            <a:endParaRPr lang="en-US" sz="2000" dirty="0"/>
          </a:p>
          <a:p>
            <a:r>
              <a:rPr lang="en-US" sz="2000" dirty="0"/>
              <a:t>See </a:t>
            </a:r>
            <a:r>
              <a:rPr lang="en-US" sz="2000" dirty="0">
                <a:hlinkClick r:id="rId3"/>
              </a:rPr>
              <a:t>https://datatracker.ietf.org/wg/bofs/</a:t>
            </a:r>
            <a:endParaRPr lang="en-US" sz="2000" dirty="0"/>
          </a:p>
        </p:txBody>
      </p:sp>
      <p:sp>
        <p:nvSpPr>
          <p:cNvPr id="2048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March 2023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3572175"/>
              </p:ext>
            </p:extLst>
          </p:nvPr>
        </p:nvGraphicFramePr>
        <p:xfrm>
          <a:off x="1083220" y="2574504"/>
          <a:ext cx="6977557" cy="261708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53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34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dirty="0">
                          <a:hlinkClick r:id="rId4"/>
                        </a:rPr>
                        <a:t>sml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Structured Email</a:t>
                      </a:r>
                      <a:endParaRPr lang="en-US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1030121715"/>
                  </a:ext>
                </a:extLst>
              </a:tr>
              <a:tr h="5234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dirty="0" err="1">
                          <a:hlinkClick r:id="rId5"/>
                        </a:rPr>
                        <a:t>bpf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BPF/</a:t>
                      </a:r>
                      <a:r>
                        <a:rPr lang="en-US" dirty="0" err="1"/>
                        <a:t>eBPF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56249120"/>
                  </a:ext>
                </a:extLst>
              </a:tr>
              <a:tr h="5234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dirty="0" err="1">
                          <a:hlinkClick r:id="rId6"/>
                        </a:rPr>
                        <a:t>keytrans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Key Transparency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62814793"/>
                  </a:ext>
                </a:extLst>
              </a:tr>
              <a:tr h="5234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dirty="0" err="1">
                          <a:hlinkClick r:id="rId7"/>
                        </a:rPr>
                        <a:t>vcon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vCon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7910169"/>
                  </a:ext>
                </a:extLst>
              </a:tr>
              <a:tr h="5234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dirty="0">
                          <a:hlinkClick r:id="rId8"/>
                        </a:rPr>
                        <a:t>dbound2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Domain Boundaries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321286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271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IETF/IRTF groups being (re-)chartered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572000"/>
          </a:xfrm>
          <a:noFill/>
        </p:spPr>
        <p:txBody>
          <a:bodyPr/>
          <a:lstStyle/>
          <a:p>
            <a:r>
              <a:rPr lang="en-US" sz="2000" dirty="0"/>
              <a:t>See </a:t>
            </a:r>
            <a:r>
              <a:rPr lang="en-US" sz="2000" dirty="0">
                <a:hlinkClick r:id="rId3"/>
              </a:rPr>
              <a:t>https://datatracker.ietf.org/group/chartering/</a:t>
            </a:r>
            <a:r>
              <a:rPr lang="en-US" sz="2000" dirty="0"/>
              <a:t> </a:t>
            </a:r>
          </a:p>
        </p:txBody>
      </p:sp>
      <p:sp>
        <p:nvSpPr>
          <p:cNvPr id="2048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March 2023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8885474"/>
              </p:ext>
            </p:extLst>
          </p:nvPr>
        </p:nvGraphicFramePr>
        <p:xfrm>
          <a:off x="993625" y="1997116"/>
          <a:ext cx="6977558" cy="3972912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987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899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6614">
                <a:tc>
                  <a:txBody>
                    <a:bodyPr/>
                    <a:lstStyle/>
                    <a:p>
                      <a:r>
                        <a:rPr lang="en-US" dirty="0">
                          <a:hlinkClick r:id="rId4"/>
                        </a:rPr>
                        <a:t>hrpc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5"/>
                        </a:rPr>
                        <a:t>Human Rights Protocol Considerations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2420130092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>
                          <a:hlinkClick r:id="rId6"/>
                        </a:rPr>
                        <a:t>apn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7"/>
                        </a:rPr>
                        <a:t>Application-aware Networking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979008963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>
                          <a:hlinkClick r:id="rId8"/>
                        </a:rPr>
                        <a:t>ccamp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9"/>
                        </a:rPr>
                        <a:t>Common Control and Measurement Plane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2340127076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>
                          <a:hlinkClick r:id="rId10"/>
                        </a:rPr>
                        <a:t>congress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11"/>
                        </a:rPr>
                        <a:t>CONGestion RESponse and Signaling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4017697022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sz="1800" b="0" dirty="0">
                          <a:hlinkClick r:id="rId12"/>
                        </a:rPr>
                        <a:t>grow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hlinkClick r:id="rId13"/>
                        </a:rPr>
                        <a:t>Global Routing Operations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2714674166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dirty="0" err="1">
                          <a:hlinkClick r:id="rId14"/>
                        </a:rPr>
                        <a:t>opsawg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15"/>
                        </a:rPr>
                        <a:t>Operations and Management Area Working Group</a:t>
                      </a:r>
                      <a:endParaRPr lang="en-US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2899915362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dirty="0" err="1">
                          <a:hlinkClick r:id="rId16"/>
                        </a:rPr>
                        <a:t>radext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hlinkClick r:id="rId17"/>
                        </a:rPr>
                        <a:t>RADIUS EXTensions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91368057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dirty="0" err="1">
                          <a:hlinkClick r:id="rId18"/>
                        </a:rPr>
                        <a:t>schc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hlinkClick r:id="rId19"/>
                        </a:rPr>
                        <a:t>Static Context Header Compression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95457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4998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YANG Model Catalog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8077200" cy="46482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</a:pPr>
            <a:r>
              <a:rPr lang="en-US" dirty="0"/>
              <a:t>YANG catalog development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A YANG model catalog and registry that allows users to find models relevant to their use cases from the large and growing number of YANG modules being published.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YANG Catalog was developed through a collaboration between the IETF and the Broadband Forum, and contains many data models, including from other Standards Development Organizations (SDOs) such as the IEEE, as well as some vendor-specific data models. Interest and participation from other SDOs, equipment vendors, open source projects and network operators is encouraged.</a:t>
            </a:r>
          </a:p>
          <a:p>
            <a:pPr>
              <a:lnSpc>
                <a:spcPct val="80000"/>
              </a:lnSpc>
            </a:pPr>
            <a:r>
              <a:rPr lang="en-US" dirty="0"/>
              <a:t>See </a:t>
            </a:r>
            <a:r>
              <a:rPr lang="en-US" dirty="0">
                <a:hlinkClick r:id="rId3"/>
              </a:rPr>
              <a:t>https://www.ietf.org/blog/yang-catalog-latest-developments-ietf-100-hackathon/</a:t>
            </a:r>
            <a:endParaRPr lang="en-US" dirty="0"/>
          </a:p>
          <a:p>
            <a:pPr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See </a:t>
            </a:r>
            <a:r>
              <a:rPr lang="en-US" dirty="0">
                <a:hlinkClick r:id="rId4"/>
              </a:rPr>
              <a:t>https://yangcatalog.org/</a:t>
            </a:r>
            <a:r>
              <a:rPr lang="en-US" dirty="0"/>
              <a:t> and </a:t>
            </a:r>
            <a:r>
              <a:rPr lang="en-US" dirty="0">
                <a:hlinkClick r:id="rId5"/>
              </a:rPr>
              <a:t>https://1.ieee802.org/yangsters/</a:t>
            </a:r>
            <a:r>
              <a:rPr lang="en-US" dirty="0"/>
              <a:t> </a:t>
            </a:r>
          </a:p>
          <a:p>
            <a:pPr>
              <a:lnSpc>
                <a:spcPct val="80000"/>
              </a:lnSpc>
            </a:pPr>
            <a:endParaRPr lang="en-US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March 2023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21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IoT-related work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6LO</a:t>
            </a:r>
          </a:p>
          <a:p>
            <a:pPr lvl="1">
              <a:lnSpc>
                <a:spcPct val="80000"/>
              </a:lnSpc>
            </a:pPr>
            <a:r>
              <a:rPr lang="en-GB" sz="14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400" dirty="0">
                <a:hlinkClick r:id="rId3"/>
              </a:rPr>
              <a:t>http://datatracker.ietf.org/wg/6lo/charter/</a:t>
            </a:r>
            <a:r>
              <a:rPr lang="en-GB" sz="1400" dirty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Focus: IPv6 over Networks of Resource-constrained Nodes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n-US" sz="1400" dirty="0"/>
          </a:p>
          <a:p>
            <a:pPr>
              <a:lnSpc>
                <a:spcPct val="80000"/>
              </a:lnSpc>
            </a:pPr>
            <a:r>
              <a:rPr lang="en-US" sz="1800" dirty="0"/>
              <a:t>Updates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Updated: IPv6 Neighbor Discovery Multicast Address Listener Registration: </a:t>
            </a:r>
            <a:r>
              <a:rPr lang="en-US" sz="1400" dirty="0">
                <a:hlinkClick r:id="rId4"/>
              </a:rPr>
              <a:t>https://datatracker.ietf.org/doc/draft-ietf-6lo-multicast-registration/</a:t>
            </a:r>
            <a:r>
              <a:rPr lang="en-US" sz="1400" dirty="0"/>
              <a:t> (March 2023)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Revised for publication: IPv6 over Constrained Node Networks (6lo) Applicability &amp; Use cases: </a:t>
            </a:r>
            <a:r>
              <a:rPr lang="en-US" sz="1400" dirty="0">
                <a:hlinkClick r:id="rId5"/>
              </a:rPr>
              <a:t>https://datatracker.ietf.org/doc/draft-ietf-6lo-use-cases/</a:t>
            </a:r>
            <a:r>
              <a:rPr lang="en-US" sz="1400" dirty="0"/>
              <a:t> (March 2023)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In the RFC Editor’s queue: Transmission of IPv6 Packets over Near Field Communication: </a:t>
            </a:r>
            <a:r>
              <a:rPr lang="en-US" sz="1400" dirty="0">
                <a:hlinkClick r:id="rId6"/>
              </a:rPr>
              <a:t>https://datatracker.ietf.org/doc/draft-ietf-6lo-nfc/</a:t>
            </a:r>
            <a:r>
              <a:rPr lang="en-US" sz="1400" dirty="0"/>
              <a:t> (March 2023)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Newly adopted: Path-Aware Semantic Addressing (PASA) for Low power and Lossy Networks: </a:t>
            </a:r>
            <a:r>
              <a:rPr lang="en-US" sz="1400" dirty="0">
                <a:hlinkClick r:id="rId7"/>
              </a:rPr>
              <a:t>https://datatracker.ietf.org/doc/draft-ietf-6lo-path-aware-semantic-addressing/</a:t>
            </a:r>
            <a:r>
              <a:rPr lang="en-US" sz="1400" dirty="0"/>
              <a:t> (March 2023)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March 2023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92389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142969</TotalTime>
  <Words>2178</Words>
  <Application>Microsoft Macintosh PowerPoint</Application>
  <PresentationFormat>On-screen Show (4:3)</PresentationFormat>
  <Paragraphs>319</Paragraphs>
  <Slides>18</Slides>
  <Notes>18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Times New Roman</vt:lpstr>
      <vt:lpstr>802-11-Submission</vt:lpstr>
      <vt:lpstr>Document</vt:lpstr>
      <vt:lpstr>IEEE 802.11-IETF Liaison Report</vt:lpstr>
      <vt:lpstr>Abstract</vt:lpstr>
      <vt:lpstr>IETF Meetings</vt:lpstr>
      <vt:lpstr>IETF- IEEE 802 Liaison Activity  </vt:lpstr>
      <vt:lpstr>IETF protocol use with 802.11 technology</vt:lpstr>
      <vt:lpstr>BOFs at IETF 116 March 25-31, 2023</vt:lpstr>
      <vt:lpstr>IETF/IRTF groups being (re-)chartered</vt:lpstr>
      <vt:lpstr>YANG Model Catalog</vt:lpstr>
      <vt:lpstr>IoT-related work</vt:lpstr>
      <vt:lpstr>IoT-related work (cont.)</vt:lpstr>
      <vt:lpstr>MADINAS WG</vt:lpstr>
      <vt:lpstr>EMU WG</vt:lpstr>
      <vt:lpstr>Operations Area Working Group</vt:lpstr>
      <vt:lpstr>Transport Layer Security (TLS)</vt:lpstr>
      <vt:lpstr>Deterministic Networking (DETNET)</vt:lpstr>
      <vt:lpstr>Reliable and Available Wireless (RAW) </vt:lpstr>
      <vt:lpstr>Autonomic Networking Integrated Model and Approach (ANIMA) </vt:lpstr>
      <vt:lpstr>References</vt:lpstr>
    </vt:vector>
  </TitlesOfParts>
  <Manager/>
  <Company>AKAYLA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IETF Liaison Report</dc:title>
  <dc:subject/>
  <dc:creator>Peter Yee</dc:creator>
  <cp:keywords/>
  <dc:description/>
  <cp:lastModifiedBy>Peter Yee</cp:lastModifiedBy>
  <cp:revision>995</cp:revision>
  <cp:lastPrinted>1998-02-10T13:28:06Z</cp:lastPrinted>
  <dcterms:created xsi:type="dcterms:W3CDTF">2005-01-04T21:26:55Z</dcterms:created>
  <dcterms:modified xsi:type="dcterms:W3CDTF">2023-03-15T02:53:19Z</dcterms:modified>
  <cp:category/>
</cp:coreProperties>
</file>