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9" autoAdjust="0"/>
    <p:restoredTop sz="96791" autoAdjust="0"/>
  </p:normalViewPr>
  <p:slideViewPr>
    <p:cSldViewPr>
      <p:cViewPr varScale="1">
        <p:scale>
          <a:sx n="128" d="100"/>
          <a:sy n="128" d="100"/>
        </p:scale>
        <p:origin x="2280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802.11-21/1601r00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March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8938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802.11-23/0432r00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madinas-mac-address-randomization/" TargetMode="External"/><Relationship Id="rId4" Type="http://schemas.openxmlformats.org/officeDocument/2006/relationships/hyperlink" Target="https://datatracker.ietf.org/doc/draft-ietf-madinas-use-cas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7" Type="http://schemas.openxmlformats.org/officeDocument/2006/relationships/hyperlink" Target="https://datatracker.ietf.org/doc/draft-ietf-emu-aka-pf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tls-eap-types/" TargetMode="External"/><Relationship Id="rId5" Type="http://schemas.openxmlformats.org/officeDocument/2006/relationships/hyperlink" Target="https://datatracker.ietf.org/doc/draft-ietf-emu-bootstrapped-tls/" TargetMode="External"/><Relationship Id="rId4" Type="http://schemas.openxmlformats.org/officeDocument/2006/relationships/hyperlink" Target="https://datatracker.ietf.org/doc/draft-ietf-emu-rfc7170bi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tlstm-update/" TargetMode="External"/><Relationship Id="rId4" Type="http://schemas.openxmlformats.org/officeDocument/2006/relationships/hyperlink" Target="https://datatracker.ietf.org/doc/draft-ietf-opsawg-sbom-acces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ctls/" TargetMode="External"/><Relationship Id="rId4" Type="http://schemas.openxmlformats.org/officeDocument/2006/relationships/hyperlink" Target="https://datatracker.ietf.org/doc/draft-ietf-tls-rfc8446bi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etnet-controller-plane-framework/" TargetMode="External"/><Relationship Id="rId4" Type="http://schemas.openxmlformats.org/officeDocument/2006/relationships/hyperlink" Target="https://datatracker.ietf.org/doc/draft-ietf-detnet-scaling-requirement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7" Type="http://schemas.openxmlformats.org/officeDocument/2006/relationships/hyperlink" Target="https://datatracker.ietf.org/doc/draft-ietf-raw-use-case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architecture/" TargetMode="External"/><Relationship Id="rId5" Type="http://schemas.openxmlformats.org/officeDocument/2006/relationships/hyperlink" Target="https://www.ietf.org/mailman/listinfo/raw" TargetMode="External"/><Relationship Id="rId4" Type="http://schemas.openxmlformats.org/officeDocument/2006/relationships/hyperlink" Target="mailto:raw@ietf.or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anima-network-service-auto-deployment/" TargetMode="External"/><Relationship Id="rId5" Type="http://schemas.openxmlformats.org/officeDocument/2006/relationships/hyperlink" Target="https://datatracker.ietf.org/doc/draft-ietf-anima-brski-ae/" TargetMode="External"/><Relationship Id="rId4" Type="http://schemas.openxmlformats.org/officeDocument/2006/relationships/hyperlink" Target="https://datatracker.ietf.org/doc/draft-ietf-anima-constrained-voucher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iabasg/ietfieee/meeting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dbound2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vcon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keytrans/about/" TargetMode="External"/><Relationship Id="rId5" Type="http://schemas.openxmlformats.org/officeDocument/2006/relationships/hyperlink" Target="https://datatracker.ietf.org/wg/bpf/about/" TargetMode="External"/><Relationship Id="rId4" Type="http://schemas.openxmlformats.org/officeDocument/2006/relationships/hyperlink" Target="https://datatracker.ietf.org/wg/sml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ccamp/about/" TargetMode="External"/><Relationship Id="rId13" Type="http://schemas.openxmlformats.org/officeDocument/2006/relationships/hyperlink" Target="https://datatracker.ietf.org/doc/charter-ietf-grow/" TargetMode="External"/><Relationship Id="rId18" Type="http://schemas.openxmlformats.org/officeDocument/2006/relationships/hyperlink" Target="https://datatracker.ietf.org/wg/schc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etf-apn/" TargetMode="External"/><Relationship Id="rId12" Type="http://schemas.openxmlformats.org/officeDocument/2006/relationships/hyperlink" Target="https://datatracker.ietf.org/wg/grow/about/" TargetMode="External"/><Relationship Id="rId17" Type="http://schemas.openxmlformats.org/officeDocument/2006/relationships/hyperlink" Target="https://datatracker.ietf.org/doc/charter-ietf-radext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tatracker.ietf.org/wg/radext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apn/about/" TargetMode="External"/><Relationship Id="rId11" Type="http://schemas.openxmlformats.org/officeDocument/2006/relationships/hyperlink" Target="https://datatracker.ietf.org/doc/charter-ietf-congress/" TargetMode="External"/><Relationship Id="rId5" Type="http://schemas.openxmlformats.org/officeDocument/2006/relationships/hyperlink" Target="https://datatracker.ietf.org/doc/charter-irtf-hrpc/" TargetMode="External"/><Relationship Id="rId15" Type="http://schemas.openxmlformats.org/officeDocument/2006/relationships/hyperlink" Target="https://datatracker.ietf.org/doc/charter-ietf-opsawg/" TargetMode="External"/><Relationship Id="rId10" Type="http://schemas.openxmlformats.org/officeDocument/2006/relationships/hyperlink" Target="https://datatracker.ietf.org/wg/congress/about/" TargetMode="External"/><Relationship Id="rId19" Type="http://schemas.openxmlformats.org/officeDocument/2006/relationships/hyperlink" Target="https://datatracker.ietf.org/doc/charter-ietf-schc/" TargetMode="External"/><Relationship Id="rId4" Type="http://schemas.openxmlformats.org/officeDocument/2006/relationships/hyperlink" Target="https://datatracker.ietf.org/rg/hrpc/about/" TargetMode="External"/><Relationship Id="rId9" Type="http://schemas.openxmlformats.org/officeDocument/2006/relationships/hyperlink" Target="https://datatracker.ietf.org/doc/charter-ietf-ccamp/" TargetMode="External"/><Relationship Id="rId14" Type="http://schemas.openxmlformats.org/officeDocument/2006/relationships/hyperlink" Target="https://datatracker.ietf.org/wg/opsawg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datatracker.ietf.org/doc/draft-ietf-6lo-path-aware-semantic-addressin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nfc/" TargetMode="External"/><Relationship Id="rId5" Type="http://schemas.openxmlformats.org/officeDocument/2006/relationships/hyperlink" Target="https://datatracker.ietf.org/doc/draft-ietf-6lo-use-cases/" TargetMode="External"/><Relationship Id="rId4" Type="http://schemas.openxmlformats.org/officeDocument/2006/relationships/hyperlink" Target="https://datatracker.ietf.org/doc/draft-ietf-6lo-multicast-registr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2023-03-15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844781"/>
              </p:ext>
            </p:extLst>
          </p:nvPr>
        </p:nvGraphicFramePr>
        <p:xfrm>
          <a:off x="847725" y="2520950"/>
          <a:ext cx="71913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1066800" progId="Word.Document.8">
                  <p:embed/>
                </p:oleObj>
              </mc:Choice>
              <mc:Fallback>
                <p:oleObj name="Document" r:id="rId3" imgW="8255000" imgH="10668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520950"/>
                        <a:ext cx="71913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https://datatracker.ietf.org/doc/draft-ietf-madinas-use-cases</a:t>
            </a:r>
            <a:r>
              <a:rPr lang="en-US" sz="1400" dirty="0"/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MAC address randomization, see </a:t>
            </a:r>
            <a:r>
              <a:rPr lang="en-US" sz="1400" dirty="0">
                <a:hlinkClick r:id="rId5"/>
              </a:rPr>
              <a:t>https://datatracker.ietf.org/doc/draft-ietf-madinas-mac-address-randomization/</a:t>
            </a:r>
            <a:r>
              <a:rPr lang="en-US" sz="1400" dirty="0"/>
              <a:t> (March 2023)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Tunnel Extensible Authentication Protocol (TEAP) Version 1, see </a:t>
            </a:r>
            <a:r>
              <a:rPr lang="en-US" sz="1400" dirty="0">
                <a:hlinkClick r:id="rId4"/>
              </a:rPr>
              <a:t>https://datatracker.ietf.org/doc/draft-ietf-emu-rfc7170bis/</a:t>
            </a:r>
            <a:r>
              <a:rPr lang="en-US" sz="1400" dirty="0"/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Bootstrapped TLS Authentication with Proof of Knowledge (TLS-POK), </a:t>
            </a:r>
            <a:r>
              <a:rPr lang="en-US" sz="1400" dirty="0">
                <a:hlinkClick r:id="rId5"/>
              </a:rPr>
              <a:t>https://datatracker.ietf.org/doc/draft-ietf-emu-bootstrapped-tls/</a:t>
            </a:r>
            <a:r>
              <a:rPr lang="en-US" sz="1400" dirty="0"/>
              <a:t> (February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RFC Editor’s queue: TLS-based EAP types and TLS 1.3: </a:t>
            </a:r>
            <a:r>
              <a:rPr lang="en-US" sz="1400" dirty="0">
                <a:hlinkClick r:id="rId6"/>
              </a:rPr>
              <a:t>https://datatracker.ietf.org/doc/draft-ietf-emu-tls-eap-types/</a:t>
            </a:r>
            <a:r>
              <a:rPr lang="en-US" sz="1400" dirty="0"/>
              <a:t> (February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IETF LC done – awaiting writeup: Forward Secrecy for the Extensible Authentication Protocol Method for Authentication and Key Agreement (EAP-AKA' FS), see </a:t>
            </a:r>
            <a:r>
              <a:rPr lang="en-US" sz="1400" dirty="0">
                <a:hlinkClick r:id="rId7"/>
              </a:rPr>
              <a:t>https://datatracker.ietf.org/doc/draft-ietf-emu-aka-pfs/</a:t>
            </a:r>
            <a:r>
              <a:rPr lang="en-US" sz="1400" dirty="0"/>
              <a:t> (March 2023)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Updated and awaiting write-up: Discovering and Retrieving Software Transparency and Vulnerability Information, see </a:t>
            </a:r>
            <a:r>
              <a:rPr lang="en-US" sz="1400" dirty="0">
                <a:hlinkClick r:id="rId4"/>
              </a:rPr>
              <a:t>https://datatracker.ietf.org/doc/draft-ietf-opsawg-sbom-access/</a:t>
            </a:r>
            <a:r>
              <a:rPr lang="en-US" sz="1400" dirty="0"/>
              <a:t> (February 2023)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Updated: Updates to the TLS Transport Model for SNMP, see </a:t>
            </a:r>
            <a:r>
              <a:rPr lang="en-US" sz="1400" dirty="0">
                <a:hlinkClick r:id="rId5"/>
              </a:rPr>
              <a:t>https://datatracker.ietf.org/doc/draft-ietf-opsawg-tlstm-update/</a:t>
            </a:r>
            <a:r>
              <a:rPr lang="en-US" sz="1400" dirty="0"/>
              <a:t> (March 2023)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Updated: The Transport Layer Security (TLS) Protocol Version 1.3, see </a:t>
            </a:r>
            <a:r>
              <a:rPr lang="en-US" sz="1400" dirty="0">
                <a:hlinkClick r:id="rId4"/>
              </a:rPr>
              <a:t>https://datatracker.ietf.org/doc/draft-ietf-tls-rfc8446bis/</a:t>
            </a:r>
            <a:r>
              <a:rPr lang="en-US" sz="1400" dirty="0"/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Updated: Compact TLS 1.3, see </a:t>
            </a:r>
            <a:r>
              <a:rPr lang="en-US" sz="1400" dirty="0">
                <a:hlinkClick r:id="rId5"/>
              </a:rPr>
              <a:t>https://datatracker.ietf.org/doc/draft-ietf-tls-ctls/</a:t>
            </a:r>
            <a:r>
              <a:rPr lang="en-US" sz="1400" dirty="0"/>
              <a:t> (March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Updated: Requirements for Large-Scale Deterministic Networks, see </a:t>
            </a:r>
            <a:r>
              <a:rPr lang="en-US" sz="1400" dirty="0">
                <a:hlinkClick r:id="rId4"/>
              </a:rPr>
              <a:t>https://datatracker.ietf.org/doc/draft-ietf-detnet-scaling-requirements/</a:t>
            </a:r>
            <a:r>
              <a:rPr lang="en-US" sz="1400" dirty="0"/>
              <a:t> (March 2023)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Updated: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Controller Plane Framework, see </a:t>
            </a:r>
            <a:r>
              <a:rPr lang="en-US" sz="1400" dirty="0">
                <a:hlinkClick r:id="rId5"/>
              </a:rPr>
              <a:t>https://datatracker.ietf.org/doc/draft-ietf-detnet-controller-plane-framework/</a:t>
            </a:r>
            <a:r>
              <a:rPr lang="en-US" sz="1400" dirty="0"/>
              <a:t> (March 2023)</a:t>
            </a:r>
            <a:endParaRPr lang="en-US" sz="1400" dirty="0">
              <a:sym typeface="Wingdings" pitchFamily="2" charset="2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Request:</a:t>
            </a:r>
          </a:p>
          <a:p>
            <a:pPr lvl="1"/>
            <a:r>
              <a:rPr lang="en-US" sz="1400" dirty="0"/>
              <a:t>Interested IEEE 802.11 members are invited to review RAW documents (</a:t>
            </a:r>
            <a:r>
              <a:rPr lang="en-US" sz="1400" i="1" dirty="0"/>
              <a:t>e.g.</a:t>
            </a:r>
            <a:r>
              <a:rPr lang="en-US" sz="1400" dirty="0"/>
              <a:t>, architecture, technologies) and send input to the RAW mailing list: </a:t>
            </a:r>
            <a:r>
              <a:rPr lang="en-US" sz="1400" dirty="0">
                <a:hlinkClick r:id="rId4"/>
              </a:rPr>
              <a:t>raw@ietf.org</a:t>
            </a:r>
            <a:r>
              <a:rPr lang="en-US" sz="1400" dirty="0"/>
              <a:t>; join here: </a:t>
            </a:r>
            <a:r>
              <a:rPr lang="en-US" sz="1400" dirty="0">
                <a:hlinkClick r:id="rId5"/>
              </a:rPr>
              <a:t>https://www.ietf.org/mailman/listinfo/raw</a:t>
            </a:r>
            <a:r>
              <a:rPr lang="en-US" sz="1400" dirty="0"/>
              <a:t> 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Operations, Administration and Maintenance (OAM) features for RAW,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https://datatracker.ietf.org/doc/draft-ietf-raw-oam-support/</a:t>
            </a:r>
            <a:r>
              <a:rPr lang="en-US" sz="1400" dirty="0">
                <a:sym typeface="Wingdings" pitchFamily="2" charset="2"/>
              </a:rPr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Revised after IESG feedback: RAW Use-Cases, see </a:t>
            </a:r>
            <a:r>
              <a:rPr lang="en-US" sz="1400" dirty="0">
                <a:sym typeface="Wingdings" pitchFamily="2" charset="2"/>
                <a:hlinkClick r:id="rId7"/>
              </a:rPr>
              <a:t>https://datatracker.ietf.org/doc/draft-ietf-raw-use-cases/</a:t>
            </a:r>
            <a:r>
              <a:rPr lang="en-US" sz="1400" dirty="0">
                <a:sym typeface="Wingdings" pitchFamily="2" charset="2"/>
              </a:rPr>
              <a:t> (March  2023)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Bootstrapping Remote Secure Key Infrastructure (BRSKI), see </a:t>
            </a:r>
            <a:r>
              <a:rPr lang="en-US" sz="1400" dirty="0">
                <a:hlinkClick r:id="rId4"/>
              </a:rPr>
              <a:t>https://datatracker.ietf.org/doc/draft-ietf-anima-constrained-voucher/</a:t>
            </a:r>
            <a:r>
              <a:rPr lang="en-US" sz="1400" dirty="0"/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BRSKI-AE: Alternative Enrollment Protocols in BRSKI, see </a:t>
            </a:r>
            <a:r>
              <a:rPr lang="en-US" sz="1400" dirty="0">
                <a:hlinkClick r:id="rId5"/>
              </a:rPr>
              <a:t>https://datatracker.ietf.org/doc/draft-ietf-anima-brski-ae/</a:t>
            </a:r>
            <a:r>
              <a:rPr lang="en-US" sz="1400" dirty="0"/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 Generic Autonomic Deployment and Management Mechanism for Resource-based Network Services, see </a:t>
            </a:r>
            <a:r>
              <a:rPr lang="en-US" sz="1400" dirty="0">
                <a:hlinkClick r:id="rId6"/>
              </a:rPr>
              <a:t>https://datatracker.ietf.org/doc/draft-ietf-anima-network-service-auto-deployment/</a:t>
            </a:r>
            <a:r>
              <a:rPr lang="en-US" sz="1400" dirty="0"/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endParaRPr lang="en-US" sz="14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March 2023.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March 25-31, 2023 – Yokohama, JP</a:t>
            </a:r>
          </a:p>
          <a:p>
            <a:pPr lvl="1"/>
            <a:r>
              <a:rPr lang="en-US" dirty="0"/>
              <a:t>July 22-28, 2023 – San Francisco, CA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Proceedings: </a:t>
            </a:r>
            <a:r>
              <a:rPr lang="en-US" sz="1600" dirty="0">
                <a:hlinkClick r:id="rId4"/>
              </a:rPr>
              <a:t>https://datatracker.ietf.org/iabasg/ietfieee/meetings/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February 24, 2023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relevant RFCs published in the last two months</a:t>
            </a:r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(One mention of IEEE 802.1AX Link Aggregation Groups)</a:t>
            </a:r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116 March 25-31, 2023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572175"/>
              </p:ext>
            </p:extLst>
          </p:nvPr>
        </p:nvGraphicFramePr>
        <p:xfrm>
          <a:off x="1083220" y="2574504"/>
          <a:ext cx="6977557" cy="261708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4"/>
                        </a:rPr>
                        <a:t>sml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Structured Email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3012171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5"/>
                        </a:rPr>
                        <a:t>bpf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BPF/</a:t>
                      </a:r>
                      <a:r>
                        <a:rPr lang="en-US" dirty="0" err="1"/>
                        <a:t>eBPF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6249120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6"/>
                        </a:rPr>
                        <a:t>keytrans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Key Transparency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2814793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7"/>
                        </a:rPr>
                        <a:t>vcon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vCon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7910169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8"/>
                        </a:rPr>
                        <a:t>dbound2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 Boundaries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2128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885474"/>
              </p:ext>
            </p:extLst>
          </p:nvPr>
        </p:nvGraphicFramePr>
        <p:xfrm>
          <a:off x="993625" y="1997116"/>
          <a:ext cx="6977558" cy="39729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hrpc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Human Rights Protocol Considerations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42013009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apn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Application-aware Networking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979008963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9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34012707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10"/>
                        </a:rPr>
                        <a:t>congress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1"/>
                        </a:rPr>
                        <a:t>CONGestion RESponse and Signaling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01769702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12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13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71467416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14"/>
                        </a:rPr>
                        <a:t>opsawg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5"/>
                        </a:rPr>
                        <a:t>Operations and Management Area Working Group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9991536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16"/>
                        </a:rPr>
                        <a:t>radext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7"/>
                        </a:rPr>
                        <a:t>RADIUS EXTensions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1368057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 err="1">
                          <a:hlinkClick r:id="rId18"/>
                        </a:rPr>
                        <a:t>schc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9"/>
                        </a:rPr>
                        <a:t>Static Context Header Compression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5457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IPv6 Neighbor Discovery Multicast Address Listener Registration: </a:t>
            </a:r>
            <a:r>
              <a:rPr lang="en-US" sz="1400" dirty="0">
                <a:hlinkClick r:id="rId4"/>
              </a:rPr>
              <a:t>https://datatracker.ietf.org/doc/draft-ietf-6lo-multicast-registration/</a:t>
            </a:r>
            <a:r>
              <a:rPr lang="en-US" sz="1400" dirty="0"/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Revised for publication: IPv6 over Constrained Node Networks (6lo) Applicability &amp; Use cases: </a:t>
            </a:r>
            <a:r>
              <a:rPr lang="en-US" sz="1400" dirty="0">
                <a:hlinkClick r:id="rId5"/>
              </a:rPr>
              <a:t>https://datatracker.ietf.org/doc/draft-ietf-6lo-use-cases/</a:t>
            </a:r>
            <a:r>
              <a:rPr lang="en-US" sz="1400" dirty="0"/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the RFC Editor’s queue: Transmission of IPv6 Packets over Near Field Communication: </a:t>
            </a:r>
            <a:r>
              <a:rPr lang="en-US" sz="1400" dirty="0">
                <a:hlinkClick r:id="rId6"/>
              </a:rPr>
              <a:t>https://datatracker.ietf.org/doc/draft-ietf-6lo-nfc/</a:t>
            </a:r>
            <a:r>
              <a:rPr lang="en-US" sz="1400" dirty="0"/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Newly adopted: Path-Aware Semantic Addressing (PASA) for Low power and Lossy Networks: </a:t>
            </a:r>
            <a:r>
              <a:rPr lang="en-US" sz="1400" dirty="0">
                <a:hlinkClick r:id="rId7"/>
              </a:rPr>
              <a:t>https://datatracker.ietf.org/doc/draft-ietf-6lo-path-aware-semantic-addressing/</a:t>
            </a:r>
            <a:r>
              <a:rPr lang="en-US" sz="1400" dirty="0"/>
              <a:t> (March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March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142969</TotalTime>
  <Words>2178</Words>
  <Application>Microsoft Macintosh PowerPoint</Application>
  <PresentationFormat>On-screen Show (4:3)</PresentationFormat>
  <Paragraphs>319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116 March 25-31, 2023</vt:lpstr>
      <vt:lpstr>IETF/IRTF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995</cp:revision>
  <cp:lastPrinted>1998-02-10T13:28:06Z</cp:lastPrinted>
  <dcterms:created xsi:type="dcterms:W3CDTF">2005-01-04T21:26:55Z</dcterms:created>
  <dcterms:modified xsi:type="dcterms:W3CDTF">2023-03-15T02:53:19Z</dcterms:modified>
  <cp:category/>
</cp:coreProperties>
</file>