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403" r:id="rId2"/>
    <p:sldId id="405" r:id="rId3"/>
    <p:sldId id="406" r:id="rId4"/>
    <p:sldId id="407" r:id="rId5"/>
    <p:sldId id="408" r:id="rId6"/>
    <p:sldId id="409" r:id="rId7"/>
    <p:sldId id="410" r:id="rId8"/>
    <p:sldId id="411"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02" autoAdjust="0"/>
    <p:restoredTop sz="96357" autoAdjust="0"/>
  </p:normalViewPr>
  <p:slideViewPr>
    <p:cSldViewPr>
      <p:cViewPr varScale="1">
        <p:scale>
          <a:sx n="78" d="100"/>
          <a:sy n="78" d="100"/>
        </p:scale>
        <p:origin x="1349"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rPr>
              <a:t>0428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 LB272 Comments on Sensing Terminologies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2079185692"/>
              </p:ext>
            </p:extLst>
          </p:nvPr>
        </p:nvGraphicFramePr>
        <p:xfrm>
          <a:off x="2203450" y="3475038"/>
          <a:ext cx="8586788" cy="3008312"/>
        </p:xfrm>
        <a:graphic>
          <a:graphicData uri="http://schemas.openxmlformats.org/presentationml/2006/ole">
            <mc:AlternateContent xmlns:mc="http://schemas.openxmlformats.org/markup-compatibility/2006">
              <mc:Choice xmlns:v="urn:schemas-microsoft-com:vml" Requires="v">
                <p:oleObj name="Document" r:id="rId3" imgW="8384275" imgH="2929679" progId="Word.Document.8">
                  <p:embed/>
                </p:oleObj>
              </mc:Choice>
              <mc:Fallback>
                <p:oleObj name="Document" r:id="rId3" imgW="8384275" imgH="2929679"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4"/>
                      <a:srcRect/>
                      <a:stretch>
                        <a:fillRect/>
                      </a:stretch>
                    </p:blipFill>
                    <p:spPr bwMode="auto">
                      <a:xfrm>
                        <a:off x="2203450" y="3475038"/>
                        <a:ext cx="8586788" cy="3008312"/>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264D5-D39F-4B1C-A8A1-111DE39F2F9A}"/>
              </a:ext>
            </a:extLst>
          </p:cNvPr>
          <p:cNvSpPr>
            <a:spLocks noGrp="1"/>
          </p:cNvSpPr>
          <p:nvPr>
            <p:ph type="title"/>
          </p:nvPr>
        </p:nvSpPr>
        <p:spPr/>
        <p:txBody>
          <a:bodyPr/>
          <a:lstStyle/>
          <a:p>
            <a:r>
              <a:rPr lang="en-GB" kern="0" dirty="0"/>
              <a:t>Introduction</a:t>
            </a:r>
            <a:endParaRPr lang="en-US" dirty="0"/>
          </a:p>
        </p:txBody>
      </p:sp>
      <p:sp>
        <p:nvSpPr>
          <p:cNvPr id="3" name="Content Placeholder 2">
            <a:extLst>
              <a:ext uri="{FF2B5EF4-FFF2-40B4-BE49-F238E27FC236}">
                <a16:creationId xmlns:a16="http://schemas.microsoft.com/office/drawing/2014/main" id="{7911DCD5-721E-4328-B49B-93B372553920}"/>
              </a:ext>
            </a:extLst>
          </p:cNvPr>
          <p:cNvSpPr>
            <a:spLocks noGrp="1"/>
          </p:cNvSpPr>
          <p:nvPr>
            <p:ph idx="1"/>
          </p:nvPr>
        </p:nvSpPr>
        <p:spPr>
          <a:xfrm>
            <a:off x="914400" y="1981201"/>
            <a:ext cx="10438183" cy="4113213"/>
          </a:xfrm>
        </p:spPr>
        <p:txBody>
          <a:bodyPr/>
          <a:lstStyle/>
          <a:p>
            <a:pPr>
              <a:buFont typeface="Arial" panose="020B0604020202020204" pitchFamily="34" charset="0"/>
              <a:buChar char="•"/>
            </a:pPr>
            <a:r>
              <a:rPr lang="en-US" dirty="0"/>
              <a:t>During the LB272 for 802.11bf D1.0, multiple commentors (~11 CIDs) brought up the concerns about the clarity of the terminologies for WLAN sensing and sensing procedures</a:t>
            </a:r>
          </a:p>
          <a:p>
            <a:pPr>
              <a:buFont typeface="Arial" panose="020B0604020202020204" pitchFamily="34" charset="0"/>
              <a:buChar char="•"/>
            </a:pPr>
            <a:r>
              <a:rPr lang="en-US" dirty="0"/>
              <a:t>This contribution discusses potential issues and an alternative solution</a:t>
            </a:r>
          </a:p>
        </p:txBody>
      </p:sp>
      <p:sp>
        <p:nvSpPr>
          <p:cNvPr id="4" name="Slide Number Placeholder 3">
            <a:extLst>
              <a:ext uri="{FF2B5EF4-FFF2-40B4-BE49-F238E27FC236}">
                <a16:creationId xmlns:a16="http://schemas.microsoft.com/office/drawing/2014/main" id="{B07FBB0D-378D-4552-9A02-3BD366DB41D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37135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9140A-1078-C6D3-9E8E-34B3EB01ABB2}"/>
              </a:ext>
            </a:extLst>
          </p:cNvPr>
          <p:cNvSpPr>
            <a:spLocks noGrp="1"/>
          </p:cNvSpPr>
          <p:nvPr>
            <p:ph type="title"/>
          </p:nvPr>
        </p:nvSpPr>
        <p:spPr>
          <a:xfrm>
            <a:off x="914401" y="685801"/>
            <a:ext cx="10361084" cy="654967"/>
          </a:xfrm>
        </p:spPr>
        <p:txBody>
          <a:bodyPr/>
          <a:lstStyle/>
          <a:p>
            <a:r>
              <a:rPr lang="en-US" dirty="0"/>
              <a:t>Current Definitions for Sensing and Procedures in D1.0</a:t>
            </a:r>
          </a:p>
        </p:txBody>
      </p:sp>
      <p:sp>
        <p:nvSpPr>
          <p:cNvPr id="3" name="Content Placeholder 2">
            <a:extLst>
              <a:ext uri="{FF2B5EF4-FFF2-40B4-BE49-F238E27FC236}">
                <a16:creationId xmlns:a16="http://schemas.microsoft.com/office/drawing/2014/main" id="{4AFABE94-F11E-A596-2206-816D1866EC49}"/>
              </a:ext>
            </a:extLst>
          </p:cNvPr>
          <p:cNvSpPr>
            <a:spLocks noGrp="1"/>
          </p:cNvSpPr>
          <p:nvPr>
            <p:ph idx="1"/>
          </p:nvPr>
        </p:nvSpPr>
        <p:spPr>
          <a:xfrm>
            <a:off x="914400" y="1484785"/>
            <a:ext cx="10726215" cy="4609630"/>
          </a:xfrm>
        </p:spPr>
        <p:txBody>
          <a:bodyPr/>
          <a:lstStyle/>
          <a:p>
            <a:pPr algn="l"/>
            <a:r>
              <a:rPr lang="en-US" sz="1800" dirty="0"/>
              <a:t>In 3.2 (</a:t>
            </a:r>
            <a:r>
              <a:rPr lang="en-US" sz="1800" b="1" i="0" u="none" strike="noStrike" baseline="0" dirty="0"/>
              <a:t>Definitions specific to IEEE Std 802.11)</a:t>
            </a:r>
            <a:endParaRPr lang="en-US" sz="1800" dirty="0"/>
          </a:p>
          <a:p>
            <a:pPr algn="l"/>
            <a:r>
              <a:rPr lang="en-US" sz="1800" dirty="0">
                <a:latin typeface="TimesNewRoman,Bold"/>
              </a:rPr>
              <a:t>DMG sensing: </a:t>
            </a:r>
            <a:r>
              <a:rPr lang="en-US" sz="1800" b="0" i="0" u="none" strike="noStrike" baseline="0" dirty="0">
                <a:latin typeface="TimesNewRoman"/>
              </a:rPr>
              <a:t>The use of PHY and MAC features of DMG stations (STAs) to obtain measurements that …</a:t>
            </a:r>
          </a:p>
          <a:p>
            <a:pPr algn="l"/>
            <a:r>
              <a:rPr lang="en-US" sz="1800" b="1" i="0" u="none" strike="noStrike" baseline="0" dirty="0">
                <a:latin typeface="TimesNewRoman,Bold"/>
              </a:rPr>
              <a:t>DMG sensing procedure: </a:t>
            </a:r>
            <a:r>
              <a:rPr lang="en-US" sz="1800" b="0" i="0" u="none" strike="noStrike" baseline="0" dirty="0">
                <a:latin typeface="TimesNewRoman"/>
              </a:rPr>
              <a:t>A procedure that allows a DMG station (STA) to perform DMG sensing</a:t>
            </a:r>
          </a:p>
          <a:p>
            <a:pPr algn="l"/>
            <a:r>
              <a:rPr lang="en-US" sz="1800" b="1" i="0" u="none" strike="noStrike" baseline="0" dirty="0">
                <a:latin typeface="TimesNewRoman,Bold"/>
              </a:rPr>
              <a:t>WLAN sensing</a:t>
            </a:r>
            <a:r>
              <a:rPr lang="en-US" sz="1800" b="0" dirty="0">
                <a:latin typeface="TimesNewRoman"/>
              </a:rPr>
              <a:t>: The use of PHY and MAC features of non-DMG stations (STAs) to obtain measurements that …</a:t>
            </a:r>
          </a:p>
          <a:p>
            <a:pPr algn="l"/>
            <a:r>
              <a:rPr lang="en-US" sz="1800" b="1" i="0" u="none" strike="noStrike" baseline="0" dirty="0">
                <a:latin typeface="TimesNewRoman,Bold"/>
              </a:rPr>
              <a:t>WLAN sensing procedure: </a:t>
            </a:r>
            <a:r>
              <a:rPr lang="en-US" sz="1800" b="0" i="0" u="none" strike="noStrike" baseline="0" dirty="0">
                <a:latin typeface="TimesNewRoman"/>
              </a:rPr>
              <a:t>A procedure that allows a </a:t>
            </a:r>
            <a:r>
              <a:rPr lang="it-IT" sz="1800" b="0" i="0" u="none" strike="noStrike" baseline="0" dirty="0">
                <a:latin typeface="TimesNewRoman"/>
              </a:rPr>
              <a:t>non-DMG station (STA) to perform WLAN sensing</a:t>
            </a:r>
          </a:p>
          <a:p>
            <a:pPr algn="l"/>
            <a:endParaRPr lang="it-IT" sz="1800" b="0" dirty="0">
              <a:latin typeface="TimesNewRoman"/>
            </a:endParaRPr>
          </a:p>
          <a:p>
            <a:pPr algn="l"/>
            <a:r>
              <a:rPr lang="it-IT" sz="1800" dirty="0"/>
              <a:t>In 4.11 (</a:t>
            </a:r>
            <a:r>
              <a:rPr lang="en-US" sz="1800" dirty="0"/>
              <a:t>Sensing</a:t>
            </a:r>
            <a:r>
              <a:rPr lang="it-IT" sz="1800" b="0" i="0" u="none" strike="noStrike" baseline="0" dirty="0"/>
              <a:t>)</a:t>
            </a:r>
          </a:p>
          <a:p>
            <a:pPr algn="l"/>
            <a:r>
              <a:rPr lang="en-US" sz="1800" b="0" i="0" u="none" strike="noStrike" baseline="0" dirty="0">
                <a:latin typeface="TimesNewRoman"/>
              </a:rPr>
              <a:t>Four procedures are defined to enable sensing: </a:t>
            </a:r>
          </a:p>
          <a:p>
            <a:pPr algn="l">
              <a:buFont typeface="Arial" panose="020B0604020202020204" pitchFamily="34" charset="0"/>
              <a:buChar char="•"/>
            </a:pPr>
            <a:r>
              <a:rPr lang="en-US" sz="1800" i="0" u="none" strike="noStrike" baseline="0" dirty="0">
                <a:latin typeface="TimesNewRoman"/>
              </a:rPr>
              <a:t>WLAN sensing procedure </a:t>
            </a:r>
            <a:r>
              <a:rPr lang="en-US" sz="1800" b="0" i="0" u="none" strike="noStrike" baseline="0" dirty="0">
                <a:latin typeface="TimesNewRoman"/>
              </a:rPr>
              <a:t>(see 11.55.1 (WLAN sensing procedure)), </a:t>
            </a:r>
          </a:p>
          <a:p>
            <a:pPr algn="l">
              <a:buFont typeface="Arial" panose="020B0604020202020204" pitchFamily="34" charset="0"/>
              <a:buChar char="•"/>
            </a:pPr>
            <a:r>
              <a:rPr lang="en-US" sz="1800" i="0" u="none" strike="noStrike" baseline="0" dirty="0">
                <a:latin typeface="TimesNewRoman"/>
              </a:rPr>
              <a:t>SBP procedure </a:t>
            </a:r>
            <a:r>
              <a:rPr lang="en-US" sz="1800" b="0" i="0" u="none" strike="noStrike" baseline="0" dirty="0">
                <a:latin typeface="TimesNewRoman"/>
              </a:rPr>
              <a:t>(see 11.55.2 (SBP procedure)), </a:t>
            </a:r>
          </a:p>
          <a:p>
            <a:pPr algn="l">
              <a:buFont typeface="Arial" panose="020B0604020202020204" pitchFamily="34" charset="0"/>
              <a:buChar char="•"/>
            </a:pPr>
            <a:r>
              <a:rPr lang="en-US" sz="1800" i="0" u="none" strike="noStrike" baseline="0" dirty="0">
                <a:latin typeface="TimesNewRoman"/>
              </a:rPr>
              <a:t>DMG sensing procedure </a:t>
            </a:r>
            <a:r>
              <a:rPr lang="en-US" sz="1800" b="0" i="0" u="none" strike="noStrike" baseline="0" dirty="0">
                <a:latin typeface="TimesNewRoman"/>
              </a:rPr>
              <a:t>(see 11.55.3 (DMG sensing procedure)), and </a:t>
            </a:r>
          </a:p>
          <a:p>
            <a:pPr algn="l">
              <a:buFont typeface="Arial" panose="020B0604020202020204" pitchFamily="34" charset="0"/>
              <a:buChar char="•"/>
            </a:pPr>
            <a:r>
              <a:rPr lang="en-US" sz="1800" i="0" u="none" strike="noStrike" baseline="0" dirty="0">
                <a:latin typeface="TimesNewRoman"/>
              </a:rPr>
              <a:t>DMG SBP procedure </a:t>
            </a:r>
            <a:r>
              <a:rPr lang="en-US" sz="1800" b="0" i="0" u="none" strike="noStrike" baseline="0" dirty="0">
                <a:latin typeface="TimesNewRoman"/>
              </a:rPr>
              <a:t>(see 11.55.4 (DMG SBP procedure)).</a:t>
            </a:r>
            <a:endParaRPr lang="en-US" dirty="0"/>
          </a:p>
        </p:txBody>
      </p:sp>
      <p:sp>
        <p:nvSpPr>
          <p:cNvPr id="4" name="Slide Number Placeholder 3">
            <a:extLst>
              <a:ext uri="{FF2B5EF4-FFF2-40B4-BE49-F238E27FC236}">
                <a16:creationId xmlns:a16="http://schemas.microsoft.com/office/drawing/2014/main" id="{3F0E6E7E-AA97-4B78-02DA-E901E0C2496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6833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491D3-879C-1DF0-4B7C-8B6296E66EED}"/>
              </a:ext>
            </a:extLst>
          </p:cNvPr>
          <p:cNvSpPr>
            <a:spLocks noGrp="1"/>
          </p:cNvSpPr>
          <p:nvPr>
            <p:ph type="title"/>
          </p:nvPr>
        </p:nvSpPr>
        <p:spPr>
          <a:xfrm>
            <a:off x="914401" y="685801"/>
            <a:ext cx="10361084" cy="726975"/>
          </a:xfrm>
        </p:spPr>
        <p:txBody>
          <a:bodyPr/>
          <a:lstStyle/>
          <a:p>
            <a:r>
              <a:rPr lang="en-US" dirty="0"/>
              <a:t>Some comments from LB272 (samples)</a:t>
            </a:r>
          </a:p>
        </p:txBody>
      </p:sp>
      <p:sp>
        <p:nvSpPr>
          <p:cNvPr id="4" name="Slide Number Placeholder 3">
            <a:extLst>
              <a:ext uri="{FF2B5EF4-FFF2-40B4-BE49-F238E27FC236}">
                <a16:creationId xmlns:a16="http://schemas.microsoft.com/office/drawing/2014/main" id="{26750A77-099E-FAD1-C581-D88A83CFBD3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Table 5">
            <a:extLst>
              <a:ext uri="{FF2B5EF4-FFF2-40B4-BE49-F238E27FC236}">
                <a16:creationId xmlns:a16="http://schemas.microsoft.com/office/drawing/2014/main" id="{E328C1B1-4BF6-34B2-8ADC-D4091D1DF328}"/>
              </a:ext>
            </a:extLst>
          </p:cNvPr>
          <p:cNvGraphicFramePr>
            <a:graphicFrameLocks noGrp="1"/>
          </p:cNvGraphicFramePr>
          <p:nvPr>
            <p:extLst>
              <p:ext uri="{D42A27DB-BD31-4B8C-83A1-F6EECF244321}">
                <p14:modId xmlns:p14="http://schemas.microsoft.com/office/powerpoint/2010/main" val="1773140061"/>
              </p:ext>
            </p:extLst>
          </p:nvPr>
        </p:nvGraphicFramePr>
        <p:xfrm>
          <a:off x="803412" y="1394265"/>
          <a:ext cx="10585176" cy="4888605"/>
        </p:xfrm>
        <a:graphic>
          <a:graphicData uri="http://schemas.openxmlformats.org/drawingml/2006/table">
            <a:tbl>
              <a:tblPr firstRow="1" bandRow="1">
                <a:tableStyleId>{073A0DAA-6AF3-43AB-8588-CEC1D06C72B9}</a:tableStyleId>
              </a:tblPr>
              <a:tblGrid>
                <a:gridCol w="720080">
                  <a:extLst>
                    <a:ext uri="{9D8B030D-6E8A-4147-A177-3AD203B41FA5}">
                      <a16:colId xmlns:a16="http://schemas.microsoft.com/office/drawing/2014/main" val="1466442866"/>
                    </a:ext>
                  </a:extLst>
                </a:gridCol>
                <a:gridCol w="576064">
                  <a:extLst>
                    <a:ext uri="{9D8B030D-6E8A-4147-A177-3AD203B41FA5}">
                      <a16:colId xmlns:a16="http://schemas.microsoft.com/office/drawing/2014/main" val="2097464481"/>
                    </a:ext>
                  </a:extLst>
                </a:gridCol>
                <a:gridCol w="6642738">
                  <a:extLst>
                    <a:ext uri="{9D8B030D-6E8A-4147-A177-3AD203B41FA5}">
                      <a16:colId xmlns:a16="http://schemas.microsoft.com/office/drawing/2014/main" val="2859627881"/>
                    </a:ext>
                  </a:extLst>
                </a:gridCol>
                <a:gridCol w="2646294">
                  <a:extLst>
                    <a:ext uri="{9D8B030D-6E8A-4147-A177-3AD203B41FA5}">
                      <a16:colId xmlns:a16="http://schemas.microsoft.com/office/drawing/2014/main" val="422277461"/>
                    </a:ext>
                  </a:extLst>
                </a:gridCol>
              </a:tblGrid>
              <a:tr h="712845">
                <a:tc>
                  <a:txBody>
                    <a:bodyPr/>
                    <a:lstStyle/>
                    <a:p>
                      <a:r>
                        <a:rPr lang="en-US" sz="1600" dirty="0"/>
                        <a:t>CID</a:t>
                      </a:r>
                    </a:p>
                  </a:txBody>
                  <a:tcPr/>
                </a:tc>
                <a:tc>
                  <a:txBody>
                    <a:bodyPr/>
                    <a:lstStyle/>
                    <a:p>
                      <a:r>
                        <a:rPr lang="en-US" sz="1050" dirty="0"/>
                        <a:t>Clause</a:t>
                      </a:r>
                    </a:p>
                  </a:txBody>
                  <a:tcPr/>
                </a:tc>
                <a:tc>
                  <a:txBody>
                    <a:bodyPr/>
                    <a:lstStyle/>
                    <a:p>
                      <a:r>
                        <a:rPr lang="en-US" sz="1600" dirty="0"/>
                        <a:t>Comment</a:t>
                      </a:r>
                    </a:p>
                  </a:txBody>
                  <a:tcPr/>
                </a:tc>
                <a:tc>
                  <a:txBody>
                    <a:bodyPr/>
                    <a:lstStyle/>
                    <a:p>
                      <a:r>
                        <a:rPr lang="en-US" sz="1600" dirty="0"/>
                        <a:t>Proposed Changes</a:t>
                      </a:r>
                    </a:p>
                  </a:txBody>
                  <a:tcPr/>
                </a:tc>
                <a:extLst>
                  <a:ext uri="{0D108BD9-81ED-4DB2-BD59-A6C34878D82A}">
                    <a16:rowId xmlns:a16="http://schemas.microsoft.com/office/drawing/2014/main" val="563186532"/>
                  </a:ext>
                </a:extLst>
              </a:tr>
              <a:tr h="1283121">
                <a:tc>
                  <a:txBody>
                    <a:bodyPr/>
                    <a:lstStyle/>
                    <a:p>
                      <a:r>
                        <a:rPr lang="en-US" sz="1600" dirty="0"/>
                        <a:t>1032</a:t>
                      </a:r>
                    </a:p>
                  </a:txBody>
                  <a:tcPr/>
                </a:tc>
                <a:tc>
                  <a:txBody>
                    <a:bodyPr/>
                    <a:lstStyle/>
                    <a:p>
                      <a:r>
                        <a:rPr lang="en-US" sz="1600" dirty="0"/>
                        <a:t>4.11</a:t>
                      </a:r>
                    </a:p>
                  </a:txBody>
                  <a:tcPr/>
                </a:tc>
                <a:tc>
                  <a:txBody>
                    <a:bodyPr/>
                    <a:lstStyle/>
                    <a:p>
                      <a:r>
                        <a:rPr lang="en-US" sz="1600" b="0" dirty="0"/>
                        <a:t>The name of the first sensing procedure defined in 11bf, "WLAN sensing procedure", is not clearly </a:t>
                      </a:r>
                      <a:r>
                        <a:rPr lang="en-US" sz="1600" b="0" dirty="0" err="1"/>
                        <a:t>distinguitable</a:t>
                      </a:r>
                      <a:r>
                        <a:rPr lang="en-US" sz="1600" b="0" dirty="0"/>
                        <a:t> from the 11bf project name, "WLAN sensing". Section 4.11 clearly states that WLAN sensing consists of 4 sensing procedures, i.e., "WLAN sensing procedure" is one of the four. It is really desirable to have a clearly identifiable name for the ""WLAN sensing procedure".</a:t>
                      </a:r>
                      <a:endParaRPr lang="en-US" sz="1600" dirty="0"/>
                    </a:p>
                  </a:txBody>
                  <a:tcPr/>
                </a:tc>
                <a:tc>
                  <a:txBody>
                    <a:bodyPr/>
                    <a:lstStyle/>
                    <a:p>
                      <a:r>
                        <a:rPr lang="en-US" sz="1600" dirty="0"/>
                        <a:t>How about changing "WLAN sensing procedure" to "</a:t>
                      </a:r>
                      <a:r>
                        <a:rPr lang="en-US" sz="1600" dirty="0">
                          <a:highlight>
                            <a:srgbClr val="FFFF00"/>
                          </a:highlight>
                        </a:rPr>
                        <a:t>basic WLAN sensing procedure</a:t>
                      </a:r>
                      <a:r>
                        <a:rPr lang="en-US" sz="1600" dirty="0"/>
                        <a:t>", throughout the 11bf spec?</a:t>
                      </a:r>
                    </a:p>
                  </a:txBody>
                  <a:tcPr/>
                </a:tc>
                <a:extLst>
                  <a:ext uri="{0D108BD9-81ED-4DB2-BD59-A6C34878D82A}">
                    <a16:rowId xmlns:a16="http://schemas.microsoft.com/office/drawing/2014/main" val="821622535"/>
                  </a:ext>
                </a:extLst>
              </a:tr>
              <a:tr h="997983">
                <a:tc>
                  <a:txBody>
                    <a:bodyPr/>
                    <a:lstStyle/>
                    <a:p>
                      <a:r>
                        <a:rPr lang="en-US" sz="1600" dirty="0"/>
                        <a:t>1821</a:t>
                      </a:r>
                    </a:p>
                  </a:txBody>
                  <a:tcPr/>
                </a:tc>
                <a:tc>
                  <a:txBody>
                    <a:bodyPr/>
                    <a:lstStyle/>
                    <a:p>
                      <a:r>
                        <a:rPr lang="en-US" sz="1600" dirty="0"/>
                        <a:t>3.2</a:t>
                      </a:r>
                    </a:p>
                  </a:txBody>
                  <a:tcPr/>
                </a:tc>
                <a:tc>
                  <a:txBody>
                    <a:bodyPr/>
                    <a:lstStyle/>
                    <a:p>
                      <a:r>
                        <a:rPr lang="en-US" sz="1600" dirty="0"/>
                        <a:t>Why is sensing procedure referred to as a WLAN sensing procedure? It appears that this should be called a non-DMG sensing procedure. DMG is also a WLAN, so it is rather confusing to use this adjective.</a:t>
                      </a:r>
                    </a:p>
                  </a:txBody>
                  <a:tcPr/>
                </a:tc>
                <a:tc>
                  <a:txBody>
                    <a:bodyPr/>
                    <a:lstStyle/>
                    <a:p>
                      <a:r>
                        <a:rPr lang="en-US" sz="1600" dirty="0"/>
                        <a:t>Change "WLAN sensing procedure" to "</a:t>
                      </a:r>
                      <a:r>
                        <a:rPr lang="en-US" sz="1600" dirty="0">
                          <a:highlight>
                            <a:srgbClr val="FFFF00"/>
                          </a:highlight>
                        </a:rPr>
                        <a:t>sensing procedure</a:t>
                      </a:r>
                      <a:r>
                        <a:rPr lang="en-US" sz="1600" dirty="0"/>
                        <a:t>" throughout the draft.</a:t>
                      </a:r>
                    </a:p>
                  </a:txBody>
                  <a:tcPr/>
                </a:tc>
                <a:extLst>
                  <a:ext uri="{0D108BD9-81ED-4DB2-BD59-A6C34878D82A}">
                    <a16:rowId xmlns:a16="http://schemas.microsoft.com/office/drawing/2014/main" val="1785492678"/>
                  </a:ext>
                </a:extLst>
              </a:tr>
              <a:tr h="1283121">
                <a:tc>
                  <a:txBody>
                    <a:bodyPr/>
                    <a:lstStyle/>
                    <a:p>
                      <a:r>
                        <a:rPr lang="en-US" sz="1600" dirty="0"/>
                        <a:t>1328</a:t>
                      </a:r>
                    </a:p>
                  </a:txBody>
                  <a:tcPr/>
                </a:tc>
                <a:tc>
                  <a:txBody>
                    <a:bodyPr/>
                    <a:lstStyle/>
                    <a:p>
                      <a:r>
                        <a:rPr lang="en-US" sz="1600" dirty="0"/>
                        <a:t>4.11</a:t>
                      </a:r>
                    </a:p>
                  </a:txBody>
                  <a:tcPr/>
                </a:tc>
                <a:tc>
                  <a:txBody>
                    <a:bodyPr/>
                    <a:lstStyle/>
                    <a:p>
                      <a:r>
                        <a:rPr lang="en-US" sz="1600" dirty="0"/>
                        <a:t>… It seems as though WLAN sensing procedure described in 11.55.1 and SBP procedure described in 11.55.2 are for non-DMG STAs. To clarify that those are not describing general procedures including the DMG cases but are different from the ones described in 11.55.3 and 11.55.2, it is better to change the names of those procedures.</a:t>
                      </a:r>
                    </a:p>
                  </a:txBody>
                  <a:tcPr/>
                </a:tc>
                <a:tc>
                  <a:txBody>
                    <a:bodyPr/>
                    <a:lstStyle/>
                    <a:p>
                      <a:r>
                        <a:rPr lang="en-US" sz="1600" dirty="0"/>
                        <a:t>Change WLAN sensing procedure to </a:t>
                      </a:r>
                      <a:r>
                        <a:rPr lang="en-US" sz="1600" dirty="0">
                          <a:highlight>
                            <a:srgbClr val="FFFF00"/>
                          </a:highlight>
                        </a:rPr>
                        <a:t>non-DMG WLAN sensing procedure </a:t>
                      </a:r>
                      <a:r>
                        <a:rPr lang="en-US" sz="1600" dirty="0"/>
                        <a:t>and SBP procedure to non-DMG SBP procedure throughout the draft.</a:t>
                      </a:r>
                    </a:p>
                  </a:txBody>
                  <a:tcPr/>
                </a:tc>
                <a:extLst>
                  <a:ext uri="{0D108BD9-81ED-4DB2-BD59-A6C34878D82A}">
                    <a16:rowId xmlns:a16="http://schemas.microsoft.com/office/drawing/2014/main" val="3314177738"/>
                  </a:ext>
                </a:extLst>
              </a:tr>
            </a:tbl>
          </a:graphicData>
        </a:graphic>
      </p:graphicFrame>
    </p:spTree>
    <p:extLst>
      <p:ext uri="{BB962C8B-B14F-4D97-AF65-F5344CB8AC3E}">
        <p14:creationId xmlns:p14="http://schemas.microsoft.com/office/powerpoint/2010/main" val="721601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8079-3BF6-69CC-B956-7C4A7861DB64}"/>
              </a:ext>
            </a:extLst>
          </p:cNvPr>
          <p:cNvSpPr>
            <a:spLocks noGrp="1"/>
          </p:cNvSpPr>
          <p:nvPr>
            <p:ph type="title"/>
          </p:nvPr>
        </p:nvSpPr>
        <p:spPr/>
        <p:txBody>
          <a:bodyPr/>
          <a:lstStyle/>
          <a:p>
            <a:r>
              <a:rPr lang="en-US" dirty="0"/>
              <a:t>Terminologies used in IEEE P802.11bf PAR</a:t>
            </a:r>
          </a:p>
        </p:txBody>
      </p:sp>
      <p:sp>
        <p:nvSpPr>
          <p:cNvPr id="3" name="Content Placeholder 2">
            <a:extLst>
              <a:ext uri="{FF2B5EF4-FFF2-40B4-BE49-F238E27FC236}">
                <a16:creationId xmlns:a16="http://schemas.microsoft.com/office/drawing/2014/main" id="{C4F1ACBC-D3BF-7609-EACC-E5D16DDFBCAD}"/>
              </a:ext>
            </a:extLst>
          </p:cNvPr>
          <p:cNvSpPr>
            <a:spLocks noGrp="1"/>
          </p:cNvSpPr>
          <p:nvPr>
            <p:ph idx="1"/>
          </p:nvPr>
        </p:nvSpPr>
        <p:spPr>
          <a:ln>
            <a:solidFill>
              <a:schemeClr val="tx1"/>
            </a:solidFill>
          </a:ln>
        </p:spPr>
        <p:txBody>
          <a:bodyPr/>
          <a:lstStyle/>
          <a:p>
            <a:pPr marL="0" marR="0">
              <a:spcBef>
                <a:spcPts val="0"/>
              </a:spcBef>
              <a:spcAft>
                <a:spcPts val="0"/>
              </a:spcAft>
            </a:pPr>
            <a:r>
              <a:rPr lang="en-GB" sz="1800" b="1" dirty="0">
                <a:effectLst/>
                <a:latin typeface="Times New Roman" panose="02020603050405020304" pitchFamily="18" charset="0"/>
                <a:ea typeface="Times New Roman" panose="02020603050405020304" pitchFamily="18" charset="0"/>
              </a:rPr>
              <a:t>5.2.b. Scope of the project:</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800" b="0" i="0" dirty="0">
                <a:solidFill>
                  <a:srgbClr val="000000"/>
                </a:solidFill>
                <a:effectLst/>
                <a:latin typeface="Times-Roman"/>
                <a:ea typeface="Times New Roman" panose="02020603050405020304" pitchFamily="18" charset="0"/>
              </a:rPr>
              <a:t>This amendment defines modifications to the IEEE 802.11 medium access control layer (MAC) and to the Directional Multi Gigabit (DMG) and enhanced DMG (EDMG)</a:t>
            </a:r>
            <a:r>
              <a:rPr lang="en-GB" sz="1800" dirty="0">
                <a:effectLst/>
                <a:latin typeface="Times New Roman" panose="02020603050405020304" pitchFamily="18" charset="0"/>
                <a:ea typeface="Times New Roman" panose="02020603050405020304" pitchFamily="18" charset="0"/>
              </a:rPr>
              <a:t> PHYs </a:t>
            </a:r>
            <a:r>
              <a:rPr lang="en-GB" sz="1800" b="0" i="0" dirty="0">
                <a:solidFill>
                  <a:srgbClr val="000000"/>
                </a:solidFill>
                <a:effectLst/>
                <a:latin typeface="Times-Roman"/>
                <a:ea typeface="Times New Roman" panose="02020603050405020304" pitchFamily="18" charset="0"/>
              </a:rPr>
              <a:t>to enhance </a:t>
            </a:r>
            <a:r>
              <a:rPr lang="en-GB" sz="1800" b="0" i="0" dirty="0">
                <a:solidFill>
                  <a:srgbClr val="000000"/>
                </a:solidFill>
                <a:effectLst/>
                <a:highlight>
                  <a:srgbClr val="FFFF00"/>
                </a:highlight>
                <a:latin typeface="Times-Roman"/>
                <a:ea typeface="Times New Roman" panose="02020603050405020304" pitchFamily="18" charset="0"/>
              </a:rPr>
              <a:t>Wireless Local Area Network (WLAN) sensing (SENS) </a:t>
            </a:r>
            <a:r>
              <a:rPr lang="en-GB" sz="1800" b="0" i="0" dirty="0">
                <a:solidFill>
                  <a:srgbClr val="000000"/>
                </a:solidFill>
                <a:effectLst/>
                <a:latin typeface="Times-Roman"/>
                <a:ea typeface="Times New Roman" panose="02020603050405020304" pitchFamily="18" charset="0"/>
              </a:rPr>
              <a:t>operation </a:t>
            </a:r>
            <a:r>
              <a:rPr lang="en-GB" sz="1800" dirty="0">
                <a:effectLst/>
                <a:latin typeface="Times New Roman" panose="02020603050405020304" pitchFamily="18" charset="0"/>
                <a:ea typeface="Times New Roman" panose="02020603050405020304" pitchFamily="18" charset="0"/>
              </a:rPr>
              <a:t>in license-exempt frequency bands between 1 GHz and 7.125 GHz and above 45 GHz.  </a:t>
            </a:r>
            <a:r>
              <a:rPr lang="en-GB" sz="1800" b="0" i="0" dirty="0">
                <a:solidFill>
                  <a:srgbClr val="000000"/>
                </a:solidFill>
                <a:effectLst/>
                <a:latin typeface="Times-Roman"/>
                <a:ea typeface="Times New Roman" panose="02020603050405020304" pitchFamily="18" charset="0"/>
              </a:rPr>
              <a:t>This amendment enables: </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b="0" i="0" dirty="0">
                <a:solidFill>
                  <a:srgbClr val="000000"/>
                </a:solidFill>
                <a:effectLst/>
                <a:latin typeface="Times-Roman"/>
                <a:ea typeface="Times New Roman" panose="02020603050405020304" pitchFamily="18" charset="0"/>
              </a:rPr>
              <a:t>Stations to perform one or more of the following: to inform other stations of their </a:t>
            </a: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capabilities, to request and setup transmissions that allow for </a:t>
            </a: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measurements to be performed, to indicate that a transmission can be used for </a:t>
            </a:r>
            <a:r>
              <a:rPr lang="en-GB" sz="1800" b="0" i="0" dirty="0">
                <a:solidFill>
                  <a:srgbClr val="000000"/>
                </a:solidFill>
                <a:effectLst/>
                <a:highlight>
                  <a:srgbClr val="FFFF00"/>
                </a:highlight>
                <a:latin typeface="Times-Roman"/>
                <a:ea typeface="Times New Roman" panose="02020603050405020304" pitchFamily="18" charset="0"/>
              </a:rPr>
              <a:t>WLAN sensing</a:t>
            </a:r>
            <a:r>
              <a:rPr lang="en-GB" sz="1800" b="0" i="0" dirty="0">
                <a:solidFill>
                  <a:srgbClr val="000000"/>
                </a:solidFill>
                <a:effectLst/>
                <a:latin typeface="Times-Roman"/>
                <a:ea typeface="Times New Roman" panose="02020603050405020304" pitchFamily="18" charset="0"/>
              </a:rPr>
              <a:t>, and to exchange </a:t>
            </a:r>
            <a:r>
              <a:rPr lang="en-GB" sz="1800" dirty="0">
                <a:effectLst/>
                <a:highlight>
                  <a:srgbClr val="FFFF00"/>
                </a:highlight>
                <a:latin typeface="Times-Roman"/>
                <a:ea typeface="Times New Roman" panose="02020603050405020304" pitchFamily="18" charset="0"/>
              </a:rPr>
              <a:t>WLAN sensing </a:t>
            </a:r>
            <a:r>
              <a:rPr lang="en-GB" sz="1800" dirty="0">
                <a:effectLst/>
                <a:latin typeface="Times-Roman"/>
                <a:ea typeface="Times New Roman" panose="02020603050405020304" pitchFamily="18" charset="0"/>
              </a:rPr>
              <a:t>feedback and information,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measurements to be obtained using transmissions that are requested, unsolicited, or both, and</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b="0" i="0" dirty="0">
                <a:solidFill>
                  <a:srgbClr val="000000"/>
                </a:solidFill>
                <a:effectLst/>
                <a:latin typeface="Times-Roman"/>
                <a:ea typeface="Times New Roman" panose="02020603050405020304" pitchFamily="18" charset="0"/>
              </a:rPr>
              <a:t>A MAC service interface for layers above the MAC to request and retrieve </a:t>
            </a: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measurements.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D7D0334-15EF-119B-E466-4A93034B409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192751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60CF-DC9B-58EC-92AF-131D6B059E8D}"/>
              </a:ext>
            </a:extLst>
          </p:cNvPr>
          <p:cNvSpPr>
            <a:spLocks noGrp="1"/>
          </p:cNvSpPr>
          <p:nvPr>
            <p:ph type="title"/>
          </p:nvPr>
        </p:nvSpPr>
        <p:spPr>
          <a:xfrm>
            <a:off x="914401" y="685801"/>
            <a:ext cx="10361084" cy="562001"/>
          </a:xfrm>
        </p:spPr>
        <p:txBody>
          <a:bodyPr/>
          <a:lstStyle/>
          <a:p>
            <a:r>
              <a:rPr lang="en-US" dirty="0"/>
              <a:t>Discussion</a:t>
            </a:r>
          </a:p>
        </p:txBody>
      </p:sp>
      <p:sp>
        <p:nvSpPr>
          <p:cNvPr id="3" name="Content Placeholder 2">
            <a:extLst>
              <a:ext uri="{FF2B5EF4-FFF2-40B4-BE49-F238E27FC236}">
                <a16:creationId xmlns:a16="http://schemas.microsoft.com/office/drawing/2014/main" id="{087257E1-9BEC-B963-FDB6-3EEF95AC4D5F}"/>
              </a:ext>
            </a:extLst>
          </p:cNvPr>
          <p:cNvSpPr>
            <a:spLocks noGrp="1"/>
          </p:cNvSpPr>
          <p:nvPr>
            <p:ph idx="1"/>
          </p:nvPr>
        </p:nvSpPr>
        <p:spPr>
          <a:xfrm>
            <a:off x="914400" y="1340768"/>
            <a:ext cx="10654207" cy="4753647"/>
          </a:xfrm>
        </p:spPr>
        <p:txBody>
          <a:bodyPr/>
          <a:lstStyle/>
          <a:p>
            <a:pPr>
              <a:buFont typeface="Arial" panose="020B0604020202020204" pitchFamily="34" charset="0"/>
              <a:buChar char="•"/>
            </a:pPr>
            <a:r>
              <a:rPr lang="en-US" dirty="0"/>
              <a:t>“WLAN Sensing”</a:t>
            </a:r>
          </a:p>
          <a:p>
            <a:pPr lvl="1">
              <a:buFont typeface="Arial" panose="020B0604020202020204" pitchFamily="34" charset="0"/>
              <a:buChar char="•"/>
            </a:pPr>
            <a:r>
              <a:rPr lang="en-US" dirty="0"/>
              <a:t>Better to keep it as a general term for all sensing operations in the scope of 802.11bf over different bands</a:t>
            </a:r>
          </a:p>
          <a:p>
            <a:pPr>
              <a:buFont typeface="Arial" panose="020B0604020202020204" pitchFamily="34" charset="0"/>
              <a:buChar char="•"/>
            </a:pPr>
            <a:r>
              <a:rPr lang="en-US" dirty="0"/>
              <a:t>“non-DMG Sensing” vs “DMG Sensing”?</a:t>
            </a:r>
          </a:p>
          <a:p>
            <a:pPr lvl="1">
              <a:buFont typeface="Arial" panose="020B0604020202020204" pitchFamily="34" charset="0"/>
              <a:buChar char="•"/>
            </a:pPr>
            <a:r>
              <a:rPr lang="en-US" dirty="0"/>
              <a:t>Large portion of the spec is about non-DMG sensing; carrying “non-DMG” around looks cumbersome</a:t>
            </a:r>
          </a:p>
          <a:p>
            <a:pPr>
              <a:buFont typeface="Arial" panose="020B0604020202020204" pitchFamily="34" charset="0"/>
              <a:buChar char="•"/>
            </a:pPr>
            <a:r>
              <a:rPr lang="en-US" dirty="0"/>
              <a:t>“SBP procedure” vs “DMG SBP procedure”</a:t>
            </a:r>
          </a:p>
          <a:p>
            <a:pPr lvl="1">
              <a:buFont typeface="Arial" panose="020B0604020202020204" pitchFamily="34" charset="0"/>
              <a:buChar char="•"/>
            </a:pPr>
            <a:r>
              <a:rPr lang="en-US" dirty="0"/>
              <a:t>Sound like the latter is part of the former, which is not the case</a:t>
            </a:r>
          </a:p>
          <a:p>
            <a:pPr>
              <a:buFont typeface="Arial" panose="020B0604020202020204" pitchFamily="34" charset="0"/>
              <a:buChar char="•"/>
            </a:pPr>
            <a:r>
              <a:rPr lang="en-US" dirty="0"/>
              <a:t>What we really want to distinguish is the sensing in different frequency bands</a:t>
            </a:r>
          </a:p>
          <a:p>
            <a:pPr lvl="1">
              <a:buFont typeface="Arial" panose="020B0604020202020204" pitchFamily="34" charset="0"/>
              <a:buChar char="•"/>
            </a:pPr>
            <a:r>
              <a:rPr lang="en-US" dirty="0"/>
              <a:t> “</a:t>
            </a:r>
            <a:r>
              <a:rPr lang="en-GB" dirty="0">
                <a:effectLst/>
                <a:latin typeface="Times New Roman" panose="02020603050405020304" pitchFamily="18" charset="0"/>
                <a:ea typeface="Times New Roman" panose="02020603050405020304" pitchFamily="18" charset="0"/>
              </a:rPr>
              <a:t>1 - 7.125 GHz” (or sub-7 GHz, or S7G) </a:t>
            </a:r>
            <a:r>
              <a:rPr lang="en-GB" dirty="0">
                <a:latin typeface="Times New Roman" panose="02020603050405020304" pitchFamily="18" charset="0"/>
                <a:ea typeface="Times New Roman" panose="02020603050405020304" pitchFamily="18" charset="0"/>
              </a:rPr>
              <a:t>vs.</a:t>
            </a:r>
            <a:r>
              <a:rPr lang="en-GB" dirty="0">
                <a:effectLst/>
                <a:latin typeface="Times New Roman" panose="02020603050405020304" pitchFamily="18" charset="0"/>
                <a:ea typeface="Times New Roman" panose="02020603050405020304" pitchFamily="18" charset="0"/>
              </a:rPr>
              <a:t> “above 45 GHz”</a:t>
            </a:r>
          </a:p>
          <a:p>
            <a:pPr lvl="2">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“Sub-7 GHz” is used in 3GPP community for frequencies from </a:t>
            </a:r>
            <a:r>
              <a:rPr lang="pl-PL" dirty="0">
                <a:latin typeface="Times New Roman" panose="02020603050405020304" pitchFamily="18" charset="0"/>
                <a:ea typeface="Times New Roman" panose="02020603050405020304" pitchFamily="18" charset="0"/>
              </a:rPr>
              <a:t>410 MHz to 7125 MHz</a:t>
            </a:r>
            <a:endParaRPr lang="en-US" dirty="0">
              <a:latin typeface="Times New Roman" panose="02020603050405020304" pitchFamily="18" charset="0"/>
              <a:ea typeface="Times New Roman" panose="02020603050405020304" pitchFamily="18" charset="0"/>
            </a:endParaRPr>
          </a:p>
          <a:p>
            <a:pPr lvl="2">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11ah, we used “S1G” for sub-1 GHz band</a:t>
            </a:r>
          </a:p>
          <a:p>
            <a:pPr marL="914400" lvl="2" indent="0"/>
            <a:r>
              <a:rPr lang="pl-PL" dirty="0">
                <a:latin typeface="Times New Roman" panose="02020603050405020304" pitchFamily="18" charset="0"/>
                <a:ea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BDFE9DFC-B689-D069-7DC7-7C2D0705A41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60240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401B1-5952-DED0-BB53-2FBEDBA21972}"/>
              </a:ext>
            </a:extLst>
          </p:cNvPr>
          <p:cNvSpPr>
            <a:spLocks noGrp="1"/>
          </p:cNvSpPr>
          <p:nvPr>
            <p:ph type="title"/>
          </p:nvPr>
        </p:nvSpPr>
        <p:spPr>
          <a:xfrm>
            <a:off x="914401" y="685801"/>
            <a:ext cx="10361084" cy="687389"/>
          </a:xfrm>
        </p:spPr>
        <p:txBody>
          <a:bodyPr/>
          <a:lstStyle/>
          <a:p>
            <a:r>
              <a:rPr lang="en-US" dirty="0"/>
              <a:t>Proposal</a:t>
            </a:r>
          </a:p>
        </p:txBody>
      </p:sp>
      <p:sp>
        <p:nvSpPr>
          <p:cNvPr id="3" name="Content Placeholder 2">
            <a:extLst>
              <a:ext uri="{FF2B5EF4-FFF2-40B4-BE49-F238E27FC236}">
                <a16:creationId xmlns:a16="http://schemas.microsoft.com/office/drawing/2014/main" id="{36357D72-A1F7-6210-50B8-48CF358BE075}"/>
              </a:ext>
            </a:extLst>
          </p:cNvPr>
          <p:cNvSpPr>
            <a:spLocks noGrp="1"/>
          </p:cNvSpPr>
          <p:nvPr>
            <p:ph idx="1"/>
          </p:nvPr>
        </p:nvSpPr>
        <p:spPr>
          <a:xfrm>
            <a:off x="858520" y="1484784"/>
            <a:ext cx="10361084" cy="4249590"/>
          </a:xfrm>
        </p:spPr>
        <p:txBody>
          <a:bodyPr/>
          <a:lstStyle/>
          <a:p>
            <a:pPr>
              <a:buFont typeface="Arial" panose="020B0604020202020204" pitchFamily="34" charset="0"/>
              <a:buChar char="•"/>
            </a:pPr>
            <a:r>
              <a:rPr lang="en-US" sz="2800" dirty="0"/>
              <a:t>Replace “WLAN Sensing” in D1.0 by “S7G Sensing”</a:t>
            </a:r>
          </a:p>
          <a:p>
            <a:pPr lvl="1">
              <a:buFont typeface="Arial" panose="020B0604020202020204" pitchFamily="34" charset="0"/>
              <a:buChar char="•"/>
            </a:pPr>
            <a:r>
              <a:rPr lang="en-US" sz="2400" dirty="0"/>
              <a:t>Keep “WLAN Sensing” the same meaning as the one in PAR</a:t>
            </a:r>
          </a:p>
          <a:p>
            <a:pPr>
              <a:buFont typeface="Arial" panose="020B0604020202020204" pitchFamily="34" charset="0"/>
              <a:buChar char="•"/>
            </a:pPr>
            <a:r>
              <a:rPr lang="en-US" sz="2800" dirty="0"/>
              <a:t>Rename the three sensing procedures</a:t>
            </a:r>
          </a:p>
          <a:p>
            <a:pPr lvl="1">
              <a:buFont typeface="Arial" panose="020B0604020202020204" pitchFamily="34" charset="0"/>
              <a:buChar char="•"/>
            </a:pPr>
            <a:r>
              <a:rPr lang="en-US" sz="1800" i="0" u="none" strike="noStrike" baseline="0" dirty="0">
                <a:latin typeface="TimesNewRoman"/>
              </a:rPr>
              <a:t>“WLAN sensing procedure” </a:t>
            </a:r>
            <a:r>
              <a:rPr lang="en-US" sz="1800" dirty="0">
                <a:latin typeface="TimesNewRoman"/>
                <a:sym typeface="Wingdings" panose="05000000000000000000" pitchFamily="2" charset="2"/>
              </a:rPr>
              <a:t> “S7G Basic Sensing procedure”</a:t>
            </a:r>
            <a:endParaRPr lang="en-US" sz="1800" b="0" i="0" u="none" strike="noStrike" baseline="0" dirty="0">
              <a:latin typeface="TimesNewRoman"/>
            </a:endParaRPr>
          </a:p>
          <a:p>
            <a:pPr lvl="1">
              <a:buFont typeface="Arial" panose="020B0604020202020204" pitchFamily="34" charset="0"/>
              <a:buChar char="•"/>
            </a:pPr>
            <a:r>
              <a:rPr lang="en-US" sz="1800" i="0" u="none" strike="noStrike" baseline="0" dirty="0">
                <a:latin typeface="TimesNewRoman"/>
              </a:rPr>
              <a:t>“SBP procedure” </a:t>
            </a:r>
            <a:r>
              <a:rPr lang="en-US" sz="1800" i="0" u="none" strike="noStrike" baseline="0" dirty="0">
                <a:latin typeface="TimesNewRoman"/>
                <a:sym typeface="Wingdings" panose="05000000000000000000" pitchFamily="2" charset="2"/>
              </a:rPr>
              <a:t> </a:t>
            </a:r>
            <a:r>
              <a:rPr lang="en-US" sz="1800" dirty="0">
                <a:latin typeface="TimesNewRoman"/>
                <a:sym typeface="Wingdings" panose="05000000000000000000" pitchFamily="2" charset="2"/>
              </a:rPr>
              <a:t>“S7G SBP procedure”</a:t>
            </a:r>
            <a:endParaRPr lang="en-US" sz="1800" b="0" i="0" u="none" strike="noStrike" baseline="0" dirty="0">
              <a:latin typeface="TimesNewRoman"/>
            </a:endParaRPr>
          </a:p>
          <a:p>
            <a:pPr lvl="1">
              <a:buFont typeface="Arial" panose="020B0604020202020204" pitchFamily="34" charset="0"/>
              <a:buChar char="•"/>
            </a:pPr>
            <a:r>
              <a:rPr lang="en-US" sz="1800" i="0" u="none" strike="noStrike" baseline="0" dirty="0">
                <a:latin typeface="TimesNewRoman"/>
              </a:rPr>
              <a:t>“DMG sensing procedure” </a:t>
            </a:r>
            <a:r>
              <a:rPr lang="en-US" sz="1800" i="0" u="none" strike="noStrike" baseline="0" dirty="0">
                <a:latin typeface="TimesNewRoman"/>
                <a:sym typeface="Wingdings" panose="05000000000000000000" pitchFamily="2" charset="2"/>
              </a:rPr>
              <a:t> </a:t>
            </a:r>
            <a:r>
              <a:rPr lang="en-US" sz="1800" b="0" i="0" u="none" strike="noStrike" baseline="0" dirty="0">
                <a:latin typeface="TimesNewRoman"/>
              </a:rPr>
              <a:t>“DMG Basic Sensing procedure” </a:t>
            </a:r>
            <a:endParaRPr lang="en-US" sz="1800" dirty="0">
              <a:latin typeface="TimesNewRoman"/>
            </a:endParaRPr>
          </a:p>
          <a:p>
            <a:pPr marL="0" indent="0"/>
            <a:endParaRPr lang="en-US" sz="2200" b="0" i="0" u="none" strike="noStrike" baseline="0" dirty="0">
              <a:latin typeface="TimesNewRoman"/>
            </a:endParaRPr>
          </a:p>
          <a:p>
            <a:pPr marL="457200" lvl="1" indent="0"/>
            <a:endParaRPr lang="en-US" sz="2400" dirty="0"/>
          </a:p>
        </p:txBody>
      </p:sp>
      <p:sp>
        <p:nvSpPr>
          <p:cNvPr id="4" name="Slide Number Placeholder 3">
            <a:extLst>
              <a:ext uri="{FF2B5EF4-FFF2-40B4-BE49-F238E27FC236}">
                <a16:creationId xmlns:a16="http://schemas.microsoft.com/office/drawing/2014/main" id="{539B3147-7B30-43C0-701D-3F63C25BFF2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pSp>
        <p:nvGrpSpPr>
          <p:cNvPr id="18" name="Group 17">
            <a:extLst>
              <a:ext uri="{FF2B5EF4-FFF2-40B4-BE49-F238E27FC236}">
                <a16:creationId xmlns:a16="http://schemas.microsoft.com/office/drawing/2014/main" id="{5FDEE54F-52E1-B46D-9566-97D21DFA5C71}"/>
              </a:ext>
            </a:extLst>
          </p:cNvPr>
          <p:cNvGrpSpPr/>
          <p:nvPr/>
        </p:nvGrpSpPr>
        <p:grpSpPr>
          <a:xfrm>
            <a:off x="6521869" y="3583572"/>
            <a:ext cx="5167661" cy="2694348"/>
            <a:chOff x="6720466" y="3215431"/>
            <a:chExt cx="5167661" cy="2694348"/>
          </a:xfrm>
        </p:grpSpPr>
        <p:sp>
          <p:nvSpPr>
            <p:cNvPr id="5" name="Rectangle 4">
              <a:extLst>
                <a:ext uri="{FF2B5EF4-FFF2-40B4-BE49-F238E27FC236}">
                  <a16:creationId xmlns:a16="http://schemas.microsoft.com/office/drawing/2014/main" id="{034E0D7D-E835-C093-C6BB-E8EFC784E6D2}"/>
                </a:ext>
              </a:extLst>
            </p:cNvPr>
            <p:cNvSpPr/>
            <p:nvPr/>
          </p:nvSpPr>
          <p:spPr>
            <a:xfrm>
              <a:off x="8800688" y="3215431"/>
              <a:ext cx="840516" cy="4945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WLAN Sensing</a:t>
              </a:r>
            </a:p>
          </p:txBody>
        </p:sp>
        <p:sp>
          <p:nvSpPr>
            <p:cNvPr id="6" name="Rectangle 5">
              <a:extLst>
                <a:ext uri="{FF2B5EF4-FFF2-40B4-BE49-F238E27FC236}">
                  <a16:creationId xmlns:a16="http://schemas.microsoft.com/office/drawing/2014/main" id="{5106ABDB-89F5-A35C-3E3D-0F4A3B46B6CE}"/>
                </a:ext>
              </a:extLst>
            </p:cNvPr>
            <p:cNvSpPr/>
            <p:nvPr/>
          </p:nvSpPr>
          <p:spPr>
            <a:xfrm>
              <a:off x="7392464" y="4181587"/>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S7G </a:t>
              </a:r>
            </a:p>
            <a:p>
              <a:pPr algn="ctr"/>
              <a:r>
                <a:rPr lang="en-US" sz="1400" dirty="0">
                  <a:solidFill>
                    <a:schemeClr val="tx1"/>
                  </a:solidFill>
                </a:rPr>
                <a:t>Sensing</a:t>
              </a:r>
            </a:p>
          </p:txBody>
        </p:sp>
        <p:sp>
          <p:nvSpPr>
            <p:cNvPr id="7" name="Rectangle 6">
              <a:extLst>
                <a:ext uri="{FF2B5EF4-FFF2-40B4-BE49-F238E27FC236}">
                  <a16:creationId xmlns:a16="http://schemas.microsoft.com/office/drawing/2014/main" id="{3857BA09-687B-3F85-3E5D-3054C8F72F35}"/>
                </a:ext>
              </a:extLst>
            </p:cNvPr>
            <p:cNvSpPr/>
            <p:nvPr/>
          </p:nvSpPr>
          <p:spPr>
            <a:xfrm>
              <a:off x="10166190" y="4149080"/>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DMG Sensing</a:t>
              </a:r>
            </a:p>
          </p:txBody>
        </p:sp>
        <p:sp>
          <p:nvSpPr>
            <p:cNvPr id="8" name="Rectangle 7">
              <a:extLst>
                <a:ext uri="{FF2B5EF4-FFF2-40B4-BE49-F238E27FC236}">
                  <a16:creationId xmlns:a16="http://schemas.microsoft.com/office/drawing/2014/main" id="{CE6F2248-34E5-21B4-094D-0E1E37F96C53}"/>
                </a:ext>
              </a:extLst>
            </p:cNvPr>
            <p:cNvSpPr/>
            <p:nvPr/>
          </p:nvSpPr>
          <p:spPr>
            <a:xfrm>
              <a:off x="6720466" y="5232102"/>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S7G Basic Sensing Procedure</a:t>
              </a:r>
            </a:p>
          </p:txBody>
        </p:sp>
        <p:sp>
          <p:nvSpPr>
            <p:cNvPr id="9" name="Rectangle 8">
              <a:extLst>
                <a:ext uri="{FF2B5EF4-FFF2-40B4-BE49-F238E27FC236}">
                  <a16:creationId xmlns:a16="http://schemas.microsoft.com/office/drawing/2014/main" id="{E067E7F5-60DE-F7C4-8810-CE9FF879FDB4}"/>
                </a:ext>
              </a:extLst>
            </p:cNvPr>
            <p:cNvSpPr/>
            <p:nvPr/>
          </p:nvSpPr>
          <p:spPr>
            <a:xfrm>
              <a:off x="8107085" y="5232102"/>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S7G SBP Procedure</a:t>
              </a:r>
            </a:p>
          </p:txBody>
        </p:sp>
        <p:sp>
          <p:nvSpPr>
            <p:cNvPr id="10" name="Rectangle 9">
              <a:extLst>
                <a:ext uri="{FF2B5EF4-FFF2-40B4-BE49-F238E27FC236}">
                  <a16:creationId xmlns:a16="http://schemas.microsoft.com/office/drawing/2014/main" id="{73E818C8-6261-EE41-4DD0-AFD4080520A6}"/>
                </a:ext>
              </a:extLst>
            </p:cNvPr>
            <p:cNvSpPr/>
            <p:nvPr/>
          </p:nvSpPr>
          <p:spPr>
            <a:xfrm>
              <a:off x="9524409" y="5222532"/>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DMG Basic Sensing Procedure</a:t>
              </a:r>
            </a:p>
          </p:txBody>
        </p:sp>
        <p:sp>
          <p:nvSpPr>
            <p:cNvPr id="11" name="Rectangle 10">
              <a:extLst>
                <a:ext uri="{FF2B5EF4-FFF2-40B4-BE49-F238E27FC236}">
                  <a16:creationId xmlns:a16="http://schemas.microsoft.com/office/drawing/2014/main" id="{874A7D0E-BDD1-98CC-53FF-7695C506475B}"/>
                </a:ext>
              </a:extLst>
            </p:cNvPr>
            <p:cNvSpPr/>
            <p:nvPr/>
          </p:nvSpPr>
          <p:spPr>
            <a:xfrm>
              <a:off x="10778832" y="5222531"/>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DMG SBP Procedure</a:t>
              </a:r>
            </a:p>
          </p:txBody>
        </p:sp>
        <p:cxnSp>
          <p:nvCxnSpPr>
            <p:cNvPr id="12" name="Connector: Elbow 11">
              <a:extLst>
                <a:ext uri="{FF2B5EF4-FFF2-40B4-BE49-F238E27FC236}">
                  <a16:creationId xmlns:a16="http://schemas.microsoft.com/office/drawing/2014/main" id="{A44F0837-F52A-55CA-7A87-1B98B45CA46E}"/>
                </a:ext>
              </a:extLst>
            </p:cNvPr>
            <p:cNvCxnSpPr>
              <a:stCxn id="5" idx="2"/>
              <a:endCxn id="6" idx="0"/>
            </p:cNvCxnSpPr>
            <p:nvPr/>
          </p:nvCxnSpPr>
          <p:spPr>
            <a:xfrm rot="5400000">
              <a:off x="8348212" y="3308852"/>
              <a:ext cx="471635" cy="1273834"/>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461ABC37-36CD-364E-85DF-C7216E4AA7DF}"/>
                </a:ext>
              </a:extLst>
            </p:cNvPr>
            <p:cNvCxnSpPr>
              <a:stCxn id="5" idx="2"/>
              <a:endCxn id="7" idx="0"/>
            </p:cNvCxnSpPr>
            <p:nvPr/>
          </p:nvCxnSpPr>
          <p:spPr>
            <a:xfrm rot="16200000" flipH="1">
              <a:off x="9751328" y="3179570"/>
              <a:ext cx="439128" cy="1499892"/>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711BB134-2A27-3B10-29A1-0C111592AD22}"/>
                </a:ext>
              </a:extLst>
            </p:cNvPr>
            <p:cNvCxnSpPr>
              <a:stCxn id="6" idx="2"/>
              <a:endCxn id="8" idx="0"/>
            </p:cNvCxnSpPr>
            <p:nvPr/>
          </p:nvCxnSpPr>
          <p:spPr>
            <a:xfrm rot="5400000">
              <a:off x="7424694" y="4709684"/>
              <a:ext cx="372838" cy="671998"/>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EAC511DC-DCD1-7BF4-C7FF-0AB16E927B60}"/>
                </a:ext>
              </a:extLst>
            </p:cNvPr>
            <p:cNvCxnSpPr>
              <a:stCxn id="6" idx="2"/>
              <a:endCxn id="9" idx="0"/>
            </p:cNvCxnSpPr>
            <p:nvPr/>
          </p:nvCxnSpPr>
          <p:spPr>
            <a:xfrm rot="16200000" flipH="1">
              <a:off x="8118003" y="4688372"/>
              <a:ext cx="372838" cy="714621"/>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773DDAD9-E9D5-95DD-06F8-EA9548934972}"/>
                </a:ext>
              </a:extLst>
            </p:cNvPr>
            <p:cNvCxnSpPr>
              <a:stCxn id="7" idx="2"/>
              <a:endCxn id="10" idx="0"/>
            </p:cNvCxnSpPr>
            <p:nvPr/>
          </p:nvCxnSpPr>
          <p:spPr>
            <a:xfrm rot="5400000">
              <a:off x="10202061" y="4703754"/>
              <a:ext cx="395775" cy="641781"/>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2947F4B6-B678-A859-508B-F3D6E785FAC6}"/>
                </a:ext>
              </a:extLst>
            </p:cNvPr>
            <p:cNvCxnSpPr>
              <a:stCxn id="7" idx="2"/>
              <a:endCxn id="11" idx="0"/>
            </p:cNvCxnSpPr>
            <p:nvPr/>
          </p:nvCxnSpPr>
          <p:spPr>
            <a:xfrm rot="16200000" flipH="1">
              <a:off x="10829272" y="4718323"/>
              <a:ext cx="395774" cy="612642"/>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86A141D1-05A0-B428-95F9-4FFC24782469}"/>
              </a:ext>
            </a:extLst>
          </p:cNvPr>
          <p:cNvSpPr txBox="1"/>
          <p:nvPr/>
        </p:nvSpPr>
        <p:spPr>
          <a:xfrm>
            <a:off x="1469522" y="4390343"/>
            <a:ext cx="4410454" cy="923330"/>
          </a:xfrm>
          <a:prstGeom prst="rect">
            <a:avLst/>
          </a:prstGeom>
          <a:noFill/>
        </p:spPr>
        <p:txBody>
          <a:bodyPr wrap="square" rtlCol="0">
            <a:spAutoFit/>
          </a:bodyPr>
          <a:lstStyle/>
          <a:p>
            <a:r>
              <a:rPr lang="en-US" sz="1800" b="1" dirty="0">
                <a:solidFill>
                  <a:schemeClr val="tx1"/>
                </a:solidFill>
                <a:latin typeface="TimesNewRoman"/>
              </a:rPr>
              <a:t>Note</a:t>
            </a:r>
            <a:r>
              <a:rPr lang="en-US" sz="1800" b="0" dirty="0">
                <a:solidFill>
                  <a:schemeClr val="tx1"/>
                </a:solidFill>
                <a:latin typeface="TimesNewRoman"/>
              </a:rPr>
              <a:t>: Using “basic” may help to extend 11bf with new sensing procedures in the future.</a:t>
            </a:r>
            <a:endParaRPr lang="en-US" sz="1800" b="0" i="0" u="none" strike="noStrike" baseline="0" dirty="0">
              <a:solidFill>
                <a:schemeClr val="tx1"/>
              </a:solidFill>
              <a:latin typeface="TimesNewRoman"/>
            </a:endParaRPr>
          </a:p>
          <a:p>
            <a:endParaRPr lang="en-US" sz="1800" dirty="0">
              <a:solidFill>
                <a:schemeClr val="tx1"/>
              </a:solidFill>
            </a:endParaRPr>
          </a:p>
        </p:txBody>
      </p:sp>
    </p:spTree>
    <p:extLst>
      <p:ext uri="{BB962C8B-B14F-4D97-AF65-F5344CB8AC3E}">
        <p14:creationId xmlns:p14="http://schemas.microsoft.com/office/powerpoint/2010/main" val="402855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4F5CF-0777-9058-6C9D-07008B711046}"/>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6F067CC-E896-8FF8-37F4-33826C00DE9D}"/>
              </a:ext>
            </a:extLst>
          </p:cNvPr>
          <p:cNvSpPr>
            <a:spLocks noGrp="1"/>
          </p:cNvSpPr>
          <p:nvPr>
            <p:ph idx="1"/>
          </p:nvPr>
        </p:nvSpPr>
        <p:spPr>
          <a:xfrm>
            <a:off x="914400" y="1751015"/>
            <a:ext cx="10654207" cy="4343400"/>
          </a:xfrm>
        </p:spPr>
        <p:txBody>
          <a:bodyPr/>
          <a:lstStyle/>
          <a:p>
            <a:r>
              <a:rPr lang="en-US" dirty="0"/>
              <a:t>Do you agree the following:</a:t>
            </a:r>
          </a:p>
          <a:p>
            <a:pPr>
              <a:buFont typeface="Arial" panose="020B0604020202020204" pitchFamily="34" charset="0"/>
              <a:buChar char="•"/>
            </a:pPr>
            <a:r>
              <a:rPr lang="en-US" sz="2000" b="0" dirty="0"/>
              <a:t>Change “WLAN Sensing” in D1.0 for sensing in 1 – 7.125 GHz bands to “S7G Sensing” in D2.0</a:t>
            </a:r>
          </a:p>
          <a:p>
            <a:pPr>
              <a:buFont typeface="Arial" panose="020B0604020202020204" pitchFamily="34" charset="0"/>
              <a:buChar char="•"/>
            </a:pPr>
            <a:r>
              <a:rPr lang="en-US" sz="2000" b="0" dirty="0"/>
              <a:t>Change “WLAN sensing procedure” in D1.0 to</a:t>
            </a:r>
            <a:r>
              <a:rPr lang="en-US" sz="2000" b="0" dirty="0">
                <a:sym typeface="Wingdings" panose="05000000000000000000" pitchFamily="2" charset="2"/>
              </a:rPr>
              <a:t> “S7G Basic Sensing procedure” in D2.0</a:t>
            </a:r>
            <a:endParaRPr lang="en-US" sz="2000" b="0" dirty="0"/>
          </a:p>
          <a:p>
            <a:pPr>
              <a:buFont typeface="Arial" panose="020B0604020202020204" pitchFamily="34" charset="0"/>
              <a:buChar char="•"/>
            </a:pPr>
            <a:r>
              <a:rPr lang="en-US" sz="2000" b="0" dirty="0"/>
              <a:t>Change “SBP procedure” </a:t>
            </a:r>
            <a:r>
              <a:rPr lang="en-US" sz="2000" b="0" dirty="0">
                <a:sym typeface="Wingdings" panose="05000000000000000000" pitchFamily="2" charset="2"/>
              </a:rPr>
              <a:t>in D1.0 to “S7G SBP procedure” in D2.0</a:t>
            </a:r>
            <a:endParaRPr lang="en-US" sz="2000" b="0" dirty="0"/>
          </a:p>
          <a:p>
            <a:pPr>
              <a:buFont typeface="Arial" panose="020B0604020202020204" pitchFamily="34" charset="0"/>
              <a:buChar char="•"/>
            </a:pPr>
            <a:r>
              <a:rPr lang="en-US" sz="2000" b="0" dirty="0"/>
              <a:t>Change “DMG sensing procedure” </a:t>
            </a:r>
            <a:r>
              <a:rPr lang="en-US" sz="2000" b="0" dirty="0">
                <a:sym typeface="Wingdings" panose="05000000000000000000" pitchFamily="2" charset="2"/>
              </a:rPr>
              <a:t>in D1.0 to </a:t>
            </a:r>
            <a:r>
              <a:rPr lang="en-US" sz="2000" b="0" dirty="0"/>
              <a:t>“DMG Basic Sensing procedure”</a:t>
            </a:r>
            <a:r>
              <a:rPr lang="en-US" sz="2000" b="0" dirty="0">
                <a:sym typeface="Wingdings" panose="05000000000000000000" pitchFamily="2" charset="2"/>
              </a:rPr>
              <a:t> in D2.0</a:t>
            </a:r>
            <a:r>
              <a:rPr lang="en-US" sz="2000" b="0" dirty="0"/>
              <a:t> </a:t>
            </a:r>
          </a:p>
          <a:p>
            <a:pPr>
              <a:buFont typeface="Arial" panose="020B0604020202020204" pitchFamily="34" charset="0"/>
              <a:buChar char="•"/>
            </a:pPr>
            <a:endParaRPr lang="en-US" sz="2400" b="0" dirty="0"/>
          </a:p>
          <a:p>
            <a:endParaRPr lang="en-US" dirty="0"/>
          </a:p>
        </p:txBody>
      </p:sp>
      <p:sp>
        <p:nvSpPr>
          <p:cNvPr id="4" name="Slide Number Placeholder 3">
            <a:extLst>
              <a:ext uri="{FF2B5EF4-FFF2-40B4-BE49-F238E27FC236}">
                <a16:creationId xmlns:a16="http://schemas.microsoft.com/office/drawing/2014/main" id="{BB4A5667-4E16-04E1-366E-A31FE2DA4C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6984843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970</Words>
  <Application>Microsoft Office PowerPoint</Application>
  <PresentationFormat>Widescreen</PresentationFormat>
  <Paragraphs>88</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vt:lpstr>
      <vt:lpstr>Symbol</vt:lpstr>
      <vt:lpstr>Times New Roman</vt:lpstr>
      <vt:lpstr>TimesNewRoman</vt:lpstr>
      <vt:lpstr>TimesNewRoman,Bold</vt:lpstr>
      <vt:lpstr>Times-Roman</vt:lpstr>
      <vt:lpstr>Office Theme</vt:lpstr>
      <vt:lpstr>Document</vt:lpstr>
      <vt:lpstr> LB272 Comments on Sensing Terminologies</vt:lpstr>
      <vt:lpstr>Introduction</vt:lpstr>
      <vt:lpstr>Current Definitions for Sensing and Procedures in D1.0</vt:lpstr>
      <vt:lpstr>Some comments from LB272 (samples)</vt:lpstr>
      <vt:lpstr>Terminologies used in IEEE P802.11bf PAR</vt:lpstr>
      <vt:lpstr>Discussion</vt:lpstr>
      <vt:lpstr>Proposal</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2023-03-13T16:08:32Z</dcterms:created>
  <dcterms:modified xsi:type="dcterms:W3CDTF">2023-03-14T02:39:06Z</dcterms:modified>
</cp:coreProperties>
</file>