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2" r:id="rId6"/>
    <p:sldId id="260" r:id="rId7"/>
    <p:sldId id="263" r:id="rId8"/>
    <p:sldId id="266"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31FA5BF-394B-4C81-A908-87AEDDA9B445}" name="Jeongki Kim" initials="JK" userId="S::jkim@ofinno.com::d98ba5da-c6fd-4cdc-8982-9a4ad784d15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4660"/>
  </p:normalViewPr>
  <p:slideViewPr>
    <p:cSldViewPr>
      <p:cViewPr varScale="1">
        <p:scale>
          <a:sx n="87" d="100"/>
          <a:sy n="87" d="100"/>
        </p:scale>
        <p:origin x="780" y="4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Leonardo Lanante,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Leonardo Lanante,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Leonardo Lanante,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802.11-23/420r1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0/11-20-1880-01-00be-sr-field-in-tb-ppdu.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Spatial Reuse Improvements for UHR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2023-05-15</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7121902"/>
              </p:ext>
            </p:extLst>
          </p:nvPr>
        </p:nvGraphicFramePr>
        <p:xfrm>
          <a:off x="990600" y="2417763"/>
          <a:ext cx="8123238" cy="2819400"/>
        </p:xfrm>
        <a:graphic>
          <a:graphicData uri="http://schemas.openxmlformats.org/presentationml/2006/ole">
            <mc:AlternateContent xmlns:mc="http://schemas.openxmlformats.org/markup-compatibility/2006">
              <mc:Choice xmlns:v="urn:schemas-microsoft-com:vml" Requires="v">
                <p:oleObj name="Document" r:id="rId3" imgW="8322225" imgH="2893502" progId="Word.Document.8">
                  <p:embed/>
                </p:oleObj>
              </mc:Choice>
              <mc:Fallback>
                <p:oleObj name="Document" r:id="rId3" imgW="8322225" imgH="2893502" progId="Word.Document.8">
                  <p:embed/>
                  <p:pic>
                    <p:nvPicPr>
                      <p:cNvPr id="0" name="Picture 3"/>
                      <p:cNvPicPr>
                        <a:picLocks noChangeAspect="1" noChangeArrowheads="1"/>
                      </p:cNvPicPr>
                      <p:nvPr/>
                    </p:nvPicPr>
                    <p:blipFill>
                      <a:blip r:embed="rId4"/>
                      <a:srcRect/>
                      <a:stretch>
                        <a:fillRect/>
                      </a:stretch>
                    </p:blipFill>
                    <p:spPr bwMode="auto">
                      <a:xfrm>
                        <a:off x="990600" y="2417763"/>
                        <a:ext cx="8123238" cy="28194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UHR PAR has in its scope improving the efficient use of medium compared to 802.11be.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Spatial reuse is one of the mechanisms that can improve the efficient use of medium by increasing the number of successful transmissions in an area.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Coordination among APs can further improve SR gains for coordinating APs and their associated STAs.[3][4]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proposal, we focus on other aspects of spatial reuse that may be improved with or without AP coordination.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802.11ax/be PSR based spatial reuse </a:t>
            </a:r>
            <a:endParaRPr lang="en-GB" dirty="0"/>
          </a:p>
        </p:txBody>
      </p:sp>
      <p:sp>
        <p:nvSpPr>
          <p:cNvPr id="5122" name="Rectangle 2"/>
          <p:cNvSpPr>
            <a:spLocks noGrp="1" noChangeArrowheads="1"/>
          </p:cNvSpPr>
          <p:nvPr>
            <p:ph sz="half" idx="1"/>
          </p:nvPr>
        </p:nvSpPr>
        <p:spPr>
          <a:xfrm>
            <a:off x="914401" y="1981201"/>
            <a:ext cx="5077884" cy="4113213"/>
          </a:xfrm>
        </p:spPr>
        <p:txBody>
          <a:bodyPr wrap="square" anchor="t">
            <a:normAutofit/>
          </a:bodyPr>
          <a:lstStyle/>
          <a:p>
            <a:pPr marL="285750" indent="-285750">
              <a:lnSpc>
                <a:spcPct val="90000"/>
              </a:lnSpc>
              <a:buFont typeface="Arial" panose="020B0604020202020204" pitchFamily="34" charset="0"/>
              <a:buChar char="•"/>
            </a:pPr>
            <a:r>
              <a:rPr lang="en-US" sz="1800" b="0" dirty="0"/>
              <a:t>802.11ax and 802.11be support Parameterized Spatial Reuse (PSR) feature enabling an OBSS STA to transmit a PPDU overlapping a TB PPDU transmission. The OBSS transmission is constrained in power and duration.</a:t>
            </a:r>
          </a:p>
          <a:p>
            <a:pPr marL="285750" indent="-285750">
              <a:lnSpc>
                <a:spcPct val="90000"/>
              </a:lnSpc>
              <a:buFont typeface="Arial" panose="020B0604020202020204" pitchFamily="34" charset="0"/>
              <a:buChar char="•"/>
            </a:pPr>
            <a:r>
              <a:rPr lang="en-US" sz="1800" b="0" dirty="0"/>
              <a:t>PSR based SR has some limitations including</a:t>
            </a:r>
          </a:p>
          <a:p>
            <a:pPr marL="685800" lvl="1">
              <a:lnSpc>
                <a:spcPct val="90000"/>
              </a:lnSpc>
              <a:buFont typeface="Arial" panose="020B0604020202020204" pitchFamily="34" charset="0"/>
              <a:buChar char="•"/>
            </a:pPr>
            <a:r>
              <a:rPr lang="en-US" sz="1800" b="0" dirty="0"/>
              <a:t>It </a:t>
            </a:r>
            <a:r>
              <a:rPr lang="en-US" sz="1800" dirty="0"/>
              <a:t>requires reception of the t</a:t>
            </a:r>
            <a:r>
              <a:rPr lang="en-US" sz="1800" b="0" dirty="0"/>
              <a:t>riggering PPDU that is classified as inter-BSS PPDU. However, a STA may not receive the triggering PPDU</a:t>
            </a:r>
          </a:p>
          <a:p>
            <a:pPr marL="685800" lvl="1">
              <a:lnSpc>
                <a:spcPct val="90000"/>
              </a:lnSpc>
              <a:buFont typeface="Arial" panose="020B0604020202020204" pitchFamily="34" charset="0"/>
              <a:buChar char="•"/>
            </a:pPr>
            <a:r>
              <a:rPr lang="en-US" sz="1800" b="0" dirty="0"/>
              <a:t>The mechanism is PHY version dependent. STAs will </a:t>
            </a:r>
            <a:r>
              <a:rPr lang="en-US" sz="1800" dirty="0"/>
              <a:t>not decode the SR </a:t>
            </a:r>
            <a:r>
              <a:rPr lang="en-US" sz="1800" b="0" dirty="0"/>
              <a:t>parameters of TB PPDU with a higher PHY version.</a:t>
            </a:r>
            <a:endParaRPr lang="en-US" sz="1800" dirty="0"/>
          </a:p>
        </p:txBody>
      </p:sp>
      <p:pic>
        <p:nvPicPr>
          <p:cNvPr id="7" name="Picture 6">
            <a:extLst>
              <a:ext uri="{FF2B5EF4-FFF2-40B4-BE49-F238E27FC236}">
                <a16:creationId xmlns:a16="http://schemas.microsoft.com/office/drawing/2014/main" id="{7445BB30-06B4-4D5A-C4B0-AC3209981EF6}"/>
              </a:ext>
            </a:extLst>
          </p:cNvPr>
          <p:cNvPicPr>
            <a:picLocks noChangeAspect="1"/>
          </p:cNvPicPr>
          <p:nvPr/>
        </p:nvPicPr>
        <p:blipFill>
          <a:blip r:embed="rId3"/>
          <a:stretch>
            <a:fillRect/>
          </a:stretch>
        </p:blipFill>
        <p:spPr>
          <a:xfrm>
            <a:off x="6195484" y="2553840"/>
            <a:ext cx="5080000" cy="2967934"/>
          </a:xfrm>
          <a:prstGeom prst="rect">
            <a:avLst/>
          </a:prstGeom>
          <a:noFill/>
        </p:spPr>
      </p:pic>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May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Leonardo Lanante, Ofinno</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smtClean="0"/>
              <a:pPr>
                <a:spcAft>
                  <a:spcPts val="600"/>
                </a:spcAft>
              </a:pPr>
              <a:t>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1767FC4C-AFD5-7B63-F5BD-A2CA9FA8080B}"/>
              </a:ext>
            </a:extLst>
          </p:cNvPr>
          <p:cNvSpPr/>
          <p:nvPr/>
        </p:nvSpPr>
        <p:spPr bwMode="auto">
          <a:xfrm>
            <a:off x="8047463" y="2375072"/>
            <a:ext cx="2132014" cy="2132014"/>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Limitation regarding PSR based SR opportunity</a:t>
            </a:r>
          </a:p>
        </p:txBody>
      </p:sp>
      <p:sp>
        <p:nvSpPr>
          <p:cNvPr id="6146" name="Rectangle 2"/>
          <p:cNvSpPr>
            <a:spLocks noGrp="1" noChangeArrowheads="1"/>
          </p:cNvSpPr>
          <p:nvPr>
            <p:ph idx="1"/>
          </p:nvPr>
        </p:nvSpPr>
        <p:spPr>
          <a:xfrm>
            <a:off x="228600" y="1981201"/>
            <a:ext cx="7132863" cy="4343399"/>
          </a:xfrm>
          <a:ln/>
        </p:spPr>
        <p:txBody>
          <a:bodyPr/>
          <a:lstStyle/>
          <a:p>
            <a:pPr algn="l">
              <a:buFont typeface="Arial" panose="020B0604020202020204" pitchFamily="34" charset="0"/>
              <a:buChar char="•"/>
            </a:pPr>
            <a:r>
              <a:rPr lang="en-US" sz="1800" b="0" dirty="0">
                <a:latin typeface="Times New Roman" panose="02020603050405020304" pitchFamily="18" charset="0"/>
              </a:rPr>
              <a:t>In the figure, STAs 2 and 3 are OBSS STAs with respect to AP1/STA1.</a:t>
            </a:r>
          </a:p>
          <a:p>
            <a:pPr algn="l">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Ideally, far STAs from AP1 are better </a:t>
            </a:r>
            <a:r>
              <a:rPr lang="en-US" sz="1800" b="0" dirty="0">
                <a:latin typeface="Times New Roman" panose="02020603050405020304" pitchFamily="18" charset="0"/>
              </a:rPr>
              <a:t>PSRT PPDU transmitters </a:t>
            </a:r>
            <a:r>
              <a:rPr lang="en-US" sz="1800" b="0" i="0" u="none" strike="noStrike" baseline="0" dirty="0">
                <a:solidFill>
                  <a:srgbClr val="000000"/>
                </a:solidFill>
                <a:latin typeface="Times New Roman" panose="02020603050405020304" pitchFamily="18" charset="0"/>
              </a:rPr>
              <a:t>i.e. STA 3 instead of STA 2  because their level of interference is lower.</a:t>
            </a:r>
          </a:p>
          <a:p>
            <a:pPr algn="l">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However, according to the current 802.11be draft</a:t>
            </a:r>
          </a:p>
          <a:p>
            <a:pPr lvl="1"/>
            <a:r>
              <a:rPr lang="en-US" sz="1800" b="0" u="none" strike="noStrike" baseline="0" dirty="0">
                <a:solidFill>
                  <a:srgbClr val="000000"/>
                </a:solidFill>
                <a:latin typeface="Times New Roman" panose="02020603050405020304" pitchFamily="18" charset="0"/>
              </a:rPr>
              <a:t>An EHT STA identifies a PSR opportunity if the following two conditions are met:</a:t>
            </a:r>
          </a:p>
          <a:p>
            <a:pPr lvl="1"/>
            <a:r>
              <a:rPr lang="en-US" sz="1800" b="0" dirty="0">
                <a:latin typeface="Times New Roman" panose="02020603050405020304" pitchFamily="18" charset="0"/>
              </a:rPr>
              <a:t>	</a:t>
            </a:r>
            <a:r>
              <a:rPr lang="en-US" sz="1800" b="1" u="none" strike="noStrike" baseline="0" dirty="0">
                <a:solidFill>
                  <a:srgbClr val="000000"/>
                </a:solidFill>
                <a:latin typeface="Times New Roman" panose="02020603050405020304" pitchFamily="18" charset="0"/>
              </a:rPr>
              <a:t>1)The EHT STA receives a PHY-</a:t>
            </a:r>
            <a:r>
              <a:rPr lang="en-US" sz="1800" b="1" u="none" strike="noStrike" baseline="0" dirty="0" err="1">
                <a:solidFill>
                  <a:srgbClr val="000000"/>
                </a:solidFill>
                <a:latin typeface="Times New Roman" panose="02020603050405020304" pitchFamily="18" charset="0"/>
              </a:rPr>
              <a:t>RXSTART.indication</a:t>
            </a:r>
            <a:r>
              <a:rPr lang="en-US" sz="1800" b="1" u="none" strike="noStrike" baseline="0" dirty="0">
                <a:solidFill>
                  <a:srgbClr val="000000"/>
                </a:solidFill>
                <a:latin typeface="Times New Roman" panose="02020603050405020304" pitchFamily="18" charset="0"/>
              </a:rPr>
              <a:t> corresponding to the reception of a PSRR PPDU that is identified as an inter-BSS PPDU.</a:t>
            </a:r>
          </a:p>
          <a:p>
            <a:pPr lvl="1"/>
            <a:r>
              <a:rPr lang="en-US" sz="1800" b="0" i="0" u="none" strike="noStrike" baseline="0" dirty="0">
                <a:solidFill>
                  <a:srgbClr val="000000"/>
                </a:solidFill>
                <a:latin typeface="Times New Roman" panose="02020603050405020304" pitchFamily="18" charset="0"/>
              </a:rPr>
              <a:t>	2)An PSRT PPDU is queued for transmission and the intended transmit power of the PSRT PPDU in dBm shall meet the following condition in Equation (35-5)</a:t>
            </a:r>
          </a:p>
          <a:p>
            <a:pPr>
              <a:buFont typeface="Arial" panose="020B0604020202020204" pitchFamily="34" charset="0"/>
              <a:buChar char="•"/>
            </a:pPr>
            <a:r>
              <a:rPr lang="en-US" sz="1800" b="0" u="none" strike="noStrike" baseline="0" dirty="0">
                <a:solidFill>
                  <a:srgbClr val="000000"/>
                </a:solidFill>
                <a:latin typeface="Times New Roman" panose="02020603050405020304" pitchFamily="18" charset="0"/>
              </a:rPr>
              <a:t>Because only STAs that </a:t>
            </a:r>
            <a:r>
              <a:rPr lang="en-US" sz="1800" b="0" dirty="0">
                <a:latin typeface="Times New Roman" panose="02020603050405020304" pitchFamily="18" charset="0"/>
              </a:rPr>
              <a:t>hear the AP (high interference) can perform PSR based SR, the gains will be limited (i.e. only STA 2 can transmit) </a:t>
            </a:r>
            <a:endParaRPr lang="en-US" sz="1800" b="0" u="none" strike="noStrike" baseline="0" dirty="0">
              <a:solidFill>
                <a:srgbClr val="000000"/>
              </a:solidFill>
              <a:latin typeface="Times New Roman" panose="02020603050405020304" pitchFamily="18" charset="0"/>
            </a:endParaRPr>
          </a:p>
          <a:p>
            <a:pPr algn="l"/>
            <a:endParaRPr lang="en-US" sz="1400" b="0" dirty="0">
              <a:latin typeface="Times New Roman" panose="02020603050405020304" pitchFamily="18" charset="0"/>
            </a:endParaRPr>
          </a:p>
          <a:p>
            <a:pPr algn="l"/>
            <a:endParaRPr lang="en-US" sz="1400" b="0" dirty="0">
              <a:latin typeface="Times New Roman" panose="02020603050405020304" pitchFamily="18" charset="0"/>
            </a:endParaRPr>
          </a:p>
          <a:p>
            <a:pPr algn="l"/>
            <a:endParaRPr lang="en-GB" sz="1400" dirty="0"/>
          </a:p>
        </p:txBody>
      </p:sp>
      <p:sp>
        <p:nvSpPr>
          <p:cNvPr id="6" name="Slide Number Placeholder 5"/>
          <p:cNvSpPr>
            <a:spLocks noGrp="1"/>
          </p:cNvSpPr>
          <p:nvPr>
            <p:ph type="sldNum" idx="12"/>
          </p:nvPr>
        </p:nvSpPr>
        <p:spPr/>
        <p:txBody>
          <a:bodyPr/>
          <a:lstStyle/>
          <a:p>
            <a:r>
              <a:rPr lang="en-GB" dirty="0"/>
              <a:t>Slide </a:t>
            </a:r>
            <a:fld id="{6C8F0547-AFA8-4805-9A22-12721CDE959F}" type="slidenum">
              <a:rPr lang="en-GB"/>
              <a:pPr/>
              <a:t>4</a:t>
            </a:fld>
            <a:endParaRPr lang="en-GB" dirty="0"/>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May 2023</a:t>
            </a:r>
            <a:endParaRPr lang="en-GB"/>
          </a:p>
        </p:txBody>
      </p:sp>
      <p:sp>
        <p:nvSpPr>
          <p:cNvPr id="10" name="Oval 9">
            <a:extLst>
              <a:ext uri="{FF2B5EF4-FFF2-40B4-BE49-F238E27FC236}">
                <a16:creationId xmlns:a16="http://schemas.microsoft.com/office/drawing/2014/main" id="{72008E65-E1CA-4352-17BD-E17BEEF14969}"/>
              </a:ext>
            </a:extLst>
          </p:cNvPr>
          <p:cNvSpPr/>
          <p:nvPr/>
        </p:nvSpPr>
        <p:spPr bwMode="auto">
          <a:xfrm>
            <a:off x="9001198" y="3380660"/>
            <a:ext cx="153987" cy="153987"/>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2053582D-1D2F-C237-1E08-174976C3F003}"/>
              </a:ext>
            </a:extLst>
          </p:cNvPr>
          <p:cNvSpPr txBox="1"/>
          <p:nvPr/>
        </p:nvSpPr>
        <p:spPr>
          <a:xfrm>
            <a:off x="8796389" y="3524454"/>
            <a:ext cx="1066800" cy="369332"/>
          </a:xfrm>
          <a:prstGeom prst="rect">
            <a:avLst/>
          </a:prstGeom>
          <a:noFill/>
        </p:spPr>
        <p:txBody>
          <a:bodyPr wrap="square" rtlCol="0">
            <a:spAutoFit/>
          </a:bodyPr>
          <a:lstStyle/>
          <a:p>
            <a:r>
              <a:rPr lang="en-US" sz="1800" dirty="0">
                <a:solidFill>
                  <a:schemeClr val="tx1"/>
                </a:solidFill>
              </a:rPr>
              <a:t>AP 1</a:t>
            </a:r>
          </a:p>
        </p:txBody>
      </p:sp>
      <p:sp>
        <p:nvSpPr>
          <p:cNvPr id="12" name="Oval 11">
            <a:extLst>
              <a:ext uri="{FF2B5EF4-FFF2-40B4-BE49-F238E27FC236}">
                <a16:creationId xmlns:a16="http://schemas.microsoft.com/office/drawing/2014/main" id="{F3C13424-2AD7-CF93-EA9F-AA6181911AE7}"/>
              </a:ext>
            </a:extLst>
          </p:cNvPr>
          <p:cNvSpPr/>
          <p:nvPr/>
        </p:nvSpPr>
        <p:spPr bwMode="auto">
          <a:xfrm>
            <a:off x="9910052" y="3696435"/>
            <a:ext cx="153987" cy="153987"/>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A1C874C1-D69A-0CB1-DB74-AC9C75AC9888}"/>
              </a:ext>
            </a:extLst>
          </p:cNvPr>
          <p:cNvSpPr txBox="1"/>
          <p:nvPr/>
        </p:nvSpPr>
        <p:spPr>
          <a:xfrm>
            <a:off x="9650132" y="3809550"/>
            <a:ext cx="1066800" cy="369332"/>
          </a:xfrm>
          <a:prstGeom prst="rect">
            <a:avLst/>
          </a:prstGeom>
          <a:noFill/>
        </p:spPr>
        <p:txBody>
          <a:bodyPr wrap="square" rtlCol="0">
            <a:spAutoFit/>
          </a:bodyPr>
          <a:lstStyle/>
          <a:p>
            <a:r>
              <a:rPr lang="en-US" sz="1800" dirty="0">
                <a:solidFill>
                  <a:schemeClr val="tx1"/>
                </a:solidFill>
              </a:rPr>
              <a:t>STA 1</a:t>
            </a:r>
          </a:p>
        </p:txBody>
      </p:sp>
      <p:sp>
        <p:nvSpPr>
          <p:cNvPr id="14" name="Oval 13">
            <a:extLst>
              <a:ext uri="{FF2B5EF4-FFF2-40B4-BE49-F238E27FC236}">
                <a16:creationId xmlns:a16="http://schemas.microsoft.com/office/drawing/2014/main" id="{B01AF9CE-2DCD-4C35-02CA-6557352A6675}"/>
              </a:ext>
            </a:extLst>
          </p:cNvPr>
          <p:cNvSpPr/>
          <p:nvPr/>
        </p:nvSpPr>
        <p:spPr bwMode="auto">
          <a:xfrm>
            <a:off x="9001198" y="2688103"/>
            <a:ext cx="153987" cy="153987"/>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84B8671E-654E-CDA5-16C1-9FCF68BBDC0A}"/>
              </a:ext>
            </a:extLst>
          </p:cNvPr>
          <p:cNvSpPr txBox="1"/>
          <p:nvPr/>
        </p:nvSpPr>
        <p:spPr>
          <a:xfrm>
            <a:off x="9115611" y="2628468"/>
            <a:ext cx="1066800" cy="369332"/>
          </a:xfrm>
          <a:prstGeom prst="rect">
            <a:avLst/>
          </a:prstGeom>
          <a:noFill/>
        </p:spPr>
        <p:txBody>
          <a:bodyPr wrap="square" rtlCol="0">
            <a:spAutoFit/>
          </a:bodyPr>
          <a:lstStyle/>
          <a:p>
            <a:r>
              <a:rPr lang="en-US" sz="1800" dirty="0">
                <a:solidFill>
                  <a:schemeClr val="tx1"/>
                </a:solidFill>
              </a:rPr>
              <a:t>STA 2</a:t>
            </a:r>
          </a:p>
        </p:txBody>
      </p:sp>
      <p:sp>
        <p:nvSpPr>
          <p:cNvPr id="17" name="TextBox 16">
            <a:extLst>
              <a:ext uri="{FF2B5EF4-FFF2-40B4-BE49-F238E27FC236}">
                <a16:creationId xmlns:a16="http://schemas.microsoft.com/office/drawing/2014/main" id="{882E3B70-4382-98D7-383B-F8D3AA9B6D45}"/>
              </a:ext>
            </a:extLst>
          </p:cNvPr>
          <p:cNvSpPr txBox="1"/>
          <p:nvPr/>
        </p:nvSpPr>
        <p:spPr>
          <a:xfrm>
            <a:off x="8314901" y="4435535"/>
            <a:ext cx="2512482" cy="369332"/>
          </a:xfrm>
          <a:prstGeom prst="rect">
            <a:avLst/>
          </a:prstGeom>
          <a:noFill/>
        </p:spPr>
        <p:txBody>
          <a:bodyPr wrap="square" rtlCol="0">
            <a:spAutoFit/>
          </a:bodyPr>
          <a:lstStyle/>
          <a:p>
            <a:r>
              <a:rPr lang="en-US" sz="1800" dirty="0">
                <a:solidFill>
                  <a:schemeClr val="tx1"/>
                </a:solidFill>
              </a:rPr>
              <a:t>AP coverage area</a:t>
            </a:r>
          </a:p>
        </p:txBody>
      </p:sp>
      <p:sp>
        <p:nvSpPr>
          <p:cNvPr id="18" name="Oval 17">
            <a:extLst>
              <a:ext uri="{FF2B5EF4-FFF2-40B4-BE49-F238E27FC236}">
                <a16:creationId xmlns:a16="http://schemas.microsoft.com/office/drawing/2014/main" id="{EC15A9BD-9C75-292F-01D4-478AC227D085}"/>
              </a:ext>
            </a:extLst>
          </p:cNvPr>
          <p:cNvSpPr/>
          <p:nvPr/>
        </p:nvSpPr>
        <p:spPr bwMode="auto">
          <a:xfrm>
            <a:off x="10895803" y="3421080"/>
            <a:ext cx="153987" cy="153987"/>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7BE90C8E-9439-151A-932C-0AB53DA37F4E}"/>
              </a:ext>
            </a:extLst>
          </p:cNvPr>
          <p:cNvSpPr txBox="1"/>
          <p:nvPr/>
        </p:nvSpPr>
        <p:spPr>
          <a:xfrm>
            <a:off x="11010216" y="3361445"/>
            <a:ext cx="1066800" cy="369332"/>
          </a:xfrm>
          <a:prstGeom prst="rect">
            <a:avLst/>
          </a:prstGeom>
          <a:noFill/>
        </p:spPr>
        <p:txBody>
          <a:bodyPr wrap="square" rtlCol="0">
            <a:spAutoFit/>
          </a:bodyPr>
          <a:lstStyle/>
          <a:p>
            <a:r>
              <a:rPr lang="en-US" sz="1800" dirty="0">
                <a:solidFill>
                  <a:schemeClr val="tx1"/>
                </a:solidFill>
              </a:rPr>
              <a:t>STA 3</a:t>
            </a:r>
          </a:p>
        </p:txBody>
      </p:sp>
      <p:cxnSp>
        <p:nvCxnSpPr>
          <p:cNvPr id="3" name="Straight Connector 2">
            <a:extLst>
              <a:ext uri="{FF2B5EF4-FFF2-40B4-BE49-F238E27FC236}">
                <a16:creationId xmlns:a16="http://schemas.microsoft.com/office/drawing/2014/main" id="{14E346A2-C5FC-CA39-C77A-B05993A637A6}"/>
              </a:ext>
            </a:extLst>
          </p:cNvPr>
          <p:cNvCxnSpPr>
            <a:cxnSpLocks/>
          </p:cNvCxnSpPr>
          <p:nvPr/>
        </p:nvCxnSpPr>
        <p:spPr bwMode="auto">
          <a:xfrm flipV="1">
            <a:off x="9115611" y="2923460"/>
            <a:ext cx="0" cy="381000"/>
          </a:xfrm>
          <a:prstGeom prst="line">
            <a:avLst/>
          </a:prstGeom>
          <a:solidFill>
            <a:srgbClr val="00B8FF"/>
          </a:solidFill>
          <a:ln w="9525" cap="flat" cmpd="sng" algn="ctr">
            <a:solidFill>
              <a:schemeClr val="tx1"/>
            </a:solidFill>
            <a:prstDash val="solid"/>
            <a:round/>
            <a:headEnd type="arrow" w="med" len="med"/>
            <a:tailEnd type="arrow" w="med" len="med"/>
          </a:ln>
          <a:effectLst/>
        </p:spPr>
      </p:cxnSp>
      <p:cxnSp>
        <p:nvCxnSpPr>
          <p:cNvPr id="7" name="Straight Connector 6">
            <a:extLst>
              <a:ext uri="{FF2B5EF4-FFF2-40B4-BE49-F238E27FC236}">
                <a16:creationId xmlns:a16="http://schemas.microsoft.com/office/drawing/2014/main" id="{B2407AB4-656B-BBC8-746B-284A42C4A920}"/>
              </a:ext>
            </a:extLst>
          </p:cNvPr>
          <p:cNvCxnSpPr>
            <a:cxnSpLocks/>
          </p:cNvCxnSpPr>
          <p:nvPr/>
        </p:nvCxnSpPr>
        <p:spPr bwMode="auto">
          <a:xfrm>
            <a:off x="9268011" y="3445548"/>
            <a:ext cx="1559372" cy="0"/>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9" name="TextBox 8">
            <a:extLst>
              <a:ext uri="{FF2B5EF4-FFF2-40B4-BE49-F238E27FC236}">
                <a16:creationId xmlns:a16="http://schemas.microsoft.com/office/drawing/2014/main" id="{D1E91931-C246-1227-3842-DAC577E17716}"/>
              </a:ext>
            </a:extLst>
          </p:cNvPr>
          <p:cNvSpPr txBox="1"/>
          <p:nvPr/>
        </p:nvSpPr>
        <p:spPr>
          <a:xfrm>
            <a:off x="9144000" y="2895600"/>
            <a:ext cx="1219200" cy="461665"/>
          </a:xfrm>
          <a:prstGeom prst="rect">
            <a:avLst/>
          </a:prstGeom>
          <a:noFill/>
        </p:spPr>
        <p:txBody>
          <a:bodyPr wrap="square" rtlCol="0">
            <a:spAutoFit/>
          </a:bodyPr>
          <a:lstStyle/>
          <a:p>
            <a:r>
              <a:rPr lang="en-US" sz="1200" dirty="0">
                <a:solidFill>
                  <a:schemeClr val="tx1"/>
                </a:solidFill>
              </a:rPr>
              <a:t>High interference</a:t>
            </a:r>
          </a:p>
        </p:txBody>
      </p:sp>
      <p:sp>
        <p:nvSpPr>
          <p:cNvPr id="20" name="TextBox 19">
            <a:extLst>
              <a:ext uri="{FF2B5EF4-FFF2-40B4-BE49-F238E27FC236}">
                <a16:creationId xmlns:a16="http://schemas.microsoft.com/office/drawing/2014/main" id="{736938C5-3E7F-5350-34FB-FA78390DD70E}"/>
              </a:ext>
            </a:extLst>
          </p:cNvPr>
          <p:cNvSpPr txBox="1"/>
          <p:nvPr/>
        </p:nvSpPr>
        <p:spPr>
          <a:xfrm>
            <a:off x="10175982" y="2995988"/>
            <a:ext cx="1219200" cy="461665"/>
          </a:xfrm>
          <a:prstGeom prst="rect">
            <a:avLst/>
          </a:prstGeom>
          <a:noFill/>
        </p:spPr>
        <p:txBody>
          <a:bodyPr wrap="square" rtlCol="0">
            <a:spAutoFit/>
          </a:bodyPr>
          <a:lstStyle/>
          <a:p>
            <a:r>
              <a:rPr lang="en-US" sz="1200" dirty="0">
                <a:solidFill>
                  <a:schemeClr val="tx1"/>
                </a:solidFill>
              </a:rPr>
              <a:t>Low interference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Proposal: TF-less PSR-based SR</a:t>
            </a:r>
          </a:p>
        </p:txBody>
      </p:sp>
      <p:sp>
        <p:nvSpPr>
          <p:cNvPr id="9218" name="Rectangle 2"/>
          <p:cNvSpPr>
            <a:spLocks noGrp="1" noChangeArrowheads="1"/>
          </p:cNvSpPr>
          <p:nvPr>
            <p:ph idx="1"/>
          </p:nvPr>
        </p:nvSpPr>
        <p:spPr>
          <a:ln/>
        </p:spPr>
        <p:txBody>
          <a:bodyPr/>
          <a:lstStyle/>
          <a:p>
            <a:pPr marL="0" indent="0"/>
            <a:r>
              <a:rPr lang="en-GB" b="0" dirty="0"/>
              <a:t>Enable STAs to transmit using PSR-based SR even without receiving the trigger frame. There are several options for computing the </a:t>
            </a:r>
            <a:r>
              <a:rPr lang="en-GB" b="0"/>
              <a:t>PSRT PPDU transmit </a:t>
            </a:r>
            <a:r>
              <a:rPr lang="en-GB" b="0" dirty="0"/>
              <a:t>power without receiving a PSRR PPDU .</a:t>
            </a:r>
          </a:p>
          <a:p>
            <a:pPr marL="0" indent="0"/>
            <a:r>
              <a:rPr lang="en-GB" b="0" dirty="0"/>
              <a:t>	1. Based on a previously received beacon power from the PSRR PPDU transmitting AP [1].</a:t>
            </a:r>
          </a:p>
          <a:p>
            <a:pPr marL="0" indent="0"/>
            <a:r>
              <a:rPr lang="en-GB" b="0" dirty="0"/>
              <a:t>	2. Based on a parameter received from the associated AP [2]. </a:t>
            </a:r>
          </a:p>
          <a:p>
            <a:pPr marL="0" indent="0"/>
            <a:r>
              <a:rPr lang="en-GB" b="0" dirty="0"/>
              <a:t>	3. Based on a </a:t>
            </a:r>
            <a:r>
              <a:rPr lang="en-US" b="0" dirty="0"/>
              <a:t>predetermined reference power level equal to the RX sensitivity plus margin.</a:t>
            </a: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Limitation regarding version dependent SR fields</a:t>
            </a:r>
          </a:p>
        </p:txBody>
      </p:sp>
      <p:sp>
        <p:nvSpPr>
          <p:cNvPr id="7170" name="Rectangle 2"/>
          <p:cNvSpPr>
            <a:spLocks noGrp="1" noChangeArrowheads="1"/>
          </p:cNvSpPr>
          <p:nvPr>
            <p:ph idx="1"/>
          </p:nvPr>
        </p:nvSpPr>
        <p:spPr>
          <a:xfrm>
            <a:off x="914401" y="1981201"/>
            <a:ext cx="5583766"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b="0" dirty="0"/>
              <a:t>If UHR supports PSR based SR, 11be device will not be able to understand the SR fields in the PHY header. In this case, the 11be device may obtain SR field information only by fully decoding the PSRR PPDU.</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b="0" dirty="0"/>
              <a:t>As much as possible, we want to allow UHR STAs to use PSR based SR on future PPDU (beyond UHR) formats. This benefits beyond UHR devices too.</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b="0" dirty="0"/>
              <a:t>The straightforward solution is to designate SR fields as version independent fields. However SR fields contain substantial number of bits to designate as version independent. </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May 2023</a:t>
            </a:r>
            <a:endParaRPr lang="en-GB"/>
          </a:p>
        </p:txBody>
      </p:sp>
      <p:pic>
        <p:nvPicPr>
          <p:cNvPr id="8" name="Picture 7">
            <a:extLst>
              <a:ext uri="{FF2B5EF4-FFF2-40B4-BE49-F238E27FC236}">
                <a16:creationId xmlns:a16="http://schemas.microsoft.com/office/drawing/2014/main" id="{EE7FFF81-C159-37C6-1760-DC77B04983AB}"/>
              </a:ext>
            </a:extLst>
          </p:cNvPr>
          <p:cNvPicPr>
            <a:picLocks noChangeAspect="1"/>
          </p:cNvPicPr>
          <p:nvPr/>
        </p:nvPicPr>
        <p:blipFill>
          <a:blip r:embed="rId3"/>
          <a:stretch>
            <a:fillRect/>
          </a:stretch>
        </p:blipFill>
        <p:spPr>
          <a:xfrm>
            <a:off x="6781800" y="2154237"/>
            <a:ext cx="4813727" cy="295275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Proposal: version independent SR fields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May 2023</a:t>
            </a:r>
            <a:endParaRPr lang="en-GB"/>
          </a:p>
        </p:txBody>
      </p:sp>
      <p:sp>
        <p:nvSpPr>
          <p:cNvPr id="8" name="Rectangle 2">
            <a:extLst>
              <a:ext uri="{FF2B5EF4-FFF2-40B4-BE49-F238E27FC236}">
                <a16:creationId xmlns:a16="http://schemas.microsoft.com/office/drawing/2014/main" id="{F3C0786F-8636-390B-8364-FA97963629F4}"/>
              </a:ext>
            </a:extLst>
          </p:cNvPr>
          <p:cNvSpPr>
            <a:spLocks noGrp="1" noChangeArrowheads="1"/>
          </p:cNvSpPr>
          <p:nvPr>
            <p:ph idx="1"/>
          </p:nvPr>
        </p:nvSpPr>
        <p:spPr>
          <a:xfrm>
            <a:off x="914401" y="1981201"/>
            <a:ext cx="10361084" cy="4113213"/>
          </a:xfrm>
          <a:ln/>
        </p:spPr>
        <p:txBody>
          <a:bodyPr/>
          <a:lstStyle/>
          <a:p>
            <a:pPr marL="0" indent="0"/>
            <a:r>
              <a:rPr lang="en-GB" dirty="0"/>
              <a:t>Version independent SR fields</a:t>
            </a:r>
          </a:p>
          <a:p>
            <a:pPr>
              <a:buFontTx/>
              <a:buChar char="-"/>
            </a:pPr>
            <a:r>
              <a:rPr lang="en-GB" b="0" dirty="0"/>
              <a:t>A field  or bit (SP) may indicate that there</a:t>
            </a:r>
          </a:p>
          <a:p>
            <a:pPr marL="0" indent="0"/>
            <a:r>
              <a:rPr lang="en-GB" b="0" dirty="0"/>
              <a:t>is  spatial reuse field present in the U-SIG</a:t>
            </a:r>
          </a:p>
          <a:p>
            <a:pPr marL="0" indent="0"/>
            <a:r>
              <a:rPr lang="en-GB" b="0" dirty="0"/>
              <a:t>	- For example, if the SP bit is 0,</a:t>
            </a:r>
          </a:p>
          <a:p>
            <a:pPr marL="0" indent="0"/>
            <a:r>
              <a:rPr lang="en-GB" b="0" dirty="0"/>
              <a:t>	bits B3-B10 in U-SIG 2 is for </a:t>
            </a:r>
          </a:p>
          <a:p>
            <a:pPr marL="0" indent="0"/>
            <a:r>
              <a:rPr lang="en-GB" b="0" dirty="0"/>
              <a:t>	spatial reuse. </a:t>
            </a:r>
          </a:p>
          <a:p>
            <a:pPr marL="0" indent="0"/>
            <a:r>
              <a:rPr lang="en-GB" b="0" dirty="0"/>
              <a:t>	- If the SP bit is 1, bits B3-B10 is</a:t>
            </a:r>
          </a:p>
          <a:p>
            <a:pPr marL="0" indent="0"/>
            <a:r>
              <a:rPr lang="en-GB" b="0" dirty="0"/>
              <a:t>	not for spatial reuse. </a:t>
            </a:r>
          </a:p>
          <a:p>
            <a:pPr marL="457200" indent="-457200">
              <a:buFont typeface="+mj-lt"/>
              <a:buAutoNum type="arabicPeriod"/>
            </a:pPr>
            <a:endParaRPr lang="en-GB" dirty="0"/>
          </a:p>
        </p:txBody>
      </p:sp>
      <p:pic>
        <p:nvPicPr>
          <p:cNvPr id="14" name="Picture 13">
            <a:extLst>
              <a:ext uri="{FF2B5EF4-FFF2-40B4-BE49-F238E27FC236}">
                <a16:creationId xmlns:a16="http://schemas.microsoft.com/office/drawing/2014/main" id="{EFAE5074-A457-2101-8D9A-A04F81E5C7B2}"/>
              </a:ext>
            </a:extLst>
          </p:cNvPr>
          <p:cNvPicPr>
            <a:picLocks noChangeAspect="1"/>
          </p:cNvPicPr>
          <p:nvPr/>
        </p:nvPicPr>
        <p:blipFill>
          <a:blip r:embed="rId3"/>
          <a:stretch>
            <a:fillRect/>
          </a:stretch>
        </p:blipFill>
        <p:spPr>
          <a:xfrm>
            <a:off x="6934199" y="2286000"/>
            <a:ext cx="4303363" cy="32004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D36EF-6739-4152-12A7-85CEB0E6E06A}"/>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743BA45-E420-A766-EEE2-7632FF091926}"/>
              </a:ext>
            </a:extLst>
          </p:cNvPr>
          <p:cNvSpPr>
            <a:spLocks noGrp="1"/>
          </p:cNvSpPr>
          <p:nvPr>
            <p:ph idx="1"/>
          </p:nvPr>
        </p:nvSpPr>
        <p:spPr/>
        <p:txBody>
          <a:bodyPr/>
          <a:lstStyle/>
          <a:p>
            <a:r>
              <a:rPr lang="en-US" dirty="0"/>
              <a:t>We presented limitations of PSR-based SR and provided candidate solutions.</a:t>
            </a:r>
          </a:p>
          <a:p>
            <a:r>
              <a:rPr lang="en-US" altLang="ko-KR" i="1" dirty="0"/>
              <a:t>T</a:t>
            </a:r>
            <a:r>
              <a:rPr lang="en-US" i="1" dirty="0"/>
              <a:t>he proposed solutions can improve SR gains for UHR when C-SR is not possible. </a:t>
            </a:r>
            <a:endParaRPr lang="en-US" dirty="0"/>
          </a:p>
          <a:p>
            <a:r>
              <a:rPr lang="en-US" dirty="0"/>
              <a:t>In this contribution, we propose an enhanced method for increasing the SR opportunity by removing the requirement of trigger frame reception and enabling forward compatibility of spatial reuse</a:t>
            </a:r>
          </a:p>
          <a:p>
            <a:endParaRPr lang="en-US" dirty="0"/>
          </a:p>
          <a:p>
            <a:endParaRPr lang="en-US" dirty="0"/>
          </a:p>
        </p:txBody>
      </p:sp>
      <p:sp>
        <p:nvSpPr>
          <p:cNvPr id="4" name="Slide Number Placeholder 3">
            <a:extLst>
              <a:ext uri="{FF2B5EF4-FFF2-40B4-BE49-F238E27FC236}">
                <a16:creationId xmlns:a16="http://schemas.microsoft.com/office/drawing/2014/main" id="{C03AAAD2-17C9-550F-FA81-2594E343E5A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5DC27B6-F15D-44C2-42AC-E1E8121E3136}"/>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DB562BDB-048C-F80C-FE90-A9D7B31F696D}"/>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53987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https://mentor.ieee.org/802.11/dcn/23/11-23-0058-00-0uhr-spatial-reuse-in-coordinated-m-ap-for-uhr.pptx</a:t>
            </a:r>
          </a:p>
          <a:p>
            <a:r>
              <a:rPr lang="en-GB" dirty="0"/>
              <a:t>[2] </a:t>
            </a:r>
            <a:r>
              <a:rPr lang="en-GB" dirty="0">
                <a:hlinkClick r:id="rId3"/>
              </a:rPr>
              <a:t>https://mentor.ieee.org/802.11/dcn/20/11-20-1880-01-00be-sr-field-in-tb-ppdu.pptx</a:t>
            </a:r>
            <a:endParaRPr lang="en-GB" dirty="0"/>
          </a:p>
          <a:p>
            <a:r>
              <a:rPr lang="en-GB" dirty="0"/>
              <a:t>[3] https://mentor.ieee.org/802.11/dcn/22/11-22-1822-00-0uhr-recap-on-coordinated-spatial-reuse-operation.pptx</a:t>
            </a:r>
          </a:p>
          <a:p>
            <a:r>
              <a:rPr lang="en-GB" dirty="0"/>
              <a:t>[4] https://mentor.ieee.org/802.11/dcn/23/11-23-0325-00-0uhr-coordinated-spatial-reuse-for-uhr.pptx</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Leonardo Lanante, Ofinno</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1181</TotalTime>
  <Words>962</Words>
  <Application>Microsoft Office PowerPoint</Application>
  <PresentationFormat>Widescreen</PresentationFormat>
  <Paragraphs>115</Paragraphs>
  <Slides>9</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Spatial Reuse Improvements for UHR</vt:lpstr>
      <vt:lpstr>Abstract</vt:lpstr>
      <vt:lpstr>802.11ax/be PSR based spatial reuse </vt:lpstr>
      <vt:lpstr>Limitation regarding PSR based SR opportunity</vt:lpstr>
      <vt:lpstr>Proposal: TF-less PSR-based SR</vt:lpstr>
      <vt:lpstr>Limitation regarding version dependent SR fields</vt:lpstr>
      <vt:lpstr>Proposal: version independent SR fields</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Leonardo Lanante</cp:lastModifiedBy>
  <cp:revision>101</cp:revision>
  <cp:lastPrinted>1601-01-01T00:00:00Z</cp:lastPrinted>
  <dcterms:created xsi:type="dcterms:W3CDTF">2023-04-12T12:23:11Z</dcterms:created>
  <dcterms:modified xsi:type="dcterms:W3CDTF">2023-05-15T19:04:14Z</dcterms:modified>
</cp:coreProperties>
</file>