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530" r:id="rId3"/>
    <p:sldId id="531" r:id="rId4"/>
    <p:sldId id="541" r:id="rId5"/>
    <p:sldId id="542" r:id="rId6"/>
    <p:sldId id="543" r:id="rId7"/>
    <p:sldId id="532" r:id="rId8"/>
    <p:sldId id="545" r:id="rId9"/>
    <p:sldId id="549" r:id="rId10"/>
    <p:sldId id="550" r:id="rId11"/>
    <p:sldId id="551" r:id="rId12"/>
    <p:sldId id="534" r:id="rId13"/>
    <p:sldId id="535" r:id="rId14"/>
    <p:sldId id="546" r:id="rId15"/>
    <p:sldId id="548" r:id="rId16"/>
    <p:sldId id="547" r:id="rId17"/>
    <p:sldId id="536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FFEE54-3E3E-2857-02D9-0E3BEA99D2EB}" name="Antonio de la Oliva" initials="AdlO" userId="S::aoliva@it.uc3m.es::62d8fd50-3ea9-438a-8635-fc3c8143fbd3" providerId="AD"/>
  <p188:author id="{558580E1-9F43-268A-EF8B-4CC5C47A8444}" name="Joseph Levy" initials="JL" userId="S::Joseph.Levy@InterDigital.com::3766db8f-7892-44ce-ae9b-8fce39950ac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Levy" initials="JL" lastIdx="3" clrIdx="0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12" autoAdjust="0"/>
    <p:restoredTop sz="96563" autoAdjust="0"/>
  </p:normalViewPr>
  <p:slideViewPr>
    <p:cSldViewPr>
      <p:cViewPr varScale="1">
        <p:scale>
          <a:sx n="127" d="100"/>
          <a:sy n="127" d="100"/>
        </p:scale>
        <p:origin x="48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8/10/relationships/authors" Target="authors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6207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802.11-23/0414r4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– Anonymizing frames and A1 filtering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2023-05-13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97C99AF-66F8-184B-9637-385A1F2B1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182195"/>
              </p:ext>
            </p:extLst>
          </p:nvPr>
        </p:nvGraphicFramePr>
        <p:xfrm>
          <a:off x="1191154" y="2433637"/>
          <a:ext cx="9629245" cy="184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5849">
                  <a:extLst>
                    <a:ext uri="{9D8B030D-6E8A-4147-A177-3AD203B41FA5}">
                      <a16:colId xmlns:a16="http://schemas.microsoft.com/office/drawing/2014/main" val="183625644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607725760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1379667329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237160201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140552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3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ES" sz="1400" dirty="0"/>
                        <a:t>A. </a:t>
                      </a:r>
                      <a:r>
                        <a:rPr lang="en-US" sz="1400" dirty="0"/>
                        <a:t>D</a:t>
                      </a:r>
                      <a:r>
                        <a:rPr lang="en-ES" sz="1400" dirty="0"/>
                        <a:t>e la Oliva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InterDigital, UC3M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Avda. </a:t>
                      </a:r>
                      <a:r>
                        <a:rPr lang="en-US" sz="1400" dirty="0"/>
                        <a:t>D</a:t>
                      </a:r>
                      <a:r>
                        <a:rPr lang="en-ES" sz="1400" dirty="0"/>
                        <a:t>e la Universidad 30, Leganes, Madrid, Spain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+34 91 6248803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aoliva@it.uc3m.es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85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Levy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Interdigital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99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18034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594C7-D200-D147-9CA8-E82A80A4A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Example of Operation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A0911D-D257-A8BB-12C5-5DB64AB997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172E-1DA3-149C-4E2D-257ECBDAAB1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834337-0F05-054E-7890-910F275D39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308506-F496-09FE-0FCD-9A42223E9897}"/>
              </a:ext>
            </a:extLst>
          </p:cNvPr>
          <p:cNvSpPr txBox="1"/>
          <p:nvPr/>
        </p:nvSpPr>
        <p:spPr>
          <a:xfrm>
            <a:off x="1119752" y="3581400"/>
            <a:ext cx="1007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STA 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BBDC8D-4019-36AD-B4A4-4034ADE0E6DE}"/>
              </a:ext>
            </a:extLst>
          </p:cNvPr>
          <p:cNvSpPr txBox="1"/>
          <p:nvPr/>
        </p:nvSpPr>
        <p:spPr>
          <a:xfrm>
            <a:off x="9829800" y="3462862"/>
            <a:ext cx="1007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STA 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E619378-12E1-B603-262F-E2B43D0F8AEF}"/>
              </a:ext>
            </a:extLst>
          </p:cNvPr>
          <p:cNvSpPr txBox="1"/>
          <p:nvPr/>
        </p:nvSpPr>
        <p:spPr>
          <a:xfrm>
            <a:off x="867534" y="4076838"/>
            <a:ext cx="1657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DSMAC_A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929CC2-62B6-2501-72F1-A202BB2CF15A}"/>
              </a:ext>
            </a:extLst>
          </p:cNvPr>
          <p:cNvSpPr txBox="1"/>
          <p:nvPr/>
        </p:nvSpPr>
        <p:spPr>
          <a:xfrm>
            <a:off x="9513238" y="3935782"/>
            <a:ext cx="1640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DSMAC_B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5CACB68-FC35-72BB-556F-02DA306C99BB}"/>
              </a:ext>
            </a:extLst>
          </p:cNvPr>
          <p:cNvSpPr txBox="1"/>
          <p:nvPr/>
        </p:nvSpPr>
        <p:spPr>
          <a:xfrm>
            <a:off x="2667000" y="3119735"/>
            <a:ext cx="1792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otaMAC_A1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5E59A00-1267-4875-4ACF-C27B3F98B643}"/>
              </a:ext>
            </a:extLst>
          </p:cNvPr>
          <p:cNvSpPr txBox="1"/>
          <p:nvPr/>
        </p:nvSpPr>
        <p:spPr>
          <a:xfrm>
            <a:off x="2666163" y="3808780"/>
            <a:ext cx="1792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otaMAC_A2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15AFE82-C6CE-3C32-3510-69D1CE806DBB}"/>
              </a:ext>
            </a:extLst>
          </p:cNvPr>
          <p:cNvSpPr txBox="1"/>
          <p:nvPr/>
        </p:nvSpPr>
        <p:spPr>
          <a:xfrm>
            <a:off x="2666163" y="4397447"/>
            <a:ext cx="1792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otaMAC_A3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5CC781-8464-AB58-CA82-578AEE404C09}"/>
              </a:ext>
            </a:extLst>
          </p:cNvPr>
          <p:cNvSpPr txBox="1"/>
          <p:nvPr/>
        </p:nvSpPr>
        <p:spPr>
          <a:xfrm>
            <a:off x="7323701" y="3029958"/>
            <a:ext cx="1774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otaMAC_B1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11C1B66-0F2A-35AD-6467-142B1DDA5058}"/>
              </a:ext>
            </a:extLst>
          </p:cNvPr>
          <p:cNvSpPr txBox="1"/>
          <p:nvPr/>
        </p:nvSpPr>
        <p:spPr>
          <a:xfrm>
            <a:off x="7322864" y="3719003"/>
            <a:ext cx="1774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otaMAC_B2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08A15E0-04F8-9E16-0CF1-119EEB0796DB}"/>
              </a:ext>
            </a:extLst>
          </p:cNvPr>
          <p:cNvSpPr txBox="1"/>
          <p:nvPr/>
        </p:nvSpPr>
        <p:spPr>
          <a:xfrm>
            <a:off x="7322864" y="4307670"/>
            <a:ext cx="1774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otaMAC_B3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AE3C985-97AB-A3A0-2D93-2B30130B6880}"/>
              </a:ext>
            </a:extLst>
          </p:cNvPr>
          <p:cNvSpPr txBox="1"/>
          <p:nvPr/>
        </p:nvSpPr>
        <p:spPr>
          <a:xfrm>
            <a:off x="685801" y="1770243"/>
            <a:ext cx="10589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A</a:t>
            </a:r>
            <a:r>
              <a:rPr lang="en-ES" dirty="0">
                <a:solidFill>
                  <a:schemeClr val="tx1"/>
                </a:solidFill>
              </a:rPr>
              <a:t>t T2 STA A decides to remove otaMAC_A1, so it stops using it and waits for T seconds (tbd), after this period, it signals to STA B the removal of the address from the set (if T is big enough, all queues and retx has been already exhausted)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7CAC700-E8E1-055B-C869-674AD6F14A6A}"/>
              </a:ext>
            </a:extLst>
          </p:cNvPr>
          <p:cNvCxnSpPr>
            <a:cxnSpLocks/>
          </p:cNvCxnSpPr>
          <p:nvPr/>
        </p:nvCxnSpPr>
        <p:spPr bwMode="auto">
          <a:xfrm flipV="1">
            <a:off x="4467243" y="3350565"/>
            <a:ext cx="2673246" cy="6680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D934A05-4076-ED00-9190-7A717624EAD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91608" y="3935782"/>
            <a:ext cx="2648881" cy="828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BF3A8D6-06A2-8EC8-03BC-B2703C1B3367}"/>
              </a:ext>
            </a:extLst>
          </p:cNvPr>
          <p:cNvCxnSpPr>
            <a:cxnSpLocks/>
          </p:cNvCxnSpPr>
          <p:nvPr/>
        </p:nvCxnSpPr>
        <p:spPr bwMode="auto">
          <a:xfrm>
            <a:off x="4493146" y="4023034"/>
            <a:ext cx="2671708" cy="5580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126FF47-A3EE-DC10-ED76-04F0447C38CA}"/>
              </a:ext>
            </a:extLst>
          </p:cNvPr>
          <p:cNvCxnSpPr>
            <a:cxnSpLocks/>
            <a:stCxn id="13" idx="3"/>
          </p:cNvCxnSpPr>
          <p:nvPr/>
        </p:nvCxnSpPr>
        <p:spPr bwMode="auto">
          <a:xfrm>
            <a:off x="4458641" y="4628280"/>
            <a:ext cx="2707751" cy="400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732C1D1-1521-BF96-E17B-FF52F2A2E88C}"/>
              </a:ext>
            </a:extLst>
          </p:cNvPr>
          <p:cNvCxnSpPr>
            <a:cxnSpLocks/>
            <a:stCxn id="13" idx="3"/>
          </p:cNvCxnSpPr>
          <p:nvPr/>
        </p:nvCxnSpPr>
        <p:spPr bwMode="auto">
          <a:xfrm flipV="1">
            <a:off x="4458641" y="3932422"/>
            <a:ext cx="2681848" cy="695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6A131C2-FE9E-01CE-9A94-EBC124981F9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66941" y="3360695"/>
            <a:ext cx="2673548" cy="12748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48DF5CA4-B8F1-5E21-5A6D-3B725BF87013}"/>
              </a:ext>
            </a:extLst>
          </p:cNvPr>
          <p:cNvSpPr/>
          <p:nvPr/>
        </p:nvSpPr>
        <p:spPr bwMode="auto">
          <a:xfrm>
            <a:off x="685801" y="2895600"/>
            <a:ext cx="3805807" cy="2057400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51E9F8C-FB1F-2A7D-36AA-A40CD0C6794A}"/>
              </a:ext>
            </a:extLst>
          </p:cNvPr>
          <p:cNvSpPr/>
          <p:nvPr/>
        </p:nvSpPr>
        <p:spPr bwMode="auto">
          <a:xfrm>
            <a:off x="7266441" y="2948505"/>
            <a:ext cx="3805807" cy="2057400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3741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594C7-D200-D147-9CA8-E82A80A4A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Example of Operation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A0911D-D257-A8BB-12C5-5DB64AB997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172E-1DA3-149C-4E2D-257ECBDAAB1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834337-0F05-054E-7890-910F275D39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308506-F496-09FE-0FCD-9A42223E9897}"/>
              </a:ext>
            </a:extLst>
          </p:cNvPr>
          <p:cNvSpPr txBox="1"/>
          <p:nvPr/>
        </p:nvSpPr>
        <p:spPr>
          <a:xfrm>
            <a:off x="1119752" y="3581400"/>
            <a:ext cx="1007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STA 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BBDC8D-4019-36AD-B4A4-4034ADE0E6DE}"/>
              </a:ext>
            </a:extLst>
          </p:cNvPr>
          <p:cNvSpPr txBox="1"/>
          <p:nvPr/>
        </p:nvSpPr>
        <p:spPr>
          <a:xfrm>
            <a:off x="9829800" y="3462862"/>
            <a:ext cx="1007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STA 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E619378-12E1-B603-262F-E2B43D0F8AEF}"/>
              </a:ext>
            </a:extLst>
          </p:cNvPr>
          <p:cNvSpPr txBox="1"/>
          <p:nvPr/>
        </p:nvSpPr>
        <p:spPr>
          <a:xfrm>
            <a:off x="867534" y="4076838"/>
            <a:ext cx="1657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DSMAC_A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929CC2-62B6-2501-72F1-A202BB2CF15A}"/>
              </a:ext>
            </a:extLst>
          </p:cNvPr>
          <p:cNvSpPr txBox="1"/>
          <p:nvPr/>
        </p:nvSpPr>
        <p:spPr>
          <a:xfrm>
            <a:off x="9513238" y="3935782"/>
            <a:ext cx="1640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DSMAC_B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5CC781-8464-AB58-CA82-578AEE404C09}"/>
              </a:ext>
            </a:extLst>
          </p:cNvPr>
          <p:cNvSpPr txBox="1"/>
          <p:nvPr/>
        </p:nvSpPr>
        <p:spPr>
          <a:xfrm>
            <a:off x="7323701" y="3029958"/>
            <a:ext cx="1774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otaMAC_B1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11C1B66-0F2A-35AD-6467-142B1DDA5058}"/>
              </a:ext>
            </a:extLst>
          </p:cNvPr>
          <p:cNvSpPr txBox="1"/>
          <p:nvPr/>
        </p:nvSpPr>
        <p:spPr>
          <a:xfrm>
            <a:off x="7322864" y="3719003"/>
            <a:ext cx="1774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otaMAC_B2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08A15E0-04F8-9E16-0CF1-119EEB0796DB}"/>
              </a:ext>
            </a:extLst>
          </p:cNvPr>
          <p:cNvSpPr txBox="1"/>
          <p:nvPr/>
        </p:nvSpPr>
        <p:spPr>
          <a:xfrm>
            <a:off x="7322864" y="4307670"/>
            <a:ext cx="1774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otaMAC_B3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AE3C985-97AB-A3A0-2D93-2B30130B6880}"/>
              </a:ext>
            </a:extLst>
          </p:cNvPr>
          <p:cNvSpPr txBox="1"/>
          <p:nvPr/>
        </p:nvSpPr>
        <p:spPr>
          <a:xfrm>
            <a:off x="685801" y="1770243"/>
            <a:ext cx="1058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A</a:t>
            </a:r>
            <a:r>
              <a:rPr lang="en-ES" dirty="0">
                <a:solidFill>
                  <a:schemeClr val="tx1"/>
                </a:solidFill>
              </a:rPr>
              <a:t>t T3 STA A decides to add otaMAC_A4, so it signals to STA B the addition of the address to the set: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242D79F-02BB-408E-054B-F5A020DFC795}"/>
              </a:ext>
            </a:extLst>
          </p:cNvPr>
          <p:cNvSpPr txBox="1"/>
          <p:nvPr/>
        </p:nvSpPr>
        <p:spPr>
          <a:xfrm>
            <a:off x="2667000" y="3119735"/>
            <a:ext cx="1792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otaMAC_A2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8586798-1BEC-C581-326C-12C3E51FF6E5}"/>
              </a:ext>
            </a:extLst>
          </p:cNvPr>
          <p:cNvSpPr txBox="1"/>
          <p:nvPr/>
        </p:nvSpPr>
        <p:spPr>
          <a:xfrm>
            <a:off x="2666163" y="3808780"/>
            <a:ext cx="1792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otaMAC_A3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106ECC8-E296-6A05-FD5B-B68BCC5B0316}"/>
              </a:ext>
            </a:extLst>
          </p:cNvPr>
          <p:cNvSpPr txBox="1"/>
          <p:nvPr/>
        </p:nvSpPr>
        <p:spPr>
          <a:xfrm>
            <a:off x="2666163" y="4397447"/>
            <a:ext cx="1792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otaMAC_A4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F769469-39F6-CF9A-A745-C0F95F6EABE4}"/>
              </a:ext>
            </a:extLst>
          </p:cNvPr>
          <p:cNvCxnSpPr>
            <a:stCxn id="18" idx="3"/>
          </p:cNvCxnSpPr>
          <p:nvPr/>
        </p:nvCxnSpPr>
        <p:spPr bwMode="auto">
          <a:xfrm>
            <a:off x="4459478" y="3350568"/>
            <a:ext cx="2684279" cy="22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D0C250C-3797-9D4E-4691-E551F36A0B9F}"/>
              </a:ext>
            </a:extLst>
          </p:cNvPr>
          <p:cNvCxnSpPr>
            <a:cxnSpLocks/>
          </p:cNvCxnSpPr>
          <p:nvPr/>
        </p:nvCxnSpPr>
        <p:spPr bwMode="auto">
          <a:xfrm>
            <a:off x="4451178" y="3350567"/>
            <a:ext cx="2692579" cy="57396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7A99EA7-8ABA-6785-636D-276936A393CF}"/>
              </a:ext>
            </a:extLst>
          </p:cNvPr>
          <p:cNvCxnSpPr>
            <a:cxnSpLocks/>
          </p:cNvCxnSpPr>
          <p:nvPr/>
        </p:nvCxnSpPr>
        <p:spPr bwMode="auto">
          <a:xfrm>
            <a:off x="4442878" y="3350566"/>
            <a:ext cx="2697611" cy="12192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94B10BE-8D49-6670-F2BC-AF16EEDF762A}"/>
              </a:ext>
            </a:extLst>
          </p:cNvPr>
          <p:cNvCxnSpPr>
            <a:cxnSpLocks/>
          </p:cNvCxnSpPr>
          <p:nvPr/>
        </p:nvCxnSpPr>
        <p:spPr bwMode="auto">
          <a:xfrm flipV="1">
            <a:off x="4467243" y="3350565"/>
            <a:ext cx="2673246" cy="6680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662B9C0-91CE-B3AD-51FC-377090EB67BB}"/>
              </a:ext>
            </a:extLst>
          </p:cNvPr>
          <p:cNvCxnSpPr>
            <a:cxnSpLocks/>
          </p:cNvCxnSpPr>
          <p:nvPr/>
        </p:nvCxnSpPr>
        <p:spPr bwMode="auto">
          <a:xfrm flipV="1">
            <a:off x="4491608" y="3935782"/>
            <a:ext cx="2648881" cy="828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3AC34D4-374A-7FBA-BF9E-B173BCF5719B}"/>
              </a:ext>
            </a:extLst>
          </p:cNvPr>
          <p:cNvCxnSpPr>
            <a:cxnSpLocks/>
          </p:cNvCxnSpPr>
          <p:nvPr/>
        </p:nvCxnSpPr>
        <p:spPr bwMode="auto">
          <a:xfrm>
            <a:off x="4493146" y="4023034"/>
            <a:ext cx="2671708" cy="5580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EBD1E95-FD60-3E1F-11B5-34F40E350C40}"/>
              </a:ext>
            </a:extLst>
          </p:cNvPr>
          <p:cNvCxnSpPr>
            <a:cxnSpLocks/>
            <a:stCxn id="20" idx="3"/>
          </p:cNvCxnSpPr>
          <p:nvPr/>
        </p:nvCxnSpPr>
        <p:spPr bwMode="auto">
          <a:xfrm>
            <a:off x="4458641" y="4628280"/>
            <a:ext cx="2707751" cy="400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135F5E0-A67A-FAE9-260D-9F1FE7569E2E}"/>
              </a:ext>
            </a:extLst>
          </p:cNvPr>
          <p:cNvCxnSpPr>
            <a:cxnSpLocks/>
            <a:stCxn id="20" idx="3"/>
          </p:cNvCxnSpPr>
          <p:nvPr/>
        </p:nvCxnSpPr>
        <p:spPr bwMode="auto">
          <a:xfrm flipV="1">
            <a:off x="4458641" y="3932422"/>
            <a:ext cx="2681848" cy="695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4DE225E-EDAE-4DF3-D581-2959AD4465B0}"/>
              </a:ext>
            </a:extLst>
          </p:cNvPr>
          <p:cNvCxnSpPr>
            <a:cxnSpLocks/>
          </p:cNvCxnSpPr>
          <p:nvPr/>
        </p:nvCxnSpPr>
        <p:spPr bwMode="auto">
          <a:xfrm flipV="1">
            <a:off x="4466941" y="3360695"/>
            <a:ext cx="2673548" cy="12748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8C66D8F7-21C0-EB3A-1506-A651830C7B90}"/>
              </a:ext>
            </a:extLst>
          </p:cNvPr>
          <p:cNvSpPr/>
          <p:nvPr/>
        </p:nvSpPr>
        <p:spPr bwMode="auto">
          <a:xfrm>
            <a:off x="685801" y="2895600"/>
            <a:ext cx="3805807" cy="2057400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36E6DB-5890-A481-179D-5C09226F454E}"/>
              </a:ext>
            </a:extLst>
          </p:cNvPr>
          <p:cNvSpPr/>
          <p:nvPr/>
        </p:nvSpPr>
        <p:spPr bwMode="auto">
          <a:xfrm>
            <a:off x="7266441" y="2948505"/>
            <a:ext cx="3805807" cy="2057400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7875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CEF10-5D75-2696-1CE2-CBF7EE271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Anonymization process (from 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9B64F-7F3A-02DF-177F-DC45150BC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transmitting process starts by the anonymization process of the frame, by the STA processing a MDPU to be transmitted (A). </a:t>
            </a:r>
            <a:endParaRPr lang="en-US" sz="1800" b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1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Frame[A1=DSMAC_B, A2=DSMAC_A]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first finds the list of 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otaMACs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binded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 the Rx (A1, DSMAC_B) address on the MPDU (list of MAC addresses stored in the </a:t>
            </a:r>
            <a:r>
              <a:rPr lang="en-US" sz="1800" b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Peer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_Set</a:t>
            </a:r>
            <a:r>
              <a:rPr lang="en-US" sz="1800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en-US" sz="18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Once found, the transmitting STA may choose among all the 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otaMAC</a:t>
            </a:r>
            <a:r>
              <a:rPr lang="en-US" sz="1800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addresses stored in the 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Peer_Set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(A1) and the 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otaMAC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addresses signaled to B (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Own_Set</a:t>
            </a:r>
            <a:r>
              <a:rPr lang="en-US" sz="1800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for A2.</a:t>
            </a:r>
            <a:endParaRPr lang="en-US" sz="18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MPDU is then modified, exchanging the A1 and A2 addresses by the newly selected transmitting and receiving 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otaMAC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 MPDU processing continues using the current 802.11 process to transmit the frame.</a:t>
            </a:r>
          </a:p>
          <a:p>
            <a:pPr lvl="1">
              <a:buFont typeface="Wingdings" pitchFamily="2" charset="2"/>
              <a:buChar char="Ø"/>
            </a:pPr>
            <a:r>
              <a:rPr lang="en-US" sz="1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Frame[A1=otaMAC_B1||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ota</a:t>
            </a:r>
            <a:r>
              <a:rPr lang="en-US" sz="1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MAC_B2, A2=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ota</a:t>
            </a:r>
            <a:r>
              <a:rPr lang="en-US" sz="1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MAC_A1||otaMAC_A2] </a:t>
            </a:r>
            <a:endParaRPr lang="en-ES" sz="1400" b="0" strike="sngStrik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ES" b="0" dirty="0"/>
          </a:p>
          <a:p>
            <a:r>
              <a:rPr lang="en-ES" sz="1800" b="0" dirty="0">
                <a:latin typeface="Times New Roman" panose="02020603050405020304" pitchFamily="18" charset="0"/>
              </a:rPr>
              <a:t>Note: if this process is coupled with the CCMP encapsulation process proposed in DCN 2023/416r0. Then the anonymization process can be done decoupled from the CCMP encapsulation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B6C757-C8A0-E408-68B5-A170FDA8DD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6A7F0-E83A-BBF5-7C4E-BB1FB9952F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C98090-2C95-D553-327A-2E9C1870942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6250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C26D5-46E4-E739-00A2-FEBB997CE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A1 filtering/De-anonymization/reception process (from B)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EE6A4-35A7-8DE3-6D1D-D157E7B9B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receiving process starts by the STA (B) receiving a unicast frame and performing A1 filtering. </a:t>
            </a:r>
          </a:p>
          <a:p>
            <a:pPr lvl="1">
              <a:buFont typeface="Wingdings" pitchFamily="2" charset="2"/>
              <a:buChar char="Ø"/>
            </a:pPr>
            <a:r>
              <a:rPr lang="en-US" sz="1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Frame[A1=otaMAC_B1||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ota</a:t>
            </a:r>
            <a:r>
              <a:rPr lang="en-US" sz="1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MAC_B2, A2=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ota</a:t>
            </a:r>
            <a:r>
              <a:rPr lang="en-US" sz="1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MAC_A1||otaMAC_A2] </a:t>
            </a:r>
            <a:endParaRPr lang="en-GB" sz="14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receiving STA compares the A1 address in the received frame to the list of </a:t>
            </a:r>
            <a:r>
              <a:rPr lang="en-GB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otaMAC</a:t>
            </a: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addresses stored in its </a:t>
            </a:r>
            <a:r>
              <a:rPr lang="en-GB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Own_Set</a:t>
            </a: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 found, processing can continue, otherwise the frame </a:t>
            </a:r>
            <a:r>
              <a:rPr lang="en-GB" sz="1800" b="0" dirty="0">
                <a:latin typeface="Times New Roman" panose="02020603050405020304" pitchFamily="18" charset="0"/>
              </a:rPr>
              <a:t>should</a:t>
            </a: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be discarded.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After checking A1, the EP receiving STA checks for the A2 address, comparing it to the </a:t>
            </a:r>
            <a:r>
              <a:rPr lang="en-GB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otaMAC</a:t>
            </a: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addresses stored in the </a:t>
            </a:r>
            <a:r>
              <a:rPr lang="en-GB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Peer_Sets</a:t>
            </a: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 found, the frame is modified, exchanging the A1 address by the DSMAC of the </a:t>
            </a:r>
            <a:r>
              <a:rPr lang="en-GB" sz="1800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receiving</a:t>
            </a: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DSMAC (DSMAC_B) and the A2 by the transmitting </a:t>
            </a:r>
            <a:r>
              <a:rPr lang="en-GB" sz="1800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DS</a:t>
            </a: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 (DSMAC_A).</a:t>
            </a:r>
          </a:p>
          <a:p>
            <a:pPr lvl="1">
              <a:buFont typeface="Wingdings" pitchFamily="2" charset="2"/>
              <a:buChar char="Ø"/>
            </a:pPr>
            <a:r>
              <a:rPr lang="en-US" sz="1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Frame[A1=DSMAC_B, A2=DSMAC_A] </a:t>
            </a:r>
            <a:endParaRPr lang="en-GB" sz="14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ES" sz="1800" b="0" dirty="0"/>
          </a:p>
          <a:p>
            <a:r>
              <a:rPr lang="en-ES" sz="1800" b="0" dirty="0">
                <a:latin typeface="Times New Roman" panose="02020603050405020304" pitchFamily="18" charset="0"/>
              </a:rPr>
              <a:t>Note: if this process is coupled with the CCMP de/capsulation process proposed in DCN 2023/416r0. Then the de-anonymization process can be done decoupled from the CCMP decapsulation</a:t>
            </a:r>
          </a:p>
          <a:p>
            <a:pPr marL="0" indent="0"/>
            <a:endParaRPr lang="en-ES" sz="18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E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A0BCA9-86D6-423F-4473-A67044ECD8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D0076-EEB3-657A-4C57-040F636A66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BBB547-BA34-B68C-38D3-82F8AC781C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6890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54056-993B-F035-A2AA-1DD9CF10C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Anonymization of other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035B7-C0E1-E1AA-7090-A2793C30D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r>
              <a:rPr lang="en-ES" sz="1800" b="0" dirty="0"/>
              <a:t>The anonymization block can process the rest of parameters requiring obfuscation. </a:t>
            </a:r>
          </a:p>
          <a:p>
            <a:r>
              <a:rPr lang="en-ES" sz="1800" b="0" dirty="0"/>
              <a:t>For example, </a:t>
            </a:r>
            <a:r>
              <a:rPr lang="en-US" sz="1800" b="0" dirty="0">
                <a:latin typeface="Times New Roman" panose="02020603050405020304" pitchFamily="18" charset="0"/>
              </a:rPr>
              <a:t>f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 a transmitting STA, the SN used in frames may be computed as follows:</a:t>
            </a:r>
            <a:endParaRPr lang="en-ES" sz="1800" b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First, a Hash function of the 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otaMAC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addresses used in the frame together with the Salt parameter stored per peer: 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SN_salt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=Hash (otaMAC_A1, otaMAC_A2, Salt);</a:t>
            </a:r>
            <a:endParaRPr lang="en-ES" sz="1800" b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Second, the new SN to be added to the frame is computed by performing the XOR operation of the original SN and the 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SN_salt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SN_new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SN XOR 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SN_salt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en-ES" sz="18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ES" sz="18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 reception, the STA computes first the 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SN_salt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by using the exchanged Salt: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err="1">
                <a:latin typeface="Times New Roman" panose="02020603050405020304" pitchFamily="18" charset="0"/>
              </a:rPr>
              <a:t>SN_salt</a:t>
            </a:r>
            <a:r>
              <a:rPr lang="en-US" sz="1800" b="0" dirty="0">
                <a:latin typeface="Times New Roman" panose="02020603050405020304" pitchFamily="18" charset="0"/>
              </a:rPr>
              <a:t>=Hash(otaMAC_A1, otaMAC_A2, Salt) and later is able to obtain the original SN by performing the XOR operation: </a:t>
            </a:r>
            <a:r>
              <a:rPr lang="en-US" sz="1800" b="0" dirty="0" err="1">
                <a:latin typeface="Times New Roman" panose="02020603050405020304" pitchFamily="18" charset="0"/>
              </a:rPr>
              <a:t>SN_original</a:t>
            </a:r>
            <a:r>
              <a:rPr lang="en-US" sz="1800" b="0" dirty="0">
                <a:latin typeface="Times New Roman" panose="02020603050405020304" pitchFamily="18" charset="0"/>
              </a:rPr>
              <a:t>= </a:t>
            </a:r>
            <a:r>
              <a:rPr lang="en-US" sz="1800" b="0" dirty="0" err="1">
                <a:latin typeface="Times New Roman" panose="02020603050405020304" pitchFamily="18" charset="0"/>
              </a:rPr>
              <a:t>SN_new</a:t>
            </a:r>
            <a:r>
              <a:rPr lang="en-US" sz="1800" b="0" dirty="0">
                <a:latin typeface="Times New Roman" panose="02020603050405020304" pitchFamily="18" charset="0"/>
              </a:rPr>
              <a:t> XOR </a:t>
            </a:r>
            <a:r>
              <a:rPr lang="en-US" sz="1800" b="0" dirty="0" err="1">
                <a:latin typeface="Times New Roman" panose="02020603050405020304" pitchFamily="18" charset="0"/>
              </a:rPr>
              <a:t>SN_salt</a:t>
            </a:r>
            <a:r>
              <a:rPr lang="en-US" sz="1800" b="0" dirty="0">
                <a:latin typeface="Times New Roman" panose="02020603050405020304" pitchFamily="18" charset="0"/>
              </a:rPr>
              <a:t>.</a:t>
            </a:r>
          </a:p>
          <a:p>
            <a:endParaRPr lang="en-US" sz="1800" b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Therefore after de-anonymization, we obtain the exact same MPDU before anonymization and there is no further impact in the MAC layer operation</a:t>
            </a:r>
            <a:endParaRPr lang="en-ES" sz="18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E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54FA7C-B40E-F194-249F-9FE5585678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6FAD3-C01F-59D8-C3EC-384E7F615B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5B6A7B-96BA-69B3-42D0-40F6D5F62A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5845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2025E-B66D-2D1D-4B6D-492377B48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Anonymization/de-anonymization architecture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488F9A-9C3A-0324-793C-C4232627E4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730F28-59BF-5035-AA79-60F289F6FA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41AC771-05C0-CEF3-E15E-03D0CA758CA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59AAF1F-E4F1-3052-7A3E-899118E9D6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928" y="2260911"/>
            <a:ext cx="2209800" cy="375731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78F13F4-FC97-779C-DE8A-A0F9161898A4}"/>
              </a:ext>
            </a:extLst>
          </p:cNvPr>
          <p:cNvSpPr/>
          <p:nvPr/>
        </p:nvSpPr>
        <p:spPr bwMode="auto">
          <a:xfrm>
            <a:off x="5777134" y="2061257"/>
            <a:ext cx="1752600" cy="457200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12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Packet number assignment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CF1E82-567D-AB33-BA29-52F8F46071B2}"/>
              </a:ext>
            </a:extLst>
          </p:cNvPr>
          <p:cNvSpPr/>
          <p:nvPr/>
        </p:nvSpPr>
        <p:spPr bwMode="auto">
          <a:xfrm>
            <a:off x="5777134" y="2518457"/>
            <a:ext cx="1752600" cy="457200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12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Null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FB370A6-4A03-1263-851B-16C7121264F2}"/>
              </a:ext>
            </a:extLst>
          </p:cNvPr>
          <p:cNvSpPr/>
          <p:nvPr/>
        </p:nvSpPr>
        <p:spPr bwMode="auto">
          <a:xfrm>
            <a:off x="5777134" y="2975657"/>
            <a:ext cx="1752600" cy="457200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1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Anonymization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998D45A-82A0-70F3-F7A5-198500FA15FC}"/>
              </a:ext>
            </a:extLst>
          </p:cNvPr>
          <p:cNvSpPr/>
          <p:nvPr/>
        </p:nvSpPr>
        <p:spPr bwMode="auto">
          <a:xfrm>
            <a:off x="5777134" y="3432857"/>
            <a:ext cx="1752600" cy="457200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12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MPDU Encryption…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B34FD55-EDBA-8392-E22B-1A1A1B269275}"/>
              </a:ext>
            </a:extLst>
          </p:cNvPr>
          <p:cNvSpPr/>
          <p:nvPr/>
        </p:nvSpPr>
        <p:spPr bwMode="auto">
          <a:xfrm>
            <a:off x="5781180" y="3889938"/>
            <a:ext cx="1752600" cy="457200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12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Null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A6FCBB4-2312-76A7-58C0-0F413B07E018}"/>
              </a:ext>
            </a:extLst>
          </p:cNvPr>
          <p:cNvSpPr/>
          <p:nvPr/>
        </p:nvSpPr>
        <p:spPr bwMode="auto">
          <a:xfrm>
            <a:off x="5785226" y="4347019"/>
            <a:ext cx="1752600" cy="457200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12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Null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053AC4A-FF69-D945-5924-0A609072462C}"/>
              </a:ext>
            </a:extLst>
          </p:cNvPr>
          <p:cNvSpPr/>
          <p:nvPr/>
        </p:nvSpPr>
        <p:spPr bwMode="auto">
          <a:xfrm>
            <a:off x="5789272" y="4804100"/>
            <a:ext cx="1752600" cy="457200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12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Null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8A26E0D-7439-B7C9-5216-BFD4359F3C88}"/>
              </a:ext>
            </a:extLst>
          </p:cNvPr>
          <p:cNvSpPr/>
          <p:nvPr/>
        </p:nvSpPr>
        <p:spPr bwMode="auto">
          <a:xfrm>
            <a:off x="5793318" y="5257800"/>
            <a:ext cx="3831248" cy="457200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12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MPDU Header+CRC creation/validation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D9FA837-D044-FD57-0320-E4B7612DC87B}"/>
              </a:ext>
            </a:extLst>
          </p:cNvPr>
          <p:cNvSpPr/>
          <p:nvPr/>
        </p:nvSpPr>
        <p:spPr bwMode="auto">
          <a:xfrm>
            <a:off x="7863874" y="2057400"/>
            <a:ext cx="1752600" cy="457200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12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Replay detection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A81AEEA-A6D5-7123-9986-64698266E270}"/>
              </a:ext>
            </a:extLst>
          </p:cNvPr>
          <p:cNvSpPr/>
          <p:nvPr/>
        </p:nvSpPr>
        <p:spPr bwMode="auto">
          <a:xfrm>
            <a:off x="7863874" y="2514600"/>
            <a:ext cx="1752600" cy="457200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12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Synra processing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678DBC6-94D7-DA40-47EF-40D3B107C48D}"/>
              </a:ext>
            </a:extLst>
          </p:cNvPr>
          <p:cNvSpPr/>
          <p:nvPr/>
        </p:nvSpPr>
        <p:spPr bwMode="auto">
          <a:xfrm>
            <a:off x="7863874" y="2971800"/>
            <a:ext cx="1752600" cy="457200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12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Block ACK buffering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782DE3D-1051-64FA-40B0-CAFB8DAAB7B2}"/>
              </a:ext>
            </a:extLst>
          </p:cNvPr>
          <p:cNvSpPr/>
          <p:nvPr/>
        </p:nvSpPr>
        <p:spPr bwMode="auto">
          <a:xfrm>
            <a:off x="7863874" y="3429000"/>
            <a:ext cx="1752600" cy="457200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12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MPDU Encryption…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D9A86F6-BA5A-5617-93B2-0B51F2758B47}"/>
              </a:ext>
            </a:extLst>
          </p:cNvPr>
          <p:cNvSpPr/>
          <p:nvPr/>
        </p:nvSpPr>
        <p:spPr bwMode="auto">
          <a:xfrm>
            <a:off x="7867920" y="3886081"/>
            <a:ext cx="1752600" cy="457200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ES" sz="1200" dirty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Duplicate Detection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1D4C25B-1F66-AC1F-5116-51153CD6F251}"/>
              </a:ext>
            </a:extLst>
          </p:cNvPr>
          <p:cNvSpPr/>
          <p:nvPr/>
        </p:nvSpPr>
        <p:spPr bwMode="auto">
          <a:xfrm>
            <a:off x="7871966" y="4343162"/>
            <a:ext cx="1752600" cy="457200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12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Block ACK Scoreboarding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AEF6D68-8C92-FDF1-A255-8640F4EF29EF}"/>
              </a:ext>
            </a:extLst>
          </p:cNvPr>
          <p:cNvSpPr/>
          <p:nvPr/>
        </p:nvSpPr>
        <p:spPr bwMode="auto">
          <a:xfrm>
            <a:off x="7876012" y="4800243"/>
            <a:ext cx="1752600" cy="457200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1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De-anonymization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12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Address 1 filtering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E7FB85F-73F3-4EF6-3B72-568B3091DAC7}"/>
              </a:ext>
            </a:extLst>
          </p:cNvPr>
          <p:cNvSpPr txBox="1"/>
          <p:nvPr/>
        </p:nvSpPr>
        <p:spPr>
          <a:xfrm>
            <a:off x="5983439" y="1595735"/>
            <a:ext cx="11603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Tx STA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F1B7833-F7D5-C960-2499-3019FF76FF57}"/>
              </a:ext>
            </a:extLst>
          </p:cNvPr>
          <p:cNvSpPr txBox="1"/>
          <p:nvPr/>
        </p:nvSpPr>
        <p:spPr>
          <a:xfrm>
            <a:off x="8159290" y="1558573"/>
            <a:ext cx="11779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Rx STA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DDE3560-8037-C6FE-983C-76636306FE0B}"/>
              </a:ext>
            </a:extLst>
          </p:cNvPr>
          <p:cNvSpPr txBox="1"/>
          <p:nvPr/>
        </p:nvSpPr>
        <p:spPr>
          <a:xfrm>
            <a:off x="2472886" y="2391489"/>
            <a:ext cx="327466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1" indent="0"/>
            <a:r>
              <a:rPr lang="en-US" sz="1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Frame[A1=DSMAC_B, A2=DSMAC_A, SN]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D365A1B-594E-5313-7FF6-BC9909551A36}"/>
              </a:ext>
            </a:extLst>
          </p:cNvPr>
          <p:cNvSpPr txBox="1"/>
          <p:nvPr/>
        </p:nvSpPr>
        <p:spPr>
          <a:xfrm>
            <a:off x="2735108" y="3513049"/>
            <a:ext cx="27038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1" indent="0"/>
            <a:r>
              <a:rPr lang="en-US" sz="1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Frame[A1=otaMAC_B1||</a:t>
            </a:r>
            <a:r>
              <a:rPr lang="en-US" sz="1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ota</a:t>
            </a:r>
            <a:r>
              <a:rPr lang="en-US" sz="1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MAC_B2, A2=</a:t>
            </a:r>
            <a:r>
              <a:rPr lang="en-US" sz="1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ota</a:t>
            </a:r>
            <a:r>
              <a:rPr lang="en-US" sz="1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MAC_A1||otaMAC_A2, SN1] </a:t>
            </a:r>
            <a:endParaRPr lang="en-ES" sz="1000" b="0" strike="sngStrike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F8BDFB8-19F8-0D31-2CFB-2D7F4E04D75D}"/>
              </a:ext>
            </a:extLst>
          </p:cNvPr>
          <p:cNvCxnSpPr/>
          <p:nvPr/>
        </p:nvCxnSpPr>
        <p:spPr bwMode="auto">
          <a:xfrm>
            <a:off x="5486400" y="2057400"/>
            <a:ext cx="0" cy="914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0DC3858-E0D4-3CBE-C4BD-28E87D1DB63B}"/>
              </a:ext>
            </a:extLst>
          </p:cNvPr>
          <p:cNvCxnSpPr>
            <a:cxnSpLocks/>
          </p:cNvCxnSpPr>
          <p:nvPr/>
        </p:nvCxnSpPr>
        <p:spPr bwMode="auto">
          <a:xfrm>
            <a:off x="5486400" y="3475069"/>
            <a:ext cx="0" cy="17823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DFD806C-0E3E-307B-D157-36C37BB7AC5B}"/>
              </a:ext>
            </a:extLst>
          </p:cNvPr>
          <p:cNvCxnSpPr/>
          <p:nvPr/>
        </p:nvCxnSpPr>
        <p:spPr bwMode="auto">
          <a:xfrm flipV="1">
            <a:off x="9906000" y="5257443"/>
            <a:ext cx="0" cy="4575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70A9108E-3D71-87E2-D5C4-D91274E20D87}"/>
              </a:ext>
            </a:extLst>
          </p:cNvPr>
          <p:cNvSpPr txBox="1"/>
          <p:nvPr/>
        </p:nvSpPr>
        <p:spPr>
          <a:xfrm>
            <a:off x="9488160" y="5310914"/>
            <a:ext cx="27038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1" indent="0"/>
            <a:r>
              <a:rPr lang="en-US" sz="1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Frame[A1=otaMAC_B1||</a:t>
            </a:r>
            <a:r>
              <a:rPr lang="en-US" sz="1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ota</a:t>
            </a:r>
            <a:r>
              <a:rPr lang="en-US" sz="1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MAC_B2, A2=</a:t>
            </a:r>
            <a:r>
              <a:rPr lang="en-US" sz="1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ota</a:t>
            </a:r>
            <a:r>
              <a:rPr lang="en-US" sz="1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MAC_A1||otaMAC_A2, SN1] </a:t>
            </a:r>
            <a:endParaRPr lang="en-ES" sz="1000" b="0" strike="sngStrike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94098DE-F2D0-9968-AF21-CB3351CE11A9}"/>
              </a:ext>
            </a:extLst>
          </p:cNvPr>
          <p:cNvCxnSpPr/>
          <p:nvPr/>
        </p:nvCxnSpPr>
        <p:spPr bwMode="auto">
          <a:xfrm flipV="1">
            <a:off x="9906000" y="2057400"/>
            <a:ext cx="0" cy="27428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2749851B-58F0-9FAC-021D-8F6A620A0AC7}"/>
              </a:ext>
            </a:extLst>
          </p:cNvPr>
          <p:cNvSpPr txBox="1"/>
          <p:nvPr/>
        </p:nvSpPr>
        <p:spPr>
          <a:xfrm>
            <a:off x="9508116" y="3309746"/>
            <a:ext cx="260768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1" indent="0"/>
            <a:r>
              <a:rPr lang="en-US" sz="1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Frame[A1=DSMAC_B, A2=DSMAC_A, SN]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1FAB846-BA3C-C2A6-FEF3-23FC56CBB4B0}"/>
              </a:ext>
            </a:extLst>
          </p:cNvPr>
          <p:cNvSpPr/>
          <p:nvPr/>
        </p:nvSpPr>
        <p:spPr bwMode="auto">
          <a:xfrm>
            <a:off x="838201" y="4495800"/>
            <a:ext cx="1066800" cy="1522426"/>
          </a:xfrm>
          <a:prstGeom prst="rect">
            <a:avLst/>
          </a:prstGeom>
          <a:noFill/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BB78F03-3134-0C92-1FB5-F0C6E12E6292}"/>
              </a:ext>
            </a:extLst>
          </p:cNvPr>
          <p:cNvCxnSpPr>
            <a:cxnSpLocks/>
          </p:cNvCxnSpPr>
          <p:nvPr/>
        </p:nvCxnSpPr>
        <p:spPr bwMode="auto">
          <a:xfrm flipV="1">
            <a:off x="1905001" y="2020238"/>
            <a:ext cx="1203926" cy="24755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57866F3-B695-07DA-2E16-DEC4EBFF4828}"/>
              </a:ext>
            </a:extLst>
          </p:cNvPr>
          <p:cNvCxnSpPr/>
          <p:nvPr/>
        </p:nvCxnSpPr>
        <p:spPr bwMode="auto">
          <a:xfrm>
            <a:off x="1905001" y="6018226"/>
            <a:ext cx="335279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7CAE41DA-77A2-8556-E38C-42A899810685}"/>
              </a:ext>
            </a:extLst>
          </p:cNvPr>
          <p:cNvSpPr txBox="1"/>
          <p:nvPr/>
        </p:nvSpPr>
        <p:spPr>
          <a:xfrm>
            <a:off x="2927326" y="3077289"/>
            <a:ext cx="2904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00" dirty="0">
                <a:solidFill>
                  <a:schemeClr val="tx1"/>
                </a:solidFill>
              </a:rPr>
              <a:t>Select addresses in Own and Peer MAC address Sets</a:t>
            </a:r>
          </a:p>
          <a:p>
            <a:r>
              <a:rPr lang="en-ES" sz="1000" dirty="0">
                <a:solidFill>
                  <a:schemeClr val="tx1"/>
                </a:solidFill>
              </a:rPr>
              <a:t>Ofuscate other fields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613EB63-1ABC-F325-58F0-888415488796}"/>
              </a:ext>
            </a:extLst>
          </p:cNvPr>
          <p:cNvSpPr txBox="1"/>
          <p:nvPr/>
        </p:nvSpPr>
        <p:spPr>
          <a:xfrm>
            <a:off x="9632658" y="4828788"/>
            <a:ext cx="2607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sz="1000" dirty="0">
                <a:solidFill>
                  <a:schemeClr val="tx1"/>
                </a:solidFill>
              </a:rPr>
              <a:t>Filter A1 addresses in Own Set, change A1 and A2 to DSMAC, de-ofuscate other parameters </a:t>
            </a:r>
          </a:p>
        </p:txBody>
      </p:sp>
    </p:spTree>
    <p:extLst>
      <p:ext uri="{BB962C8B-B14F-4D97-AF65-F5344CB8AC3E}">
        <p14:creationId xmlns:p14="http://schemas.microsoft.com/office/powerpoint/2010/main" val="32035842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DC224-327E-145F-60FC-F1CD822A2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ES" dirty="0"/>
              <a:t>State required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E0572-A8A2-06D9-FD59-69849C28D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371600"/>
            <a:ext cx="10361084" cy="4722815"/>
          </a:xfrm>
        </p:spPr>
        <p:txBody>
          <a:bodyPr/>
          <a:lstStyle/>
          <a:p>
            <a:pPr marL="0" indent="0"/>
            <a:r>
              <a:rPr lang="en-ES" dirty="0"/>
              <a:t>Anonymization/de-anonymization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Set of MAC addresses used to transmit (A2 addresses), this can be per peer STA or a set for all peer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Set of MAC addresses used by receiver (A1 addresses)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Salt used per peer (will come back to this later, assume e.g., 12 bits)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Example: AP using 10 addresses for tx, 90 peers with 10 addresses per peer, +1 salt per peer = (10+900)x48 + 90x12 = 44760 bits of extra memory required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Example: AP using 100 addresses for tx, 2000 peers with 10 addresses per peer, +1 salt per peer = (100+20000)x48 + 2000x12 = 989Kbits of extra memory</a:t>
            </a:r>
          </a:p>
          <a:p>
            <a:pPr marL="0" indent="0"/>
            <a:r>
              <a:rPr lang="en-ES" dirty="0"/>
              <a:t>A1 filtering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N receiving addresses x 48, e.g., 20 receiving addresses x 48 = 960 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It can be more if A2 addresses per peer STA are used (TBD)</a:t>
            </a:r>
          </a:p>
          <a:p>
            <a:pPr marL="0" indent="0"/>
            <a:endParaRPr lang="en-E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9F9149-BD27-0A6E-AB97-EE0BAE8144D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F4997-B81B-7E2C-EEC9-A13B2748C7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447846-DA1E-A9CC-63B2-154ADA9B94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71607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2EBDD-B10F-4CC7-26BC-8B9B08D39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Benefits/drawbacks of the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D37B0-125A-9F92-C2B8-68A978B34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76400"/>
            <a:ext cx="10361084" cy="43433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The proposal enables communication between two STAs </a:t>
            </a:r>
            <a:r>
              <a:rPr lang="en-US" b="0" dirty="0"/>
              <a:t>that use anonymized </a:t>
            </a:r>
            <a:r>
              <a:rPr lang="en-ES" b="0" dirty="0"/>
              <a:t>MAC addresses for A1 and A2 in each direction of the communication </a:t>
            </a:r>
            <a:r>
              <a:rPr lang="en-ES" b="0" dirty="0">
                <a:sym typeface="Wingdings" pitchFamily="2" charset="2"/>
              </a:rPr>
              <a:t> high level of ofuscation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>
                <a:sym typeface="Wingdings" pitchFamily="2" charset="2"/>
              </a:rPr>
              <a:t>Proposed use of address sets reduce the complexity of managing the addresses, it reduces non steady state periods</a:t>
            </a:r>
            <a:r>
              <a:rPr lang="en-US" b="0" dirty="0">
                <a:sym typeface="Wingdings" pitchFamily="2" charset="2"/>
              </a:rPr>
              <a:t> and allows for retransmissions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No need to empty queues, any address can be used any time</a:t>
            </a:r>
            <a:endParaRPr lang="en-ES" b="0" dirty="0">
              <a:sym typeface="Wingdings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>
                <a:sym typeface="Wingdings" pitchFamily="2" charset="2"/>
              </a:rPr>
              <a:t>MAC addresses can be added/removed any time, retransmitions should not modify addresses, a STA can decide to stop using an address, signal its removal and actually take it out from the set considering enough time to not face problems.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>
                <a:sym typeface="Wingdings" pitchFamily="2" charset="2"/>
              </a:rPr>
              <a:t>May require increased memory space  this can be bounded by setting a maximum size of the sets</a:t>
            </a:r>
            <a:endParaRPr lang="en-E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DA62FE-435F-223C-CFBC-E3B43655B3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650DE-C3A7-7F4D-5E8D-44985EF305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99FA73-AFC0-A623-8176-0F5A31205A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532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73642" y="1514974"/>
            <a:ext cx="10744199" cy="464661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Some works in IEEE 802.11bi propose anonymizing A1 and A2 addresses by rotating the transmitting and receiving MAC addresses.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DCN 2021/1539r0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DCN 2023/133r0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Such a mechanism have implications on how a STA performs A1 filtering, since the A1 may change, some challenges discussed are: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An A1 MAC address</a:t>
            </a:r>
            <a:r>
              <a:rPr lang="en-US" dirty="0"/>
              <a:t> is only used as receiver address for a period of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When an A1 MAC address changes, retransmissions may use the “previous” MAC address.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How </a:t>
            </a:r>
            <a:r>
              <a:rPr lang="en-US" dirty="0"/>
              <a:t>are the MAC address transitions coordinated between the transmitter and the receiver. </a:t>
            </a:r>
            <a:endParaRPr lang="en-US" strike="sngStrike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This document proposes a mechanism enabling A1 filtering in such a 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Proposal includes discussion on the anonymization/de-anonymization block</a:t>
            </a:r>
            <a:endParaRPr lang="en-US" b="0" dirty="0"/>
          </a:p>
          <a:p>
            <a:pPr marL="11113" indent="-11113"/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DE3BF-82C3-6CAB-043C-B900EB87E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3B7CE-9746-E05B-3E5E-BB3D7D0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6213" y="2133600"/>
            <a:ext cx="7699271" cy="39608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A1 address filtering is done right after CRC validation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dirty="0"/>
              <a:t>Some implementations may do Block Ack Scoreboarding right after</a:t>
            </a:r>
            <a:endParaRPr lang="en-E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The process itself is not defined in the spec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It considers filtering based 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dirty="0"/>
              <a:t>MAC address of the receiving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dirty="0"/>
              <a:t>dot11GroupAddressesTable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E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812CDB-43C7-2CB1-0376-F6CE0E0919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3FA4F-23D6-9A6F-E83C-DDEEDB9220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03809-665E-88F7-6969-6FE958A00A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1E4B740-C279-9440-CF62-179DE8EF2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254121"/>
            <a:ext cx="3042814" cy="517368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EFE0BCA-DFEB-F5B0-4613-6B5416923AD9}"/>
              </a:ext>
            </a:extLst>
          </p:cNvPr>
          <p:cNvSpPr/>
          <p:nvPr/>
        </p:nvSpPr>
        <p:spPr bwMode="auto">
          <a:xfrm>
            <a:off x="1371600" y="5638800"/>
            <a:ext cx="762000" cy="304800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3632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1BDC6-67CA-2839-4908-331FEF7EF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Current description for A1 filtering (11me D2.0)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C6F28-E33C-B2C5-0C33-33BA3EA00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A1 filtering described in 10.2.8 - MAC data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dirty="0">
                <a:effectLst/>
                <a:latin typeface="TimesNewRoman"/>
              </a:rPr>
              <a:t>A MAC performs address filtering on the Address 1 field in each MPDU contained in a PPDU and, for non-GLK non-AP STAs, on the DA of each MSDU within an A-MSDU.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dirty="0">
                <a:effectLst/>
                <a:latin typeface="TimesNewRoman"/>
              </a:rPr>
              <a:t>In the case of a non-GLK STA receiver, when the Address 1 field or DA field contains a group address, address filtering is performed by </a:t>
            </a:r>
            <a:r>
              <a:rPr lang="en-GB" b="0" u="sng" dirty="0">
                <a:effectLst/>
                <a:latin typeface="TimesNewRoman"/>
              </a:rPr>
              <a:t>comparing the value in the Address 1 field or DA field to all values in the dot11GroupAddressesTable </a:t>
            </a:r>
            <a:r>
              <a:rPr lang="en-GB" b="0" dirty="0">
                <a:effectLst/>
                <a:latin typeface="TimesNewRoman"/>
              </a:rPr>
              <a:t>and the broadcast address value. </a:t>
            </a:r>
            <a:endParaRPr lang="en-GB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dirty="0">
                <a:latin typeface="TimesNewRoman"/>
              </a:rPr>
              <a:t>If the Address 1 field of an MPDU carrying an A-MSDU does not match </a:t>
            </a:r>
            <a:r>
              <a:rPr lang="en-GB" b="0" u="sng" dirty="0">
                <a:latin typeface="TimesNewRoman"/>
              </a:rPr>
              <a:t>any address </a:t>
            </a:r>
            <a:r>
              <a:rPr lang="en-GB" b="0" dirty="0">
                <a:latin typeface="TimesNewRoman"/>
              </a:rPr>
              <a:t>at a receiving STA, then the entire A-MSDU is discarded.</a:t>
            </a:r>
          </a:p>
          <a:p>
            <a:endParaRPr lang="en-E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83474A-6C3E-14BD-67C2-8AE4B63D69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14CCF-384F-2142-564D-AFAD0AC27E8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3A20F6-C1B6-32C2-4D69-43391056AA0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9653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B7F8C-3BFC-7AFF-B24A-D7EFA9710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Current proposals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74370-B2D1-836E-1B29-BA22458E0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sz="2000" b="0" dirty="0"/>
              <a:t>2022/1870r0 (SRT, Graham) – Protection against Spoof AP using Probe: Requires STAs to use two MAC addresses simultaneously -&gt; Requires list of addresses (2) for A1 filtering. </a:t>
            </a:r>
            <a:r>
              <a:rPr lang="en-ES" sz="2000" b="0" u="sng" dirty="0"/>
              <a:t>There is no interim, both addresses available at same time</a:t>
            </a:r>
            <a:r>
              <a:rPr lang="en-ES" sz="2000" b="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sz="2000" b="0" dirty="0"/>
              <a:t>2023/268r0 (Cox, Carol) - </a:t>
            </a:r>
            <a:r>
              <a:rPr lang="en-US" sz="2000" b="0" dirty="0"/>
              <a:t>Proposal for OTA MAC Change -&gt; Requires signaling change of MAC address, </a:t>
            </a:r>
            <a:r>
              <a:rPr lang="en-US" sz="2000" b="0" u="sng" dirty="0"/>
              <a:t>requires emptying queues</a:t>
            </a:r>
            <a:r>
              <a:rPr lang="en-US" sz="2000" b="0" dirty="0"/>
              <a:t>, </a:t>
            </a:r>
            <a:r>
              <a:rPr lang="en-US" sz="2000" b="0" u="sng" dirty="0"/>
              <a:t>signaling in beacon</a:t>
            </a:r>
            <a:r>
              <a:rPr lang="en-US" sz="2000" b="0" dirty="0"/>
              <a:t>, MAC addresses are generated in sequence, </a:t>
            </a:r>
            <a:r>
              <a:rPr lang="en-US" sz="2000" b="0" u="sng" dirty="0"/>
              <a:t>requires sync</a:t>
            </a:r>
            <a:r>
              <a:rPr lang="en-US" sz="2000" b="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2023/328r0 (Cox, Carol) – Proposal for MLD OTA MAC Change -&gt; similar features as previous, requires flushing queues since it assumes no simultaneous use of MAC Addresses.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2023/411r0 (Canon, Julien) – Obfuscation of Multiple CPE Parameters -&gt; assumes simultaneous use of MAC addresses during interim.</a:t>
            </a:r>
          </a:p>
          <a:p>
            <a:endParaRPr lang="en-E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17AE29-C0D4-8463-7E63-0F6683284B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75879-338F-602B-7622-FA4DF0A3E0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C66D7B-1E3F-2C5F-7715-46615110D1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9478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11DF4-CBF4-434F-3254-028311FD3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Summary of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EF585-D893-C517-8BBF-30C47BFBD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All proposals either assume an interim where queues need to be flushed, stop transmission, recompute parameters and resume or assume simultaneous use of several addresses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The use of multiple addresses in A1 filtering is already accepted in the standard for Group Addresses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C23293-08F9-AD16-EFE9-BABC6D6118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74DEEB-CBB8-AA5E-F6CE-E38D3A24799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BD570D-A6C9-1404-51CE-6497738134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5336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08265-0C29-1382-52DA-A9922AB37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E757D-D8F2-2865-17F8-30ABA2A6A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Use </a:t>
            </a:r>
            <a:r>
              <a:rPr lang="en-US" b="0" dirty="0"/>
              <a:t>a solution similar to what is used for </a:t>
            </a:r>
            <a:r>
              <a:rPr lang="en-ES" b="0" dirty="0"/>
              <a:t>dot11GroupAddressesTable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 </a:t>
            </a:r>
            <a:r>
              <a:rPr lang="en-ES" b="0" dirty="0"/>
              <a:t>group of </a:t>
            </a:r>
            <a:r>
              <a:rPr lang="en-US" b="0" dirty="0"/>
              <a:t>the </a:t>
            </a:r>
            <a:r>
              <a:rPr lang="en-ES" b="0" dirty="0"/>
              <a:t>A1 and A2 </a:t>
            </a:r>
            <a:r>
              <a:rPr lang="en-US" b="0" dirty="0"/>
              <a:t>addresses allows </a:t>
            </a:r>
            <a:r>
              <a:rPr lang="en-ES" b="0" dirty="0"/>
              <a:t>for </a:t>
            </a:r>
            <a:r>
              <a:rPr lang="en-US" b="0" dirty="0"/>
              <a:t>different addresses to be used </a:t>
            </a:r>
            <a:r>
              <a:rPr lang="en-ES" b="0" dirty="0"/>
              <a:t>each direction of the communication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>
                <a:sym typeface="Wingdings" pitchFamily="2" charset="2"/>
              </a:rPr>
              <a:t>Anonymization/de-anonymization works by selecting addresses from the above sets</a:t>
            </a:r>
            <a:endParaRPr lang="en-ES" dirty="0">
              <a:sym typeface="Wingdings" pitchFamily="2" charset="2"/>
            </a:endParaRPr>
          </a:p>
          <a:p>
            <a:pPr marL="1371600" lvl="3" indent="0"/>
            <a:endParaRPr lang="en-ES" dirty="0">
              <a:sym typeface="Wingdings" pitchFamily="2" charset="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049B97-799B-0999-6871-F7B666100C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2BCDE-C87C-1C16-F81D-B5DEB6BD66F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4092F5A-D89A-C5BA-81E6-80883E05B5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1404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6D7AF-5FAB-91A8-A294-2ECC26DB0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Example for A1 and A2 anonymization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45B69B-9536-E523-3C90-1DE49EFE8B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91092-E2A4-55DA-475F-83C93A6B86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47BC03-0ADA-7467-BF06-C04DED599F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  <p:pic>
        <p:nvPicPr>
          <p:cNvPr id="7" name="Picture 6" descr="A picture containing text, screenshot, line, receipt&#10;&#10;Description automatically generated">
            <a:extLst>
              <a:ext uri="{FF2B5EF4-FFF2-40B4-BE49-F238E27FC236}">
                <a16:creationId xmlns:a16="http://schemas.microsoft.com/office/drawing/2014/main" id="{BA0D90F2-6051-0773-35BF-B16928E2C0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600199"/>
            <a:ext cx="10849728" cy="3506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439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594C7-D200-D147-9CA8-E82A80A4A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Example of Operation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A0911D-D257-A8BB-12C5-5DB64AB997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172E-1DA3-149C-4E2D-257ECBDAAB1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834337-0F05-054E-7890-910F275D39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308506-F496-09FE-0FCD-9A42223E9897}"/>
              </a:ext>
            </a:extLst>
          </p:cNvPr>
          <p:cNvSpPr txBox="1"/>
          <p:nvPr/>
        </p:nvSpPr>
        <p:spPr>
          <a:xfrm>
            <a:off x="1119752" y="3581400"/>
            <a:ext cx="1007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STA 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BBDC8D-4019-36AD-B4A4-4034ADE0E6DE}"/>
              </a:ext>
            </a:extLst>
          </p:cNvPr>
          <p:cNvSpPr txBox="1"/>
          <p:nvPr/>
        </p:nvSpPr>
        <p:spPr>
          <a:xfrm>
            <a:off x="9829800" y="3462862"/>
            <a:ext cx="1007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STA 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E619378-12E1-B603-262F-E2B43D0F8AEF}"/>
              </a:ext>
            </a:extLst>
          </p:cNvPr>
          <p:cNvSpPr txBox="1"/>
          <p:nvPr/>
        </p:nvSpPr>
        <p:spPr>
          <a:xfrm>
            <a:off x="867534" y="4076838"/>
            <a:ext cx="1657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DSMAC_A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929CC2-62B6-2501-72F1-A202BB2CF15A}"/>
              </a:ext>
            </a:extLst>
          </p:cNvPr>
          <p:cNvSpPr txBox="1"/>
          <p:nvPr/>
        </p:nvSpPr>
        <p:spPr>
          <a:xfrm>
            <a:off x="9513238" y="3935782"/>
            <a:ext cx="1640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DSMAC_B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5CACB68-FC35-72BB-556F-02DA306C99BB}"/>
              </a:ext>
            </a:extLst>
          </p:cNvPr>
          <p:cNvSpPr txBox="1"/>
          <p:nvPr/>
        </p:nvSpPr>
        <p:spPr>
          <a:xfrm>
            <a:off x="2667000" y="3119735"/>
            <a:ext cx="1792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otaMAC_A1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5E59A00-1267-4875-4ACF-C27B3F98B643}"/>
              </a:ext>
            </a:extLst>
          </p:cNvPr>
          <p:cNvSpPr txBox="1"/>
          <p:nvPr/>
        </p:nvSpPr>
        <p:spPr>
          <a:xfrm>
            <a:off x="2666163" y="3808780"/>
            <a:ext cx="1792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otaMAC_A2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15AFE82-C6CE-3C32-3510-69D1CE806DBB}"/>
              </a:ext>
            </a:extLst>
          </p:cNvPr>
          <p:cNvSpPr txBox="1"/>
          <p:nvPr/>
        </p:nvSpPr>
        <p:spPr>
          <a:xfrm>
            <a:off x="2666163" y="4397447"/>
            <a:ext cx="1792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otaMAC_A3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5CC781-8464-AB58-CA82-578AEE404C09}"/>
              </a:ext>
            </a:extLst>
          </p:cNvPr>
          <p:cNvSpPr txBox="1"/>
          <p:nvPr/>
        </p:nvSpPr>
        <p:spPr>
          <a:xfrm>
            <a:off x="7323701" y="3029958"/>
            <a:ext cx="1774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otaMAC_B1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11C1B66-0F2A-35AD-6467-142B1DDA5058}"/>
              </a:ext>
            </a:extLst>
          </p:cNvPr>
          <p:cNvSpPr txBox="1"/>
          <p:nvPr/>
        </p:nvSpPr>
        <p:spPr>
          <a:xfrm>
            <a:off x="7322864" y="3719003"/>
            <a:ext cx="1774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otaMAC_B2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08A15E0-04F8-9E16-0CF1-119EEB0796DB}"/>
              </a:ext>
            </a:extLst>
          </p:cNvPr>
          <p:cNvSpPr txBox="1"/>
          <p:nvPr/>
        </p:nvSpPr>
        <p:spPr>
          <a:xfrm>
            <a:off x="7322864" y="4307670"/>
            <a:ext cx="1774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otaMAC_B3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AE3C985-97AB-A3A0-2D93-2B30130B6880}"/>
              </a:ext>
            </a:extLst>
          </p:cNvPr>
          <p:cNvSpPr txBox="1"/>
          <p:nvPr/>
        </p:nvSpPr>
        <p:spPr>
          <a:xfrm>
            <a:off x="685801" y="1770243"/>
            <a:ext cx="1058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A</a:t>
            </a:r>
            <a:r>
              <a:rPr lang="en-ES" dirty="0">
                <a:solidFill>
                  <a:schemeClr val="tx1"/>
                </a:solidFill>
              </a:rPr>
              <a:t>t T1 STA A and B have declared 3 otaMAC addresses each, each frame can be sent using 9 combinations of otaMAC addresses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7C391EC-7FBA-539C-1797-FDBC98B180B0}"/>
              </a:ext>
            </a:extLst>
          </p:cNvPr>
          <p:cNvCxnSpPr>
            <a:stCxn id="11" idx="3"/>
          </p:cNvCxnSpPr>
          <p:nvPr/>
        </p:nvCxnSpPr>
        <p:spPr bwMode="auto">
          <a:xfrm>
            <a:off x="4459478" y="3350568"/>
            <a:ext cx="2684279" cy="22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E2636A0-0C57-BD40-C4B8-CA2E0A3C4F48}"/>
              </a:ext>
            </a:extLst>
          </p:cNvPr>
          <p:cNvCxnSpPr>
            <a:cxnSpLocks/>
          </p:cNvCxnSpPr>
          <p:nvPr/>
        </p:nvCxnSpPr>
        <p:spPr bwMode="auto">
          <a:xfrm>
            <a:off x="4451178" y="3350567"/>
            <a:ext cx="2692579" cy="57396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426BAD7-220B-D9CE-201D-592FE47C8455}"/>
              </a:ext>
            </a:extLst>
          </p:cNvPr>
          <p:cNvCxnSpPr>
            <a:cxnSpLocks/>
          </p:cNvCxnSpPr>
          <p:nvPr/>
        </p:nvCxnSpPr>
        <p:spPr bwMode="auto">
          <a:xfrm>
            <a:off x="4442878" y="3350566"/>
            <a:ext cx="2697611" cy="12192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7CAC700-E8E1-055B-C869-674AD6F14A6A}"/>
              </a:ext>
            </a:extLst>
          </p:cNvPr>
          <p:cNvCxnSpPr>
            <a:cxnSpLocks/>
          </p:cNvCxnSpPr>
          <p:nvPr/>
        </p:nvCxnSpPr>
        <p:spPr bwMode="auto">
          <a:xfrm flipV="1">
            <a:off x="4467243" y="3350565"/>
            <a:ext cx="2673246" cy="6680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D934A05-4076-ED00-9190-7A717624EAD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91608" y="3935782"/>
            <a:ext cx="2648881" cy="828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BF3A8D6-06A2-8EC8-03BC-B2703C1B3367}"/>
              </a:ext>
            </a:extLst>
          </p:cNvPr>
          <p:cNvCxnSpPr>
            <a:cxnSpLocks/>
          </p:cNvCxnSpPr>
          <p:nvPr/>
        </p:nvCxnSpPr>
        <p:spPr bwMode="auto">
          <a:xfrm>
            <a:off x="4493146" y="4023034"/>
            <a:ext cx="2671708" cy="5580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126FF47-A3EE-DC10-ED76-04F0447C38CA}"/>
              </a:ext>
            </a:extLst>
          </p:cNvPr>
          <p:cNvCxnSpPr>
            <a:cxnSpLocks/>
            <a:stCxn id="13" idx="3"/>
          </p:cNvCxnSpPr>
          <p:nvPr/>
        </p:nvCxnSpPr>
        <p:spPr bwMode="auto">
          <a:xfrm>
            <a:off x="4458641" y="4628280"/>
            <a:ext cx="2707751" cy="400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732C1D1-1521-BF96-E17B-FF52F2A2E88C}"/>
              </a:ext>
            </a:extLst>
          </p:cNvPr>
          <p:cNvCxnSpPr>
            <a:cxnSpLocks/>
            <a:stCxn id="13" idx="3"/>
          </p:cNvCxnSpPr>
          <p:nvPr/>
        </p:nvCxnSpPr>
        <p:spPr bwMode="auto">
          <a:xfrm flipV="1">
            <a:off x="4458641" y="3932422"/>
            <a:ext cx="2681848" cy="695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6A131C2-FE9E-01CE-9A94-EBC124981F9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66941" y="3360695"/>
            <a:ext cx="2673548" cy="12748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4CC0985D-DA15-271D-AB4D-5AF6EE675D2F}"/>
              </a:ext>
            </a:extLst>
          </p:cNvPr>
          <p:cNvSpPr/>
          <p:nvPr/>
        </p:nvSpPr>
        <p:spPr bwMode="auto">
          <a:xfrm>
            <a:off x="685801" y="2895600"/>
            <a:ext cx="3805807" cy="2057400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6E77A9-D0E2-03AC-9A53-BF4B63946E2C}"/>
              </a:ext>
            </a:extLst>
          </p:cNvPr>
          <p:cNvSpPr/>
          <p:nvPr/>
        </p:nvSpPr>
        <p:spPr bwMode="auto">
          <a:xfrm>
            <a:off x="7266441" y="2948505"/>
            <a:ext cx="3805807" cy="2057400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2844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0641-00-00bi-proposed-issues" id="{0F765D26-388A-C245-AA80-CDF3E57C5ACC}" vid="{D3DDFE51-EB1F-0247-8E73-E9C9C365420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2323</TotalTime>
  <Words>2034</Words>
  <Application>Microsoft Macintosh PowerPoint</Application>
  <PresentationFormat>Widescreen</PresentationFormat>
  <Paragraphs>216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Times New Roman</vt:lpstr>
      <vt:lpstr>TimesNewRoman</vt:lpstr>
      <vt:lpstr>Wingdings</vt:lpstr>
      <vt:lpstr>Office Theme</vt:lpstr>
      <vt:lpstr>TGbi – Anonymizing frames and A1 filtering</vt:lpstr>
      <vt:lpstr>Abstract</vt:lpstr>
      <vt:lpstr>Background</vt:lpstr>
      <vt:lpstr>Current description for A1 filtering (11me D2.0)</vt:lpstr>
      <vt:lpstr>Current proposals</vt:lpstr>
      <vt:lpstr>Summary of background</vt:lpstr>
      <vt:lpstr>Proposal</vt:lpstr>
      <vt:lpstr>Example for A1 and A2 anonymization</vt:lpstr>
      <vt:lpstr>Example of Operation</vt:lpstr>
      <vt:lpstr>Example of Operation</vt:lpstr>
      <vt:lpstr>Example of Operation</vt:lpstr>
      <vt:lpstr>Anonymization process (from A)</vt:lpstr>
      <vt:lpstr>A1 filtering/De-anonymization/reception process (from B)</vt:lpstr>
      <vt:lpstr>Anonymization of other parameters</vt:lpstr>
      <vt:lpstr>Anonymization/de-anonymization architecture</vt:lpstr>
      <vt:lpstr>State required</vt:lpstr>
      <vt:lpstr>Benefits/drawbacks of the approach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Antonio de la Oliva</cp:lastModifiedBy>
  <cp:revision>864</cp:revision>
  <cp:lastPrinted>1601-01-01T00:00:00Z</cp:lastPrinted>
  <dcterms:created xsi:type="dcterms:W3CDTF">2018-05-10T16:45:22Z</dcterms:created>
  <dcterms:modified xsi:type="dcterms:W3CDTF">2023-05-16T19:58:14Z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