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comments/comment1.xml" ContentType="application/vnd.openxmlformats-officedocument.presentationml.comments+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ppt/notesSlides/notesSlide338.xml" ContentType="application/vnd.openxmlformats-officedocument.presentationml.notesSlide+xml"/>
  <Override PartName="/ppt/notesSlides/notesSlide339.xml" ContentType="application/vnd.openxmlformats-officedocument.presentationml.notesSlide+xml"/>
  <Override PartName="/ppt/notesSlides/notesSlide340.xml" ContentType="application/vnd.openxmlformats-officedocument.presentationml.notesSlide+xml"/>
  <Override PartName="/ppt/notesSlides/notesSlide341.xml" ContentType="application/vnd.openxmlformats-officedocument.presentationml.notesSlide+xml"/>
  <Override PartName="/ppt/notesSlides/notesSlide342.xml" ContentType="application/vnd.openxmlformats-officedocument.presentationml.notesSlide+xml"/>
  <Override PartName="/ppt/notesSlides/notesSlide343.xml" ContentType="application/vnd.openxmlformats-officedocument.presentationml.notesSlide+xml"/>
  <Override PartName="/ppt/notesSlides/notesSlide344.xml" ContentType="application/vnd.openxmlformats-officedocument.presentationml.notesSlide+xml"/>
  <Override PartName="/ppt/notesSlides/notesSlide345.xml" ContentType="application/vnd.openxmlformats-officedocument.presentationml.notesSlide+xml"/>
  <Override PartName="/ppt/notesSlides/notesSlide346.xml" ContentType="application/vnd.openxmlformats-officedocument.presentationml.notesSlide+xml"/>
  <Override PartName="/ppt/notesSlides/notesSlide347.xml" ContentType="application/vnd.openxmlformats-officedocument.presentationml.notesSlide+xml"/>
  <Override PartName="/ppt/notesSlides/notesSlide348.xml" ContentType="application/vnd.openxmlformats-officedocument.presentationml.notesSlide+xml"/>
  <Override PartName="/ppt/notesSlides/notesSlide349.xml" ContentType="application/vnd.openxmlformats-officedocument.presentationml.notesSlide+xml"/>
  <Override PartName="/ppt/notesSlides/notesSlide350.xml" ContentType="application/vnd.openxmlformats-officedocument.presentationml.notesSlide+xml"/>
  <Override PartName="/ppt/notesSlides/notesSlide351.xml" ContentType="application/vnd.openxmlformats-officedocument.presentationml.notesSlide+xml"/>
  <Override PartName="/ppt/notesSlides/notesSlide352.xml" ContentType="application/vnd.openxmlformats-officedocument.presentationml.notesSlide+xml"/>
  <Override PartName="/ppt/notesSlides/notesSlide353.xml" ContentType="application/vnd.openxmlformats-officedocument.presentationml.notesSlide+xml"/>
  <Override PartName="/ppt/notesSlides/notesSlide354.xml" ContentType="application/vnd.openxmlformats-officedocument.presentationml.notesSlide+xml"/>
  <Override PartName="/ppt/notesSlides/notesSlide355.xml" ContentType="application/vnd.openxmlformats-officedocument.presentationml.notesSlide+xml"/>
  <Override PartName="/ppt/notesSlides/notesSlide356.xml" ContentType="application/vnd.openxmlformats-officedocument.presentationml.notesSlide+xml"/>
  <Override PartName="/ppt/notesSlides/notesSlide357.xml" ContentType="application/vnd.openxmlformats-officedocument.presentationml.notesSlide+xml"/>
  <Override PartName="/ppt/notesSlides/notesSlide358.xml" ContentType="application/vnd.openxmlformats-officedocument.presentationml.notesSlide+xml"/>
  <Override PartName="/ppt/comments/comment2.xml" ContentType="application/vnd.openxmlformats-officedocument.presentationml.comments+xml"/>
  <Override PartName="/ppt/notesSlides/notesSlide359.xml" ContentType="application/vnd.openxmlformats-officedocument.presentationml.notesSlide+xml"/>
  <Override PartName="/ppt/notesSlides/notesSlide360.xml" ContentType="application/vnd.openxmlformats-officedocument.presentationml.notesSlide+xml"/>
  <Override PartName="/ppt/notesSlides/notesSlide361.xml" ContentType="application/vnd.openxmlformats-officedocument.presentationml.notesSlide+xml"/>
  <Override PartName="/ppt/notesSlides/notesSlide362.xml" ContentType="application/vnd.openxmlformats-officedocument.presentationml.notesSlide+xml"/>
  <Override PartName="/ppt/notesSlides/notesSlide3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65"/>
  </p:notesMasterIdLst>
  <p:handoutMasterIdLst>
    <p:handoutMasterId r:id="rId366"/>
  </p:handoutMasterIdLst>
  <p:sldIdLst>
    <p:sldId id="269" r:id="rId2"/>
    <p:sldId id="450" r:id="rId3"/>
    <p:sldId id="424" r:id="rId4"/>
    <p:sldId id="710" r:id="rId5"/>
    <p:sldId id="714" r:id="rId6"/>
    <p:sldId id="715" r:id="rId7"/>
    <p:sldId id="716" r:id="rId8"/>
    <p:sldId id="717" r:id="rId9"/>
    <p:sldId id="737" r:id="rId10"/>
    <p:sldId id="738" r:id="rId11"/>
    <p:sldId id="739" r:id="rId12"/>
    <p:sldId id="740" r:id="rId13"/>
    <p:sldId id="741" r:id="rId14"/>
    <p:sldId id="742" r:id="rId15"/>
    <p:sldId id="743" r:id="rId16"/>
    <p:sldId id="744" r:id="rId17"/>
    <p:sldId id="745" r:id="rId18"/>
    <p:sldId id="746" r:id="rId19"/>
    <p:sldId id="747" r:id="rId20"/>
    <p:sldId id="748" r:id="rId21"/>
    <p:sldId id="749" r:id="rId22"/>
    <p:sldId id="769" r:id="rId23"/>
    <p:sldId id="770" r:id="rId24"/>
    <p:sldId id="771" r:id="rId25"/>
    <p:sldId id="772" r:id="rId26"/>
    <p:sldId id="773" r:id="rId27"/>
    <p:sldId id="774" r:id="rId28"/>
    <p:sldId id="775" r:id="rId29"/>
    <p:sldId id="776" r:id="rId30"/>
    <p:sldId id="777" r:id="rId31"/>
    <p:sldId id="778" r:id="rId32"/>
    <p:sldId id="779" r:id="rId33"/>
    <p:sldId id="780" r:id="rId34"/>
    <p:sldId id="781" r:id="rId35"/>
    <p:sldId id="782" r:id="rId36"/>
    <p:sldId id="783" r:id="rId37"/>
    <p:sldId id="784" r:id="rId38"/>
    <p:sldId id="785" r:id="rId39"/>
    <p:sldId id="786" r:id="rId40"/>
    <p:sldId id="787" r:id="rId41"/>
    <p:sldId id="788" r:id="rId42"/>
    <p:sldId id="789" r:id="rId43"/>
    <p:sldId id="790" r:id="rId44"/>
    <p:sldId id="791" r:id="rId45"/>
    <p:sldId id="768" r:id="rId46"/>
    <p:sldId id="802" r:id="rId47"/>
    <p:sldId id="803" r:id="rId48"/>
    <p:sldId id="804" r:id="rId49"/>
    <p:sldId id="805" r:id="rId50"/>
    <p:sldId id="806" r:id="rId51"/>
    <p:sldId id="807" r:id="rId52"/>
    <p:sldId id="800" r:id="rId53"/>
    <p:sldId id="808" r:id="rId54"/>
    <p:sldId id="809" r:id="rId55"/>
    <p:sldId id="810" r:id="rId56"/>
    <p:sldId id="811" r:id="rId57"/>
    <p:sldId id="812" r:id="rId58"/>
    <p:sldId id="813" r:id="rId59"/>
    <p:sldId id="814" r:id="rId60"/>
    <p:sldId id="815" r:id="rId61"/>
    <p:sldId id="816" r:id="rId62"/>
    <p:sldId id="817" r:id="rId63"/>
    <p:sldId id="818" r:id="rId64"/>
    <p:sldId id="819" r:id="rId65"/>
    <p:sldId id="820" r:id="rId66"/>
    <p:sldId id="821" r:id="rId67"/>
    <p:sldId id="822" r:id="rId68"/>
    <p:sldId id="823" r:id="rId69"/>
    <p:sldId id="824" r:id="rId70"/>
    <p:sldId id="825" r:id="rId71"/>
    <p:sldId id="826" r:id="rId72"/>
    <p:sldId id="827" r:id="rId73"/>
    <p:sldId id="828" r:id="rId74"/>
    <p:sldId id="829" r:id="rId75"/>
    <p:sldId id="830" r:id="rId76"/>
    <p:sldId id="831" r:id="rId77"/>
    <p:sldId id="832" r:id="rId78"/>
    <p:sldId id="833" r:id="rId79"/>
    <p:sldId id="834" r:id="rId80"/>
    <p:sldId id="835" r:id="rId81"/>
    <p:sldId id="836" r:id="rId82"/>
    <p:sldId id="837" r:id="rId83"/>
    <p:sldId id="838" r:id="rId84"/>
    <p:sldId id="839" r:id="rId85"/>
    <p:sldId id="840" r:id="rId86"/>
    <p:sldId id="841" r:id="rId87"/>
    <p:sldId id="842" r:id="rId88"/>
    <p:sldId id="843" r:id="rId89"/>
    <p:sldId id="844" r:id="rId90"/>
    <p:sldId id="879" r:id="rId91"/>
    <p:sldId id="880" r:id="rId92"/>
    <p:sldId id="881" r:id="rId93"/>
    <p:sldId id="882" r:id="rId94"/>
    <p:sldId id="883" r:id="rId95"/>
    <p:sldId id="884" r:id="rId96"/>
    <p:sldId id="885" r:id="rId97"/>
    <p:sldId id="886" r:id="rId98"/>
    <p:sldId id="887" r:id="rId99"/>
    <p:sldId id="888" r:id="rId100"/>
    <p:sldId id="889" r:id="rId101"/>
    <p:sldId id="890" r:id="rId102"/>
    <p:sldId id="891" r:id="rId103"/>
    <p:sldId id="892" r:id="rId104"/>
    <p:sldId id="893" r:id="rId105"/>
    <p:sldId id="894" r:id="rId106"/>
    <p:sldId id="895" r:id="rId107"/>
    <p:sldId id="896" r:id="rId108"/>
    <p:sldId id="897" r:id="rId109"/>
    <p:sldId id="898" r:id="rId110"/>
    <p:sldId id="899" r:id="rId111"/>
    <p:sldId id="900" r:id="rId112"/>
    <p:sldId id="901" r:id="rId113"/>
    <p:sldId id="902" r:id="rId114"/>
    <p:sldId id="903" r:id="rId115"/>
    <p:sldId id="904" r:id="rId116"/>
    <p:sldId id="905" r:id="rId117"/>
    <p:sldId id="906" r:id="rId118"/>
    <p:sldId id="907" r:id="rId119"/>
    <p:sldId id="909" r:id="rId120"/>
    <p:sldId id="910" r:id="rId121"/>
    <p:sldId id="911" r:id="rId122"/>
    <p:sldId id="912" r:id="rId123"/>
    <p:sldId id="913" r:id="rId124"/>
    <p:sldId id="914" r:id="rId125"/>
    <p:sldId id="915" r:id="rId126"/>
    <p:sldId id="916" r:id="rId127"/>
    <p:sldId id="917" r:id="rId128"/>
    <p:sldId id="918" r:id="rId129"/>
    <p:sldId id="919" r:id="rId130"/>
    <p:sldId id="920" r:id="rId131"/>
    <p:sldId id="931" r:id="rId132"/>
    <p:sldId id="932" r:id="rId133"/>
    <p:sldId id="933" r:id="rId134"/>
    <p:sldId id="934" r:id="rId135"/>
    <p:sldId id="935" r:id="rId136"/>
    <p:sldId id="936" r:id="rId137"/>
    <p:sldId id="937" r:id="rId138"/>
    <p:sldId id="938" r:id="rId139"/>
    <p:sldId id="940" r:id="rId140"/>
    <p:sldId id="941" r:id="rId141"/>
    <p:sldId id="942" r:id="rId142"/>
    <p:sldId id="943" r:id="rId143"/>
    <p:sldId id="944" r:id="rId144"/>
    <p:sldId id="945" r:id="rId145"/>
    <p:sldId id="946" r:id="rId146"/>
    <p:sldId id="947" r:id="rId147"/>
    <p:sldId id="948" r:id="rId148"/>
    <p:sldId id="949" r:id="rId149"/>
    <p:sldId id="950" r:id="rId150"/>
    <p:sldId id="951" r:id="rId151"/>
    <p:sldId id="952" r:id="rId152"/>
    <p:sldId id="953" r:id="rId153"/>
    <p:sldId id="954" r:id="rId154"/>
    <p:sldId id="955" r:id="rId155"/>
    <p:sldId id="956" r:id="rId156"/>
    <p:sldId id="957" r:id="rId157"/>
    <p:sldId id="959" r:id="rId158"/>
    <p:sldId id="964" r:id="rId159"/>
    <p:sldId id="965" r:id="rId160"/>
    <p:sldId id="966" r:id="rId161"/>
    <p:sldId id="967" r:id="rId162"/>
    <p:sldId id="968" r:id="rId163"/>
    <p:sldId id="969" r:id="rId164"/>
    <p:sldId id="970" r:id="rId165"/>
    <p:sldId id="971" r:id="rId166"/>
    <p:sldId id="972" r:id="rId167"/>
    <p:sldId id="973" r:id="rId168"/>
    <p:sldId id="974" r:id="rId169"/>
    <p:sldId id="975" r:id="rId170"/>
    <p:sldId id="976" r:id="rId171"/>
    <p:sldId id="977" r:id="rId172"/>
    <p:sldId id="983" r:id="rId173"/>
    <p:sldId id="984" r:id="rId174"/>
    <p:sldId id="985" r:id="rId175"/>
    <p:sldId id="986" r:id="rId176"/>
    <p:sldId id="987" r:id="rId177"/>
    <p:sldId id="988" r:id="rId178"/>
    <p:sldId id="989" r:id="rId179"/>
    <p:sldId id="990" r:id="rId180"/>
    <p:sldId id="991" r:id="rId181"/>
    <p:sldId id="992" r:id="rId182"/>
    <p:sldId id="993" r:id="rId183"/>
    <p:sldId id="994" r:id="rId184"/>
    <p:sldId id="995" r:id="rId185"/>
    <p:sldId id="996" r:id="rId186"/>
    <p:sldId id="997" r:id="rId187"/>
    <p:sldId id="998" r:id="rId188"/>
    <p:sldId id="999" r:id="rId189"/>
    <p:sldId id="1000" r:id="rId190"/>
    <p:sldId id="1001" r:id="rId191"/>
    <p:sldId id="1002" r:id="rId192"/>
    <p:sldId id="1003" r:id="rId193"/>
    <p:sldId id="1004" r:id="rId194"/>
    <p:sldId id="1005" r:id="rId195"/>
    <p:sldId id="1006" r:id="rId196"/>
    <p:sldId id="1007" r:id="rId197"/>
    <p:sldId id="1011" r:id="rId198"/>
    <p:sldId id="1008" r:id="rId199"/>
    <p:sldId id="1009" r:id="rId200"/>
    <p:sldId id="1010" r:id="rId201"/>
    <p:sldId id="1012" r:id="rId202"/>
    <p:sldId id="1013" r:id="rId203"/>
    <p:sldId id="1033" r:id="rId204"/>
    <p:sldId id="1034" r:id="rId205"/>
    <p:sldId id="1035" r:id="rId206"/>
    <p:sldId id="1036" r:id="rId207"/>
    <p:sldId id="1037" r:id="rId208"/>
    <p:sldId id="1038" r:id="rId209"/>
    <p:sldId id="1039" r:id="rId210"/>
    <p:sldId id="1040" r:id="rId211"/>
    <p:sldId id="1041" r:id="rId212"/>
    <p:sldId id="1042" r:id="rId213"/>
    <p:sldId id="1043" r:id="rId214"/>
    <p:sldId id="1044" r:id="rId215"/>
    <p:sldId id="1045" r:id="rId216"/>
    <p:sldId id="1046" r:id="rId217"/>
    <p:sldId id="1047" r:id="rId218"/>
    <p:sldId id="1048" r:id="rId219"/>
    <p:sldId id="1049" r:id="rId220"/>
    <p:sldId id="1014" r:id="rId221"/>
    <p:sldId id="1066" r:id="rId222"/>
    <p:sldId id="1067" r:id="rId223"/>
    <p:sldId id="1068" r:id="rId224"/>
    <p:sldId id="1069" r:id="rId225"/>
    <p:sldId id="1070" r:id="rId226"/>
    <p:sldId id="1071" r:id="rId227"/>
    <p:sldId id="1072" r:id="rId228"/>
    <p:sldId id="1073" r:id="rId229"/>
    <p:sldId id="1074" r:id="rId230"/>
    <p:sldId id="1075" r:id="rId231"/>
    <p:sldId id="1076" r:id="rId232"/>
    <p:sldId id="1077" r:id="rId233"/>
    <p:sldId id="1078" r:id="rId234"/>
    <p:sldId id="1079" r:id="rId235"/>
    <p:sldId id="1080" r:id="rId236"/>
    <p:sldId id="1081" r:id="rId237"/>
    <p:sldId id="1082" r:id="rId238"/>
    <p:sldId id="1083" r:id="rId239"/>
    <p:sldId id="1084" r:id="rId240"/>
    <p:sldId id="1085" r:id="rId241"/>
    <p:sldId id="1086" r:id="rId242"/>
    <p:sldId id="1087" r:id="rId243"/>
    <p:sldId id="1088" r:id="rId244"/>
    <p:sldId id="1089" r:id="rId245"/>
    <p:sldId id="1090" r:id="rId246"/>
    <p:sldId id="1091" r:id="rId247"/>
    <p:sldId id="1092" r:id="rId248"/>
    <p:sldId id="1093" r:id="rId249"/>
    <p:sldId id="1094" r:id="rId250"/>
    <p:sldId id="1095" r:id="rId251"/>
    <p:sldId id="1096" r:id="rId252"/>
    <p:sldId id="1097" r:id="rId253"/>
    <p:sldId id="1098" r:id="rId254"/>
    <p:sldId id="1099" r:id="rId255"/>
    <p:sldId id="1100" r:id="rId256"/>
    <p:sldId id="1101" r:id="rId257"/>
    <p:sldId id="1102" r:id="rId258"/>
    <p:sldId id="1103" r:id="rId259"/>
    <p:sldId id="1104" r:id="rId260"/>
    <p:sldId id="1105" r:id="rId261"/>
    <p:sldId id="1106" r:id="rId262"/>
    <p:sldId id="1107" r:id="rId263"/>
    <p:sldId id="1108" r:id="rId264"/>
    <p:sldId id="1109" r:id="rId265"/>
    <p:sldId id="1111" r:id="rId266"/>
    <p:sldId id="1112" r:id="rId267"/>
    <p:sldId id="1113" r:id="rId268"/>
    <p:sldId id="1114" r:id="rId269"/>
    <p:sldId id="1110" r:id="rId270"/>
    <p:sldId id="1115" r:id="rId271"/>
    <p:sldId id="1116" r:id="rId272"/>
    <p:sldId id="1117" r:id="rId273"/>
    <p:sldId id="1118" r:id="rId274"/>
    <p:sldId id="1119" r:id="rId275"/>
    <p:sldId id="1121" r:id="rId276"/>
    <p:sldId id="1150" r:id="rId277"/>
    <p:sldId id="1151" r:id="rId278"/>
    <p:sldId id="1152" r:id="rId279"/>
    <p:sldId id="1153" r:id="rId280"/>
    <p:sldId id="1154" r:id="rId281"/>
    <p:sldId id="1155" r:id="rId282"/>
    <p:sldId id="1156" r:id="rId283"/>
    <p:sldId id="1157" r:id="rId284"/>
    <p:sldId id="1158" r:id="rId285"/>
    <p:sldId id="1159" r:id="rId286"/>
    <p:sldId id="1160" r:id="rId287"/>
    <p:sldId id="1161" r:id="rId288"/>
    <p:sldId id="1162" r:id="rId289"/>
    <p:sldId id="1163" r:id="rId290"/>
    <p:sldId id="1164" r:id="rId291"/>
    <p:sldId id="1165" r:id="rId292"/>
    <p:sldId id="1166" r:id="rId293"/>
    <p:sldId id="1167" r:id="rId294"/>
    <p:sldId id="1148" r:id="rId295"/>
    <p:sldId id="1168" r:id="rId296"/>
    <p:sldId id="1169" r:id="rId297"/>
    <p:sldId id="1170" r:id="rId298"/>
    <p:sldId id="1171" r:id="rId299"/>
    <p:sldId id="1172" r:id="rId300"/>
    <p:sldId id="1138" r:id="rId301"/>
    <p:sldId id="1173" r:id="rId302"/>
    <p:sldId id="1174" r:id="rId303"/>
    <p:sldId id="1175" r:id="rId304"/>
    <p:sldId id="1176" r:id="rId305"/>
    <p:sldId id="1177" r:id="rId306"/>
    <p:sldId id="1178" r:id="rId307"/>
    <p:sldId id="1179" r:id="rId308"/>
    <p:sldId id="1180" r:id="rId309"/>
    <p:sldId id="1181" r:id="rId310"/>
    <p:sldId id="1182" r:id="rId311"/>
    <p:sldId id="1183" r:id="rId312"/>
    <p:sldId id="1184" r:id="rId313"/>
    <p:sldId id="1185" r:id="rId314"/>
    <p:sldId id="1188" r:id="rId315"/>
    <p:sldId id="1189" r:id="rId316"/>
    <p:sldId id="1190" r:id="rId317"/>
    <p:sldId id="1191" r:id="rId318"/>
    <p:sldId id="1192" r:id="rId319"/>
    <p:sldId id="1193" r:id="rId320"/>
    <p:sldId id="1194" r:id="rId321"/>
    <p:sldId id="1195" r:id="rId322"/>
    <p:sldId id="1196" r:id="rId323"/>
    <p:sldId id="1197" r:id="rId324"/>
    <p:sldId id="1198" r:id="rId325"/>
    <p:sldId id="1199" r:id="rId326"/>
    <p:sldId id="1200" r:id="rId327"/>
    <p:sldId id="1201" r:id="rId328"/>
    <p:sldId id="1202" r:id="rId329"/>
    <p:sldId id="1203" r:id="rId330"/>
    <p:sldId id="1204" r:id="rId331"/>
    <p:sldId id="1205" r:id="rId332"/>
    <p:sldId id="1206" r:id="rId333"/>
    <p:sldId id="1207" r:id="rId334"/>
    <p:sldId id="1208" r:id="rId335"/>
    <p:sldId id="1209" r:id="rId336"/>
    <p:sldId id="1210" r:id="rId337"/>
    <p:sldId id="1212" r:id="rId338"/>
    <p:sldId id="1211" r:id="rId339"/>
    <p:sldId id="1213" r:id="rId340"/>
    <p:sldId id="1214" r:id="rId341"/>
    <p:sldId id="1215" r:id="rId342"/>
    <p:sldId id="1222" r:id="rId343"/>
    <p:sldId id="1223" r:id="rId344"/>
    <p:sldId id="1224" r:id="rId345"/>
    <p:sldId id="1225" r:id="rId346"/>
    <p:sldId id="1226" r:id="rId347"/>
    <p:sldId id="1444" r:id="rId348"/>
    <p:sldId id="1445" r:id="rId349"/>
    <p:sldId id="1446" r:id="rId350"/>
    <p:sldId id="1447" r:id="rId351"/>
    <p:sldId id="1449" r:id="rId352"/>
    <p:sldId id="1450" r:id="rId353"/>
    <p:sldId id="1451" r:id="rId354"/>
    <p:sldId id="1453" r:id="rId355"/>
    <p:sldId id="1452" r:id="rId356"/>
    <p:sldId id="1454" r:id="rId357"/>
    <p:sldId id="708" r:id="rId358"/>
    <p:sldId id="1120" r:id="rId359"/>
    <p:sldId id="1221" r:id="rId360"/>
    <p:sldId id="963" r:id="rId361"/>
    <p:sldId id="561" r:id="rId362"/>
    <p:sldId id="698" r:id="rId363"/>
    <p:sldId id="705" r:id="rId364"/>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5"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14" autoAdjust="0"/>
    <p:restoredTop sz="88484" autoAdjust="0"/>
  </p:normalViewPr>
  <p:slideViewPr>
    <p:cSldViewPr>
      <p:cViewPr varScale="1">
        <p:scale>
          <a:sx n="97" d="100"/>
          <a:sy n="97" d="100"/>
        </p:scale>
        <p:origin x="606" y="84"/>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handoutMaster" Target="handoutMasters/handoutMaster1.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presProps" Target="presProps.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theme" Target="theme/theme1.xml"/><Relationship Id="rId230" Type="http://schemas.openxmlformats.org/officeDocument/2006/relationships/slide" Target="slides/slide229.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slide" Target="slides/slide349.xml"/><Relationship Id="rId371" Type="http://schemas.openxmlformats.org/officeDocument/2006/relationships/tableStyles" Target="tableStyles.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notesMaster" Target="notesMasters/notesMaster1.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commentAuthors" Target="commentAuthors.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viewProps" Target="viewProps.xml"/><Relationship Id="rId173" Type="http://schemas.openxmlformats.org/officeDocument/2006/relationships/slide" Target="slides/slide172.xml"/><Relationship Id="rId229" Type="http://schemas.openxmlformats.org/officeDocument/2006/relationships/slide" Target="slides/slide228.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220" Type="http://schemas.openxmlformats.org/officeDocument/2006/relationships/slide" Target="slides/slide219.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1-02T14:53:24.103" idx="4">
    <p:pos x="6851" y="1352"/>
    <p:text>confirm the revision number</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4-08-12T10:12:09.693" idx="5">
    <p:pos x="4877" y="1163"/>
    <p:text>Chech the revision number!!!</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0196AAE5-BEFF-405B-A41A-9D9E8900FA2E}"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3600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C4698698-3DB2-4608-B750-93575F2D56C5}"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47523895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361.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362.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363.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115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272370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0011402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857400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4758085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8426336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1169691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655347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878057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1466587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9356071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84643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2358736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4146893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0849156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5582439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500509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200513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7383609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364100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068450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2335727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30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4369927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634115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121014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7017762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901703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710946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2274533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995735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563076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795569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0759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1618569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696105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486494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5093254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921622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002654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5797257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9180636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096116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360421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350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896680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7453822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9215359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581669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0881121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197985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2698247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790331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180044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1294211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41897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595335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959172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6131325"/>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298885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6242605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4929664"/>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2070904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35473057"/>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639977"/>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4841685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2615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9755373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01018052"/>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4087258"/>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67664659"/>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46531047"/>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56298794"/>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2594847"/>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88690482"/>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4483655"/>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97507487"/>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0131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763206"/>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92875354"/>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2892570"/>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12856624"/>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61149959"/>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773070"/>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0384817"/>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9250801"/>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51689951"/>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2907132"/>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7898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5299465"/>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8582693"/>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0576289"/>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58641346"/>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6455157"/>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50762571"/>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6568674"/>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82650387"/>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5155841"/>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47487146"/>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25584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2123796"/>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7644759"/>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0959916"/>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082112"/>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3203488"/>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1883487"/>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0708921"/>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63784395"/>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0859984"/>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730722"/>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36209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86307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6809931"/>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2590127"/>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8657651"/>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268102"/>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0343130"/>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9044955"/>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1607612"/>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9597629"/>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57107133"/>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361153"/>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7697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3029034"/>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92860105"/>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4613072"/>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9032640"/>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73992316"/>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9073296"/>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2066653"/>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3394218"/>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1917994"/>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29985025"/>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69424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6198234"/>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317969"/>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13663"/>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38576190"/>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26318257"/>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5316650"/>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2638920"/>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16467229"/>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4985013"/>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33815271"/>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6277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7086782"/>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5581414"/>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68669925"/>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83812883"/>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26058105"/>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1405598"/>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77942638"/>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5802872"/>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923240"/>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0364640"/>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72541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48928262"/>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90825307"/>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94395150"/>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70587428"/>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5948047"/>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9339289"/>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60312418"/>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75865017"/>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3454995"/>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1617630"/>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7066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53539937"/>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47061839"/>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255004"/>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2629545"/>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71819263"/>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86784794"/>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4524004"/>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5586719"/>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3040828"/>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156217"/>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1392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1930754"/>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98391852"/>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519148"/>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22075591"/>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9429479"/>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0990191"/>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91677170"/>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76760953"/>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42376502"/>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40541923"/>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1083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19154122"/>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16488547"/>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9073916"/>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52145780"/>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50852800"/>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47886449"/>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302007"/>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38836804"/>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8930705"/>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0189846"/>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49575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2736713"/>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5639685"/>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7283435"/>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8134798"/>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5126303"/>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12504"/>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6596322"/>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1848853"/>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02378113"/>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78552168"/>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192806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85907639"/>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1539689"/>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718193"/>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4449793"/>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85486292"/>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2536506"/>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5401664"/>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17444241"/>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52974816"/>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06832248"/>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28979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3241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21755286"/>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0060946"/>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60616501"/>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73218606"/>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71353606"/>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dirty="0"/>
              <a:t>Need count</a:t>
            </a:r>
            <a:endParaRPr lang="zh-CN" altLang="en-US" dirty="0"/>
          </a:p>
        </p:txBody>
      </p:sp>
    </p:spTree>
    <p:extLst>
      <p:ext uri="{BB962C8B-B14F-4D97-AF65-F5344CB8AC3E}">
        <p14:creationId xmlns:p14="http://schemas.microsoft.com/office/powerpoint/2010/main" val="1187472887"/>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9767708"/>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86452283"/>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0151963"/>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65962636"/>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9717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55161737"/>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51058961"/>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kern="0"/>
              <a:t>Unanimous consent</a:t>
            </a:r>
            <a:endParaRPr lang="zh-CN" altLang="en-US" dirty="0"/>
          </a:p>
        </p:txBody>
      </p:sp>
    </p:spTree>
    <p:extLst>
      <p:ext uri="{BB962C8B-B14F-4D97-AF65-F5344CB8AC3E}">
        <p14:creationId xmlns:p14="http://schemas.microsoft.com/office/powerpoint/2010/main" val="3508121481"/>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70982254"/>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5952739"/>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30096477"/>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83306158"/>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6393573"/>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95549235"/>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42715"/>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92018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3602861"/>
      </p:ext>
    </p:extLst>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48245374"/>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30666246"/>
      </p:ext>
    </p:extLst>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77363493"/>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2590781"/>
      </p:ext>
    </p:extLst>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2938773"/>
      </p:ext>
    </p:extLst>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37920164"/>
      </p:ext>
    </p:extLst>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69419389"/>
      </p:ext>
    </p:extLst>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8704768"/>
      </p:ext>
    </p:extLst>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12884315"/>
      </p:ext>
    </p:extLst>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8604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85244670"/>
      </p:ext>
    </p:extLst>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8762763"/>
      </p:ext>
    </p:extLst>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60077428"/>
      </p:ext>
    </p:extLst>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82815829"/>
      </p:ext>
    </p:extLst>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68976866"/>
      </p:ext>
    </p:extLst>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59587236"/>
      </p:ext>
    </p:extLst>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634260"/>
      </p:ext>
    </p:extLst>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6332908"/>
      </p:ext>
    </p:extLst>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4165694"/>
      </p:ext>
    </p:extLst>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65977143"/>
      </p:ext>
    </p:extLst>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454916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0242794"/>
      </p:ext>
    </p:extLst>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6948300"/>
      </p:ext>
    </p:extLst>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8424669"/>
      </p:ext>
    </p:extLst>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924653"/>
      </p:ext>
    </p:extLst>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80430531"/>
      </p:ext>
    </p:extLst>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99239311"/>
      </p:ext>
    </p:extLst>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7732748"/>
      </p:ext>
    </p:extLst>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4953339"/>
      </p:ext>
    </p:extLst>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9908026"/>
      </p:ext>
    </p:extLst>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73291585"/>
      </p:ext>
    </p:extLst>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37938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65037901"/>
      </p:ext>
    </p:extLst>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2080063"/>
      </p:ext>
    </p:extLst>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4754876"/>
      </p:ext>
    </p:extLst>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0113043"/>
      </p:ext>
    </p:extLst>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840041"/>
      </p:ext>
    </p:extLst>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14103396"/>
      </p:ext>
    </p:extLst>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1615932"/>
      </p:ext>
    </p:extLst>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91449258"/>
      </p:ext>
    </p:extLst>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163356"/>
      </p:ext>
    </p:extLst>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b="1" dirty="0">
                <a:solidFill>
                  <a:srgbClr val="000000"/>
                </a:solidFill>
                <a:highlight>
                  <a:srgbClr val="00FF00"/>
                </a:highlight>
                <a:latin typeface="Times New Roman" panose="02020603050405020304" pitchFamily="18" charset="0"/>
              </a:rPr>
              <a:t>Motion Passes (Y,  N,  A)</a:t>
            </a:r>
            <a:endParaRPr lang="en-US" altLang="zh-CN" dirty="0">
              <a:solidFill>
                <a:srgbClr val="000000"/>
              </a:solidFill>
              <a:highlight>
                <a:srgbClr val="00FF00"/>
              </a:highlight>
              <a:latin typeface="Times New Roman" panose="02020603050405020304" pitchFamily="18" charset="0"/>
            </a:endParaRPr>
          </a:p>
          <a:p>
            <a:endParaRPr lang="zh-CN" altLang="en-US" dirty="0"/>
          </a:p>
        </p:txBody>
      </p:sp>
    </p:spTree>
    <p:extLst>
      <p:ext uri="{BB962C8B-B14F-4D97-AF65-F5344CB8AC3E}">
        <p14:creationId xmlns:p14="http://schemas.microsoft.com/office/powerpoint/2010/main" val="4052703166"/>
      </p:ext>
    </p:extLst>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324291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30405425"/>
      </p:ext>
    </p:extLst>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60761230"/>
      </p:ext>
    </p:extLst>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945132335"/>
      </p:ext>
    </p:extLst>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2915571174"/>
      </p:ext>
    </p:extLst>
  </p:cSld>
  <p:clrMapOvr>
    <a:masterClrMapping/>
  </p:clrMapOvr>
</p:notes>
</file>

<file path=ppt/notesSlides/notesSlide3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 </a:t>
            </a:r>
            <a:endParaRPr lang="en-US" altLang="zh-CN"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6806588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04792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04204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04676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717264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43398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801328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96868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466345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67213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01125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55087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7794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973107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41137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13059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664367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97693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0740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42874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894034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688590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0015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920471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78517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4301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633847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915100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30976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54504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184699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871649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054625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64547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30638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72598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a:t>
            </a:r>
            <a:endParaRPr lang="en-US" altLang="zh-CN" sz="900" kern="0" dirty="0"/>
          </a:p>
          <a:p>
            <a:endParaRPr lang="zh-CN" altLang="en-US" dirty="0"/>
          </a:p>
        </p:txBody>
      </p:sp>
    </p:spTree>
    <p:extLst>
      <p:ext uri="{BB962C8B-B14F-4D97-AF65-F5344CB8AC3E}">
        <p14:creationId xmlns:p14="http://schemas.microsoft.com/office/powerpoint/2010/main" val="245354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8951827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18814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3607859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416386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209571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89388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710198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495252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176835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2163136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92491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31947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9783911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7347497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173579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79906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650556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5278837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713876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0700812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137079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29907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4724107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41635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859188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046165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0188047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6940749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0796128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0980884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217932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804667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33340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(Huawei)</a:t>
            </a:r>
          </a:p>
        </p:txBody>
      </p:sp>
      <p:sp>
        <p:nvSpPr>
          <p:cNvPr id="5"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E93C4498-848E-4199-A92A-DEF65046281F}" type="slidenum">
              <a:rPr lang="en-US" altLang="en-US"/>
              <a:pPr>
                <a:defRPr/>
              </a:pPr>
              <a:t>‹#›</a:t>
            </a:fld>
            <a:endParaRPr lang="en-US" altLang="en-US"/>
          </a:p>
        </p:txBody>
      </p:sp>
    </p:spTree>
    <p:extLst>
      <p:ext uri="{BB962C8B-B14F-4D97-AF65-F5344CB8AC3E}">
        <p14:creationId xmlns:p14="http://schemas.microsoft.com/office/powerpoint/2010/main" val="2968480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(Huawei)</a:t>
            </a:r>
          </a:p>
        </p:txBody>
      </p:sp>
      <p:sp>
        <p:nvSpPr>
          <p:cNvPr id="3"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BD527920-A45F-4680-B837-671AD6ADDE2C}" type="slidenum">
              <a:rPr lang="en-US" altLang="en-US"/>
              <a:pPr>
                <a:defRPr/>
              </a:pPr>
              <a:t>‹#›</a:t>
            </a:fld>
            <a:endParaRPr lang="en-US" altLang="en-US"/>
          </a:p>
        </p:txBody>
      </p:sp>
    </p:spTree>
    <p:extLst>
      <p:ext uri="{BB962C8B-B14F-4D97-AF65-F5344CB8AC3E}">
        <p14:creationId xmlns:p14="http://schemas.microsoft.com/office/powerpoint/2010/main" val="39724224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1" name="Rectangle 7"/>
          <p:cNvSpPr>
            <a:spLocks noChangeArrowheads="1"/>
          </p:cNvSpPr>
          <p:nvPr/>
        </p:nvSpPr>
        <p:spPr bwMode="auto">
          <a:xfrm>
            <a:off x="7670620" y="304027"/>
            <a:ext cx="351384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a:t>doc.: </a:t>
            </a:r>
            <a:r>
              <a:rPr lang="en-US" altLang="en-US" sz="1800" b="1"/>
              <a:t>IEEE </a:t>
            </a:r>
            <a:r>
              <a:rPr lang="en-US" altLang="en-US" sz="1800" b="1" kern="1200">
                <a:solidFill>
                  <a:schemeClr val="tx1"/>
                </a:solidFill>
                <a:latin typeface="Times New Roman" panose="02020603050405020304" pitchFamily="18" charset="0"/>
                <a:ea typeface="MS PGothic" panose="020B0600070205080204" pitchFamily="34" charset="-128"/>
                <a:cs typeface="+mn-cs"/>
              </a:rPr>
              <a:t>802.11-23/0410r82</a:t>
            </a:r>
            <a:endParaRPr lang="en-US" altLang="en-US" sz="1800" b="1" kern="1200" dirty="0">
              <a:solidFill>
                <a:schemeClr val="tx1"/>
              </a:solidFill>
              <a:latin typeface="Times New Roman" panose="02020603050405020304" pitchFamily="18" charset="0"/>
              <a:ea typeface="MS PGothic" panose="020B0600070205080204" pitchFamily="34" charset="-128"/>
              <a:cs typeface="+mn-cs"/>
            </a:endParaRPr>
          </a:p>
        </p:txBody>
      </p:sp>
      <p:sp>
        <p:nvSpPr>
          <p:cNvPr id="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914401" y="6475413"/>
            <a:ext cx="7181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a:t>Submission</a:t>
            </a:r>
          </a:p>
        </p:txBody>
      </p:sp>
      <p:sp>
        <p:nvSpPr>
          <p:cNvPr id="3"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1" name="Rectangle 7"/>
          <p:cNvSpPr>
            <a:spLocks noChangeArrowheads="1"/>
          </p:cNvSpPr>
          <p:nvPr userDrawn="1"/>
        </p:nvSpPr>
        <p:spPr bwMode="auto">
          <a:xfrm>
            <a:off x="914400" y="318315"/>
            <a:ext cx="9425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a:t>July </a:t>
            </a:r>
            <a:r>
              <a:rPr lang="en-US" altLang="en-US" sz="1800" b="1" dirty="0"/>
              <a:t>2024</a:t>
            </a:r>
          </a:p>
        </p:txBody>
      </p:sp>
      <p:sp>
        <p:nvSpPr>
          <p:cNvPr id="12" name="Rectangle 6"/>
          <p:cNvSpPr txBox="1">
            <a:spLocks noChangeArrowheads="1"/>
          </p:cNvSpPr>
          <p:nvPr userDrawn="1"/>
        </p:nvSpPr>
        <p:spPr bwMode="auto">
          <a:xfrm>
            <a:off x="5828299"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dirty="0"/>
              <a:t>Slide </a:t>
            </a:r>
            <a:fld id="{98CF3751-53B3-4C74-9A1D-32DBC2A8DF9F}" type="slidenum">
              <a:rPr lang="en-US" altLang="en-US" smtClean="0"/>
              <a:pPr>
                <a:defRPr/>
              </a:pPr>
              <a:t>‹#›</a:t>
            </a:fld>
            <a:endParaRPr lang="en-US" altLang="en-US" dirty="0"/>
          </a:p>
        </p:txBody>
      </p:sp>
      <p:sp>
        <p:nvSpPr>
          <p:cNvPr id="14" name="Rectangle 5"/>
          <p:cNvSpPr txBox="1">
            <a:spLocks noChangeArrowheads="1"/>
          </p:cNvSpPr>
          <p:nvPr userDrawn="1"/>
        </p:nvSpPr>
        <p:spPr bwMode="auto">
          <a:xfrm>
            <a:off x="7708901" y="6475929"/>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t>Tony Xiao Han (Huawei)</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3" Type="http://schemas.openxmlformats.org/officeDocument/2006/relationships/hyperlink" Target="https://mentor.ieee.org/802.11/dcn/23/11-23-0314-21-00bf-lb272-comments-and-approved-resolutions.xlsx" TargetMode="External"/><Relationship Id="rId2" Type="http://schemas.openxmlformats.org/officeDocument/2006/relationships/notesSlide" Target="../notesSlides/notesSlide156.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3" Type="http://schemas.openxmlformats.org/officeDocument/2006/relationships/hyperlink" Target="https://mentor.ieee.org/802.11/dcn/23/11-23-1394-12-00bf-lb276-comments-and-approved-resolutions.xlsx" TargetMode="External"/><Relationship Id="rId2" Type="http://schemas.openxmlformats.org/officeDocument/2006/relationships/notesSlide" Target="../notesSlides/notesSlide250.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3" Type="http://schemas.openxmlformats.org/officeDocument/2006/relationships/hyperlink" Target="https://mentor.ieee.org/802-ec/dcn/20/ec-20-0203-00-ACSD-p802-11bf.docx" TargetMode="External"/><Relationship Id="rId2" Type="http://schemas.openxmlformats.org/officeDocument/2006/relationships/notesSlide" Target="../notesSlides/notesSlide306.xml"/><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3" Type="http://schemas.openxmlformats.org/officeDocument/2006/relationships/hyperlink" Target="https://mentor.ieee.org/802.11/dcn/22/11-22-1795-02-00bf-tgbf-coexistence-assessment.docx" TargetMode="External"/><Relationship Id="rId2" Type="http://schemas.openxmlformats.org/officeDocument/2006/relationships/notesSlide" Target="../notesSlides/notesSlide307.xml"/><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3" Type="http://schemas.openxmlformats.org/officeDocument/2006/relationships/hyperlink" Target="https://mentor.ieee.org/802.11/dcn/24/11-24-0028-14-00bf-lb281-comments-and-approved-resolutions.xlsx" TargetMode="External"/><Relationship Id="rId2" Type="http://schemas.openxmlformats.org/officeDocument/2006/relationships/notesSlide" Target="../notesSlides/notesSlide308.xml"/><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1.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1.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321.xml"/><Relationship Id="rId1" Type="http://schemas.openxmlformats.org/officeDocument/2006/relationships/slideLayout" Target="../slideLayouts/slideLayout1.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322.xml"/><Relationship Id="rId1" Type="http://schemas.openxmlformats.org/officeDocument/2006/relationships/slideLayout" Target="../slideLayouts/slideLayout1.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323.xml"/><Relationship Id="rId1" Type="http://schemas.openxmlformats.org/officeDocument/2006/relationships/slideLayout" Target="../slideLayouts/slideLayout1.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324.xml"/><Relationship Id="rId1" Type="http://schemas.openxmlformats.org/officeDocument/2006/relationships/slideLayout" Target="../slideLayouts/slideLayout1.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325.xml"/><Relationship Id="rId1" Type="http://schemas.openxmlformats.org/officeDocument/2006/relationships/slideLayout" Target="../slideLayouts/slideLayout1.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326.xml"/><Relationship Id="rId1" Type="http://schemas.openxmlformats.org/officeDocument/2006/relationships/slideLayout" Target="../slideLayouts/slideLayout1.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327.xml"/><Relationship Id="rId1" Type="http://schemas.openxmlformats.org/officeDocument/2006/relationships/slideLayout" Target="../slideLayouts/slideLayout1.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328.xml"/><Relationship Id="rId1" Type="http://schemas.openxmlformats.org/officeDocument/2006/relationships/slideLayout" Target="../slideLayouts/slideLayout1.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3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330.xml"/><Relationship Id="rId1" Type="http://schemas.openxmlformats.org/officeDocument/2006/relationships/slideLayout" Target="../slideLayouts/slideLayout1.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331.xml"/><Relationship Id="rId1" Type="http://schemas.openxmlformats.org/officeDocument/2006/relationships/slideLayout" Target="../slideLayouts/slideLayout1.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332.xml"/><Relationship Id="rId1" Type="http://schemas.openxmlformats.org/officeDocument/2006/relationships/slideLayout" Target="../slideLayouts/slideLayout1.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333.xml"/><Relationship Id="rId1" Type="http://schemas.openxmlformats.org/officeDocument/2006/relationships/slideLayout" Target="../slideLayouts/slideLayout1.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334.xml"/><Relationship Id="rId1" Type="http://schemas.openxmlformats.org/officeDocument/2006/relationships/slideLayout" Target="../slideLayouts/slideLayout1.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335.xml"/><Relationship Id="rId1" Type="http://schemas.openxmlformats.org/officeDocument/2006/relationships/slideLayout" Target="../slideLayouts/slideLayout1.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336.xml"/><Relationship Id="rId1" Type="http://schemas.openxmlformats.org/officeDocument/2006/relationships/slideLayout" Target="../slideLayouts/slideLayout1.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337.xml"/><Relationship Id="rId1" Type="http://schemas.openxmlformats.org/officeDocument/2006/relationships/slideLayout" Target="../slideLayouts/slideLayout1.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338.xml"/><Relationship Id="rId1" Type="http://schemas.openxmlformats.org/officeDocument/2006/relationships/slideLayout" Target="../slideLayouts/slideLayout1.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33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340.xml"/><Relationship Id="rId1" Type="http://schemas.openxmlformats.org/officeDocument/2006/relationships/slideLayout" Target="../slideLayouts/slideLayout1.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341.xml"/><Relationship Id="rId1" Type="http://schemas.openxmlformats.org/officeDocument/2006/relationships/slideLayout" Target="../slideLayouts/slideLayout1.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342.xml"/><Relationship Id="rId1" Type="http://schemas.openxmlformats.org/officeDocument/2006/relationships/slideLayout" Target="../slideLayouts/slideLayout1.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343.xml"/><Relationship Id="rId1" Type="http://schemas.openxmlformats.org/officeDocument/2006/relationships/slideLayout" Target="../slideLayouts/slideLayout1.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344.xml"/><Relationship Id="rId1" Type="http://schemas.openxmlformats.org/officeDocument/2006/relationships/slideLayout" Target="../slideLayouts/slideLayout1.xml"/></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345.xml"/><Relationship Id="rId1" Type="http://schemas.openxmlformats.org/officeDocument/2006/relationships/slideLayout" Target="../slideLayouts/slideLayout1.xml"/></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346.xml"/><Relationship Id="rId1" Type="http://schemas.openxmlformats.org/officeDocument/2006/relationships/slideLayout" Target="../slideLayouts/slideLayout1.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347.xml"/><Relationship Id="rId1" Type="http://schemas.openxmlformats.org/officeDocument/2006/relationships/slideLayout" Target="../slideLayouts/slideLayout1.xml"/></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348.xml"/><Relationship Id="rId1" Type="http://schemas.openxmlformats.org/officeDocument/2006/relationships/slideLayout" Target="../slideLayouts/slideLayout1.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34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350.xml"/><Relationship Id="rId1" Type="http://schemas.openxmlformats.org/officeDocument/2006/relationships/slideLayout" Target="../slideLayouts/slideLayout1.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351.xml"/><Relationship Id="rId1" Type="http://schemas.openxmlformats.org/officeDocument/2006/relationships/slideLayout" Target="../slideLayouts/slideLayout1.xml"/></Relationships>
</file>

<file path=ppt/slides/_rels/slide352.xml.rels><?xml version="1.0" encoding="UTF-8" standalone="yes"?>
<Relationships xmlns="http://schemas.openxmlformats.org/package/2006/relationships"><Relationship Id="rId2" Type="http://schemas.openxmlformats.org/officeDocument/2006/relationships/notesSlide" Target="../notesSlides/notesSlide352.xml"/><Relationship Id="rId1" Type="http://schemas.openxmlformats.org/officeDocument/2006/relationships/slideLayout" Target="../slideLayouts/slideLayout1.xml"/></Relationships>
</file>

<file path=ppt/slides/_rels/slide353.xml.rels><?xml version="1.0" encoding="UTF-8" standalone="yes"?>
<Relationships xmlns="http://schemas.openxmlformats.org/package/2006/relationships"><Relationship Id="rId2" Type="http://schemas.openxmlformats.org/officeDocument/2006/relationships/notesSlide" Target="../notesSlides/notesSlide353.xml"/><Relationship Id="rId1" Type="http://schemas.openxmlformats.org/officeDocument/2006/relationships/slideLayout" Target="../slideLayouts/slideLayout1.xml"/></Relationships>
</file>

<file path=ppt/slides/_rels/slide354.xml.rels><?xml version="1.0" encoding="UTF-8" standalone="yes"?>
<Relationships xmlns="http://schemas.openxmlformats.org/package/2006/relationships"><Relationship Id="rId2" Type="http://schemas.openxmlformats.org/officeDocument/2006/relationships/notesSlide" Target="../notesSlides/notesSlide354.xml"/><Relationship Id="rId1" Type="http://schemas.openxmlformats.org/officeDocument/2006/relationships/slideLayout" Target="../slideLayouts/slideLayout1.xml"/></Relationships>
</file>

<file path=ppt/slides/_rels/slide355.xml.rels><?xml version="1.0" encoding="UTF-8" standalone="yes"?>
<Relationships xmlns="http://schemas.openxmlformats.org/package/2006/relationships"><Relationship Id="rId2" Type="http://schemas.openxmlformats.org/officeDocument/2006/relationships/notesSlide" Target="../notesSlides/notesSlide355.xml"/><Relationship Id="rId1" Type="http://schemas.openxmlformats.org/officeDocument/2006/relationships/slideLayout" Target="../slideLayouts/slideLayout1.xml"/></Relationships>
</file>

<file path=ppt/slides/_rels/slide356.xml.rels><?xml version="1.0" encoding="UTF-8" standalone="yes"?>
<Relationships xmlns="http://schemas.openxmlformats.org/package/2006/relationships"><Relationship Id="rId2" Type="http://schemas.openxmlformats.org/officeDocument/2006/relationships/notesSlide" Target="../notesSlides/notesSlide356.xml"/><Relationship Id="rId1" Type="http://schemas.openxmlformats.org/officeDocument/2006/relationships/slideLayout" Target="../slideLayouts/slideLayout1.xml"/></Relationships>
</file>

<file path=ppt/slides/_rels/slide357.xml.rels><?xml version="1.0" encoding="UTF-8" standalone="yes"?>
<Relationships xmlns="http://schemas.openxmlformats.org/package/2006/relationships"><Relationship Id="rId2" Type="http://schemas.openxmlformats.org/officeDocument/2006/relationships/notesSlide" Target="../notesSlides/notesSlide357.xml"/><Relationship Id="rId1" Type="http://schemas.openxmlformats.org/officeDocument/2006/relationships/slideLayout" Target="../slideLayouts/slideLayout1.xml"/></Relationships>
</file>

<file path=ppt/slides/_rels/slide358.xml.rels><?xml version="1.0" encoding="UTF-8" standalone="yes"?>
<Relationships xmlns="http://schemas.openxmlformats.org/package/2006/relationships"><Relationship Id="rId3" Type="http://schemas.openxmlformats.org/officeDocument/2006/relationships/hyperlink" Target="https://mentor.ieee.org/802.11/dcn/24/11-24-1041-06-00bf-initial-sa-ballot-comments-and-approved-resolutions.xlsx" TargetMode="External"/><Relationship Id="rId2" Type="http://schemas.openxmlformats.org/officeDocument/2006/relationships/notesSlide" Target="../notesSlides/notesSlide358.xml"/><Relationship Id="rId1" Type="http://schemas.openxmlformats.org/officeDocument/2006/relationships/slideLayout" Target="../slideLayouts/slideLayout1.xml"/><Relationship Id="rId4" Type="http://schemas.openxmlformats.org/officeDocument/2006/relationships/comments" Target="../comments/comment2.xml"/></Relationships>
</file>

<file path=ppt/slides/_rels/slide359.xml.rels><?xml version="1.0" encoding="UTF-8" standalone="yes"?>
<Relationships xmlns="http://schemas.openxmlformats.org/package/2006/relationships"><Relationship Id="rId2" Type="http://schemas.openxmlformats.org/officeDocument/2006/relationships/notesSlide" Target="../notesSlides/notesSlide35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360.xml"/><Relationship Id="rId1" Type="http://schemas.openxmlformats.org/officeDocument/2006/relationships/slideLayout" Target="../slideLayouts/slideLayout1.xml"/></Relationships>
</file>

<file path=ppt/slides/_rels/slide361.xml.rels><?xml version="1.0" encoding="UTF-8" standalone="yes"?>
<Relationships xmlns="http://schemas.openxmlformats.org/package/2006/relationships"><Relationship Id="rId2" Type="http://schemas.openxmlformats.org/officeDocument/2006/relationships/notesSlide" Target="../notesSlides/notesSlide361.xml"/><Relationship Id="rId1" Type="http://schemas.openxmlformats.org/officeDocument/2006/relationships/slideLayout" Target="../slideLayouts/slideLayout1.xml"/></Relationships>
</file>

<file path=ppt/slides/_rels/slide362.xml.rels><?xml version="1.0" encoding="UTF-8" standalone="yes"?>
<Relationships xmlns="http://schemas.openxmlformats.org/package/2006/relationships"><Relationship Id="rId2" Type="http://schemas.openxmlformats.org/officeDocument/2006/relationships/notesSlide" Target="../notesSlides/notesSlide362.xml"/><Relationship Id="rId1" Type="http://schemas.openxmlformats.org/officeDocument/2006/relationships/slideLayout" Target="../slideLayouts/slideLayout1.xml"/></Relationships>
</file>

<file path=ppt/slides/_rels/slide363.xml.rels><?xml version="1.0" encoding="UTF-8" standalone="yes"?>
<Relationships xmlns="http://schemas.openxmlformats.org/package/2006/relationships"><Relationship Id="rId2" Type="http://schemas.openxmlformats.org/officeDocument/2006/relationships/notesSlide" Target="../notesSlides/notesSlide36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1905000" y="914400"/>
            <a:ext cx="8305800" cy="1066800"/>
          </a:xfrm>
        </p:spPr>
        <p:txBody>
          <a:bodyPr/>
          <a:lstStyle/>
          <a:p>
            <a:r>
              <a:rPr lang="en-US" altLang="en-US" dirty="0" err="1"/>
              <a:t>TG</a:t>
            </a:r>
            <a:r>
              <a:rPr lang="en-US" altLang="zh-CN" dirty="0" err="1"/>
              <a:t>bf</a:t>
            </a:r>
            <a:r>
              <a:rPr lang="en-US" altLang="zh-CN" dirty="0"/>
              <a:t> </a:t>
            </a:r>
            <a:r>
              <a:rPr lang="en-US" altLang="en-US" dirty="0"/>
              <a:t>Motions List </a:t>
            </a:r>
            <a:r>
              <a:rPr lang="en-US" altLang="zh-CN" dirty="0"/>
              <a:t>– Part 2</a:t>
            </a:r>
            <a:endParaRPr lang="en-US" altLang="en-US" dirty="0"/>
          </a:p>
        </p:txBody>
      </p:sp>
      <p:sp>
        <p:nvSpPr>
          <p:cNvPr id="4101" name="Rectangle 6"/>
          <p:cNvSpPr>
            <a:spLocks noGrp="1" noChangeArrowheads="1"/>
          </p:cNvSpPr>
          <p:nvPr>
            <p:ph type="body" idx="1"/>
          </p:nvPr>
        </p:nvSpPr>
        <p:spPr>
          <a:xfrm>
            <a:off x="2209800" y="2590800"/>
            <a:ext cx="7772400" cy="381000"/>
          </a:xfrm>
        </p:spPr>
        <p:txBody>
          <a:bodyPr/>
          <a:lstStyle/>
          <a:p>
            <a:pPr algn="ctr">
              <a:buFontTx/>
              <a:buNone/>
            </a:pPr>
            <a:r>
              <a:rPr lang="en-US" altLang="en-US" sz="2000" dirty="0"/>
              <a:t>Date:</a:t>
            </a:r>
            <a:r>
              <a:rPr lang="en-US" altLang="en-US" sz="2000" b="0" dirty="0"/>
              <a:t> 2024-07-09</a:t>
            </a:r>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nvGraphicFramePr>
        <p:xfrm>
          <a:off x="2362200" y="3671889"/>
          <a:ext cx="7620000" cy="823913"/>
        </p:xfrm>
        <a:graphic>
          <a:graphicData uri="http://schemas.openxmlformats.org/drawingml/2006/table">
            <a:tbl>
              <a:tblPr firstRow="1" bandRow="1">
                <a:tableStyleId>{F5AB1C69-6EDB-4FF4-983F-18BD219EF322}</a:tableStyleId>
              </a:tblPr>
              <a:tblGrid>
                <a:gridCol w="1524000">
                  <a:extLst>
                    <a:ext uri="{9D8B030D-6E8A-4147-A177-3AD203B41FA5}">
                      <a16:colId xmlns:a16="http://schemas.microsoft.com/office/drawing/2014/main" val="20000"/>
                    </a:ext>
                  </a:extLst>
                </a:gridCol>
                <a:gridCol w="1203158">
                  <a:extLst>
                    <a:ext uri="{9D8B030D-6E8A-4147-A177-3AD203B41FA5}">
                      <a16:colId xmlns:a16="http://schemas.microsoft.com/office/drawing/2014/main" val="20001"/>
                    </a:ext>
                  </a:extLst>
                </a:gridCol>
                <a:gridCol w="2165684">
                  <a:extLst>
                    <a:ext uri="{9D8B030D-6E8A-4147-A177-3AD203B41FA5}">
                      <a16:colId xmlns:a16="http://schemas.microsoft.com/office/drawing/2014/main" val="20002"/>
                    </a:ext>
                  </a:extLst>
                </a:gridCol>
                <a:gridCol w="802105">
                  <a:extLst>
                    <a:ext uri="{9D8B030D-6E8A-4147-A177-3AD203B41FA5}">
                      <a16:colId xmlns:a16="http://schemas.microsoft.com/office/drawing/2014/main" val="20003"/>
                    </a:ext>
                  </a:extLst>
                </a:gridCol>
                <a:gridCol w="1925053">
                  <a:extLst>
                    <a:ext uri="{9D8B030D-6E8A-4147-A177-3AD203B41FA5}">
                      <a16:colId xmlns:a16="http://schemas.microsoft.com/office/drawing/2014/main" val="20004"/>
                    </a:ext>
                  </a:extLst>
                </a:gridCol>
              </a:tblGrid>
              <a:tr h="275273">
                <a:tc>
                  <a:txBody>
                    <a:bodyPr/>
                    <a:lstStyle/>
                    <a:p>
                      <a:pPr algn="ctr"/>
                      <a:r>
                        <a:rPr lang="en-US" sz="1100" dirty="0">
                          <a:solidFill>
                            <a:schemeClr val="tx1"/>
                          </a:solidFill>
                        </a:rPr>
                        <a:t>Name</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Affiliation</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Address</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Phone</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Email</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1478, 1479, 2263, 2265,  </a:t>
            </a:r>
          </a:p>
          <a:p>
            <a:pPr lvl="1" algn="just">
              <a:buFont typeface="Arial" panose="020B0604020202020204" pitchFamily="34" charset="0"/>
              <a:buChar char="–"/>
              <a:defRPr/>
            </a:pPr>
            <a:r>
              <a:rPr lang="en-US" altLang="zh-CN" sz="1600" dirty="0"/>
              <a:t>as specified in document 11-23/0508r3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197024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1755, 2185</a:t>
            </a:r>
          </a:p>
          <a:p>
            <a:pPr lvl="1" algn="just">
              <a:buFont typeface="Arial" panose="020B0604020202020204" pitchFamily="34" charset="0"/>
              <a:buChar char="–"/>
              <a:defRPr/>
            </a:pPr>
            <a:r>
              <a:rPr lang="en-US" altLang="zh-CN" sz="1600" dirty="0"/>
              <a:t>as specified in 11-23/1106r0, LB272 CR for OST CID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11-23/1106r0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094289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1013, 1453, 1573, 1610, 1612, 1613, 1615, 1617, 1712, 1866, 2014, 2034, 2035, 2037, and 2282 </a:t>
            </a:r>
          </a:p>
          <a:p>
            <a:pPr lvl="1" algn="just">
              <a:buFont typeface="Arial" panose="020B0604020202020204" pitchFamily="34" charset="0"/>
              <a:buChar char="–"/>
              <a:defRPr/>
            </a:pPr>
            <a:r>
              <a:rPr lang="en-US" altLang="zh-CN" sz="1600" dirty="0"/>
              <a:t>as specified in DCN 11-23/1126r3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a:t>
            </a:r>
            <a:r>
              <a:rPr lang="en-US" altLang="zh-CN" sz="1800" dirty="0"/>
              <a:t>  </a:t>
            </a:r>
            <a:r>
              <a:rPr lang="en-US" altLang="zh-CN" sz="1800" b="1" kern="0" dirty="0"/>
              <a:t>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11-23/1126r3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09023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1053 1153 1155 1281 1412 1575 1576 1577 1578 1579 1580 1581 1584 1586 1587 1680 1691 1692 1870 1871 1891 1937 2256 2267</a:t>
            </a:r>
          </a:p>
          <a:p>
            <a:pPr lvl="1" algn="just">
              <a:buFont typeface="Arial" panose="020B0604020202020204" pitchFamily="34" charset="0"/>
              <a:buChar char="–"/>
              <a:defRPr/>
            </a:pPr>
            <a:r>
              <a:rPr lang="en-US" altLang="zh-CN" sz="1600" dirty="0"/>
              <a:t>as specified in 11-23/01071r1 ‘Comment Resolutions for 11bf D1.0 Sensing Measurement Report Container field CIDs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11-23/01071r1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415545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1990, 1763, 1766 </a:t>
            </a:r>
          </a:p>
          <a:p>
            <a:pPr lvl="1" algn="just">
              <a:buFont typeface="Arial" panose="020B0604020202020204" pitchFamily="34" charset="0"/>
              <a:buChar char="–"/>
              <a:defRPr/>
            </a:pPr>
            <a:r>
              <a:rPr lang="en-US" altLang="zh-CN" sz="1600" dirty="0"/>
              <a:t>as specified in 11-23/1081r3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29133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1987, 1988, 1989, 1765 </a:t>
            </a:r>
          </a:p>
          <a:p>
            <a:pPr lvl="1" algn="just">
              <a:buFont typeface="Arial" panose="020B0604020202020204" pitchFamily="34" charset="0"/>
              <a:buChar char="–"/>
              <a:defRPr/>
            </a:pPr>
            <a:r>
              <a:rPr lang="en-US" altLang="zh-CN" sz="1600" dirty="0"/>
              <a:t>as proposed in 11-23/1082r1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374062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2077</a:t>
            </a:r>
          </a:p>
          <a:p>
            <a:pPr lvl="1" algn="just">
              <a:buFont typeface="Arial" panose="020B0604020202020204" pitchFamily="34" charset="0"/>
              <a:buChar char="–"/>
              <a:defRPr/>
            </a:pPr>
            <a:r>
              <a:rPr lang="en-US" altLang="zh-CN" sz="1600" dirty="0"/>
              <a:t>as specified in </a:t>
            </a:r>
            <a:r>
              <a:rPr lang="fr-FR" altLang="zh-CN" sz="1600" dirty="0"/>
              <a:t>11-23/0702r3 ‘LB272 comments DMG comments resolution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Rui Du </a:t>
            </a:r>
            <a:r>
              <a:rPr lang="en-US" altLang="zh-CN" sz="1800" b="1" kern="0" dirty="0"/>
              <a:t>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11-23/0702r3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9440526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2209</a:t>
            </a:r>
          </a:p>
          <a:p>
            <a:pPr lvl="1" algn="just">
              <a:buFont typeface="Arial" panose="020B0604020202020204" pitchFamily="34" charset="0"/>
              <a:buChar char="–"/>
              <a:defRPr/>
            </a:pPr>
            <a:r>
              <a:rPr lang="en-US" altLang="zh-CN" sz="1600" dirty="0"/>
              <a:t>as specified in </a:t>
            </a:r>
            <a:r>
              <a:rPr lang="pt-BR" altLang="zh-CN" sz="1600" dirty="0"/>
              <a:t>11-23/1170r2, LB272 CR for SBP CID 2209</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11-23/1170r2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6512063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2283</a:t>
            </a:r>
          </a:p>
          <a:p>
            <a:pPr lvl="1" algn="just">
              <a:buFont typeface="Arial" panose="020B0604020202020204" pitchFamily="34" charset="0"/>
              <a:buChar char="–"/>
              <a:defRPr/>
            </a:pPr>
            <a:r>
              <a:rPr lang="en-US" altLang="zh-CN" sz="1600" dirty="0"/>
              <a:t>as specified in 11-23/1150r1, Resolutions to CID 2283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11-23/1150r1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848817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1376 </a:t>
            </a:r>
          </a:p>
          <a:p>
            <a:pPr lvl="1" algn="just">
              <a:buFont typeface="Arial" panose="020B0604020202020204" pitchFamily="34" charset="0"/>
              <a:buChar char="–"/>
              <a:defRPr/>
            </a:pPr>
            <a:r>
              <a:rPr lang="en-US" altLang="zh-CN" sz="1600" dirty="0"/>
              <a:t>as specified in 11-23-1091r1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11-23-1091r1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7314356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1625</a:t>
            </a:r>
          </a:p>
          <a:p>
            <a:pPr lvl="1" algn="just">
              <a:buFont typeface="Arial" panose="020B0604020202020204" pitchFamily="34" charset="0"/>
              <a:buChar char="–"/>
              <a:defRPr/>
            </a:pPr>
            <a:r>
              <a:rPr lang="en-US" altLang="zh-CN" sz="1600" dirty="0"/>
              <a:t>as specified in 11-23/0938r2, LB272 Comment resolution for SBP procedure CID 1625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11-23/0938r2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2955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1031, 1174, 1209, 1408 and 1409,  </a:t>
            </a:r>
          </a:p>
          <a:p>
            <a:pPr lvl="1" algn="just">
              <a:buFont typeface="Arial" panose="020B0604020202020204" pitchFamily="34" charset="0"/>
              <a:buChar char="–"/>
              <a:defRPr/>
            </a:pPr>
            <a:r>
              <a:rPr lang="en-US" altLang="zh-CN" sz="1600" dirty="0"/>
              <a:t>as specified in document 11-23/0505r1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Kevin </a:t>
            </a:r>
            <a:r>
              <a:rPr lang="en-US" altLang="zh-CN" sz="1800" b="1" kern="0" dirty="0" err="1"/>
              <a:t>Tsunghan</a:t>
            </a:r>
            <a:r>
              <a:rPr lang="en-US" altLang="zh-CN" sz="1800" b="1" kern="0" dirty="0"/>
              <a:t> Tsai</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2746240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1589 </a:t>
            </a:r>
          </a:p>
          <a:p>
            <a:pPr lvl="1" algn="just">
              <a:buFont typeface="Arial" panose="020B0604020202020204" pitchFamily="34" charset="0"/>
              <a:buChar char="–"/>
              <a:defRPr/>
            </a:pPr>
            <a:r>
              <a:rPr lang="en-US" altLang="zh-CN" sz="1600" dirty="0"/>
              <a:t>as specified in 11-23-1184r0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dirty="0"/>
              <a:t> </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11-23-1184r0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1276068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366 (</a:t>
            </a:r>
            <a:r>
              <a:rPr lang="en-US" altLang="zh-CN" sz="4000" dirty="0">
                <a:solidFill>
                  <a:srgbClr val="FF0000"/>
                </a:solidFill>
              </a:rPr>
              <a:t>Defer</a:t>
            </a:r>
            <a:r>
              <a:rPr lang="en-US" altLang="zh-CN" sz="4000" dirty="0"/>
              <a:t>)</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2063</a:t>
            </a:r>
          </a:p>
          <a:p>
            <a:pPr lvl="1" algn="just">
              <a:buFont typeface="Arial" panose="020B0604020202020204" pitchFamily="34" charset="0"/>
              <a:buChar char="–"/>
              <a:defRPr/>
            </a:pPr>
            <a:r>
              <a:rPr lang="en-US" altLang="zh-CN" sz="1600" dirty="0"/>
              <a:t>as specified in </a:t>
            </a:r>
            <a:r>
              <a:rPr lang="fr-FR" altLang="zh-CN" sz="1600" dirty="0"/>
              <a:t>11-23/1172r2 ‘LB272 comments DMG comment 2063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a:t>
            </a:r>
            <a:r>
              <a:rPr lang="en-US" altLang="zh-CN" sz="1800" dirty="0"/>
              <a:t>  </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11-23/1172r2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2347599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1626, 2225, 1700, 1754, 1753, 1249, 1250 and 1246</a:t>
            </a:r>
          </a:p>
          <a:p>
            <a:pPr lvl="1" algn="just">
              <a:buFont typeface="Arial" panose="020B0604020202020204" pitchFamily="34" charset="0"/>
              <a:buChar char="–"/>
              <a:defRPr/>
            </a:pPr>
            <a:r>
              <a:rPr lang="en-US" altLang="zh-CN" sz="1600" dirty="0"/>
              <a:t>as specified in 11-23/1108r1, LB272 CR for SBP CID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11-23/1108r1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2566580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1855, 1902, 2069, 2131, 2186, 2189, 2206, 2266</a:t>
            </a:r>
          </a:p>
          <a:p>
            <a:pPr lvl="1" algn="just">
              <a:buFont typeface="Arial" panose="020B0604020202020204" pitchFamily="34" charset="0"/>
              <a:buChar char="–"/>
              <a:defRPr/>
            </a:pPr>
            <a:r>
              <a:rPr lang="en-US" altLang="zh-CN" sz="1600" dirty="0"/>
              <a:t>as specified in 11-23/1032r1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11-23/1032r1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423398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1420  </a:t>
            </a:r>
          </a:p>
          <a:p>
            <a:pPr lvl="1" algn="just">
              <a:buFont typeface="Arial" panose="020B0604020202020204" pitchFamily="34" charset="0"/>
              <a:buChar char="–"/>
              <a:defRPr/>
            </a:pPr>
            <a:r>
              <a:rPr lang="en-US" altLang="zh-CN" sz="1600" dirty="0"/>
              <a:t>as specified in 23/1040r0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23/1040r0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5429682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1464, 1340, 1463, 1465, 1461</a:t>
            </a:r>
          </a:p>
          <a:p>
            <a:pPr lvl="1" algn="just">
              <a:buFont typeface="Arial" panose="020B0604020202020204" pitchFamily="34" charset="0"/>
              <a:buChar char="–"/>
              <a:defRPr/>
            </a:pPr>
            <a:r>
              <a:rPr lang="en-US" altLang="zh-CN" sz="1600" dirty="0"/>
              <a:t>as specified in 23/0993r0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23/0993r0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6835072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2217</a:t>
            </a:r>
          </a:p>
          <a:p>
            <a:pPr lvl="1" algn="just">
              <a:buFont typeface="Arial" panose="020B0604020202020204" pitchFamily="34" charset="0"/>
              <a:buChar char="–"/>
              <a:defRPr/>
            </a:pPr>
            <a:r>
              <a:rPr lang="en-US" altLang="zh-CN" sz="1600" dirty="0"/>
              <a:t>as specified in 23/0970r2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a:t>
            </a:r>
            <a:r>
              <a:rPr lang="en-US" altLang="zh-CN" sz="1800" dirty="0"/>
              <a:t>  </a:t>
            </a:r>
            <a:r>
              <a:rPr lang="en-US" altLang="zh-CN" sz="1800" b="1" kern="0" dirty="0"/>
              <a:t>	</a:t>
            </a:r>
            <a:r>
              <a:rPr lang="en-US" altLang="zh-CN" sz="1800" b="1" dirty="0"/>
              <a:t>	</a:t>
            </a:r>
            <a:r>
              <a:rPr lang="en-US" altLang="zh-CN" sz="1800" b="1" kern="0" dirty="0"/>
              <a:t>Second: </a:t>
            </a:r>
            <a:r>
              <a:rPr lang="en-US" altLang="zh-CN" sz="1800" b="1" kern="0" dirty="0" err="1"/>
              <a:t>Yiyan</a:t>
            </a:r>
            <a:r>
              <a:rPr lang="en-US" altLang="zh-CN" sz="1800" b="1" kern="0" dirty="0"/>
              <a:t> Zhang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23/0970r2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830561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1089 1540 1563 1716 1717 1718 1719 1864 1865 1997 2280 2281 </a:t>
            </a:r>
          </a:p>
          <a:p>
            <a:pPr lvl="1" algn="just">
              <a:buFont typeface="Arial" panose="020B0604020202020204" pitchFamily="34" charset="0"/>
              <a:buChar char="–"/>
              <a:defRPr/>
            </a:pPr>
            <a:r>
              <a:rPr lang="en-US" altLang="zh-CN" sz="1600" dirty="0"/>
              <a:t> as specified in 11-23/1223r1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11-23/1223r1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262341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Benedikt</a:t>
            </a:r>
            <a:r>
              <a:rPr lang="en-US" altLang="zh-CN" sz="1800" b="1" kern="0" dirty="0"/>
              <a:t> </a:t>
            </a:r>
            <a:r>
              <a:rPr lang="en-US" altLang="zh-CN" sz="1800" b="1" kern="0" dirty="0" err="1"/>
              <a:t>Schweizer</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92139716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11    (Tuesday PM 1), 13:30-15:30 Berlin time</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4193479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1306, 1307, 1308, 1309, 1310, 1324 and 1325,  </a:t>
            </a:r>
          </a:p>
          <a:p>
            <a:pPr lvl="1" algn="just">
              <a:buFont typeface="Arial" panose="020B0604020202020204" pitchFamily="34" charset="0"/>
              <a:buChar char="–"/>
              <a:defRPr/>
            </a:pPr>
            <a:r>
              <a:rPr lang="en-US" altLang="zh-CN" sz="1600" dirty="0"/>
              <a:t>as specified in document 11-23/0506r1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0420944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1574 and 1953</a:t>
            </a:r>
          </a:p>
          <a:p>
            <a:pPr lvl="1" algn="just">
              <a:buFont typeface="Arial" panose="020B0604020202020204" pitchFamily="34" charset="0"/>
              <a:buChar char="–"/>
              <a:defRPr/>
            </a:pPr>
            <a:r>
              <a:rPr lang="en-US" altLang="zh-CN" sz="1600" dirty="0"/>
              <a:t>as specified in 11-23/1164r1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11-23/1164r1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9608261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1793</a:t>
            </a:r>
          </a:p>
          <a:p>
            <a:pPr lvl="1" algn="just">
              <a:buFont typeface="Arial" panose="020B0604020202020204" pitchFamily="34" charset="0"/>
              <a:buChar char="–"/>
              <a:defRPr/>
            </a:pPr>
            <a:r>
              <a:rPr lang="en-US" altLang="zh-CN" sz="1600" dirty="0"/>
              <a:t>as specified in 11-23/1107r0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11-23/1107r0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2246877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1026, 1873, 1171, 1172, 1595, 1423, 1425, 1426, 2056, 1591, 1592, 1593, 1594, 1784, 2270, 2020, 2170. 2171, 2269, 2257</a:t>
            </a:r>
          </a:p>
          <a:p>
            <a:pPr lvl="1" algn="just">
              <a:buFont typeface="Arial" panose="020B0604020202020204" pitchFamily="34" charset="0"/>
              <a:buChar char="–"/>
              <a:defRPr/>
            </a:pPr>
            <a:r>
              <a:rPr lang="en-US" altLang="zh-CN" sz="1600" dirty="0"/>
              <a:t> as specified in 11-23/0759r2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11-23/0759r2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8588841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1059, 1063, 1065, 1345, 1705, 1788, 1908, 1964, 1965 </a:t>
            </a:r>
          </a:p>
          <a:p>
            <a:pPr lvl="1" algn="just">
              <a:buFont typeface="Arial" panose="020B0604020202020204" pitchFamily="34" charset="0"/>
              <a:buChar char="–"/>
              <a:defRPr/>
            </a:pPr>
            <a:r>
              <a:rPr lang="en-US" altLang="zh-CN" sz="1600" dirty="0"/>
              <a:t>- as specified in 11-23/1018r1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11-23/1018r1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374878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1689 </a:t>
            </a:r>
          </a:p>
          <a:p>
            <a:pPr lvl="1" algn="just">
              <a:buFont typeface="Arial" panose="020B0604020202020204" pitchFamily="34" charset="0"/>
              <a:buChar char="–"/>
              <a:defRPr/>
            </a:pPr>
            <a:r>
              <a:rPr lang="en-US" altLang="zh-CN" sz="1600" dirty="0"/>
              <a:t>as specified in DCN 11-23/1197r1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11-23/1197r1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52976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1012, 1136, 2000, 2030, 2031, 2032, 1728, 1732, 2287, 2242</a:t>
            </a:r>
          </a:p>
          <a:p>
            <a:pPr lvl="1" algn="just">
              <a:buFont typeface="Arial" panose="020B0604020202020204" pitchFamily="34" charset="0"/>
              <a:buChar char="–"/>
              <a:defRPr/>
            </a:pPr>
            <a:r>
              <a:rPr lang="en-US" altLang="zh-CN" sz="1600" dirty="0"/>
              <a:t> as specified in 11-23/0833r2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11-23/0833r2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1957810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11-23/1178r1 </a:t>
            </a:r>
            <a:r>
              <a:rPr lang="zh-CN" altLang="zh-CN" sz="1600" dirty="0"/>
              <a:t>‘</a:t>
            </a:r>
            <a:r>
              <a:rPr lang="en-US" altLang="zh-CN" sz="1600" dirty="0"/>
              <a:t>Bug fix: SBP response</a:t>
            </a:r>
            <a:r>
              <a:rPr lang="zh-CN" altLang="zh-CN" sz="1600" dirty="0"/>
              <a:t>’</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11-23/1178r1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650559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1044 and 1052</a:t>
            </a:r>
          </a:p>
          <a:p>
            <a:pPr lvl="1" algn="just">
              <a:buFont typeface="Arial" panose="020B0604020202020204" pitchFamily="34" charset="0"/>
              <a:buChar char="–"/>
              <a:defRPr/>
            </a:pPr>
            <a:r>
              <a:rPr lang="en-US" altLang="zh-CN" sz="1600" dirty="0"/>
              <a:t>as specified in 11-23/1203r0 ‘LB272 comments SBP comments resolution Part 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11-23/1203r0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0685723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2019 2272 2218 1451 1452 1658 1659 1883 1940 1941 1782 1797 1003 1489 1490 1491 2045 2046 </a:t>
            </a:r>
          </a:p>
          <a:p>
            <a:pPr lvl="1" algn="just">
              <a:buFont typeface="Arial" panose="020B0604020202020204" pitchFamily="34" charset="0"/>
              <a:buChar char="–"/>
              <a:defRPr/>
            </a:pPr>
            <a:r>
              <a:rPr lang="en-US" altLang="zh-CN" sz="1600" dirty="0"/>
              <a:t>as specified in 11-23/1042r1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11-23/1042r1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4033856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1950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854021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400" dirty="0"/>
              <a:t>CID 1177, 1178, 1179, 1180, 1181, 1182, 1183, 1184, 1185, 1186, 1187, 1188, 1189, 1190, 1191, 1192, 1193, 1194, 1195, 1196, 1197, 1198, 1199, 1200, 1201, 1202, 1203, 1204, 1206, 1207, 1208, 1075, 1507, 1859, 1888, 1521, 1683, 1910, 1993, 1076, 1264, 1508, 1522, 1889, 1911, 1509, 1607, 1916, 2001, 2220, 1684, 1240, 1131, 1135, 1139, 1143, 1146, 1157, 1253, 1255, 1256, 1259, 1257, 1169, 1876, 2116, 1582, 1583, 1875, 2179, 2112, 1125, 1129, 1379, 1867, 1614, 2203, 2073, 1837, 1835, 1836, 1413, 1444, 1823, 1693, 1959, 1116, 1872, 1588, 2154, 1915, 1531, 2201, 1725, 1010, 1559, 1085, 1104, 1734, 2114, 2115, 1498, 1506, 1634, 1596, 1260, 1252, 1261, 1254, 1590, 2117, 2138, 1887, 2268, 1546, 2198, 1603, 1920, 1117, 1034, 1698, 1078, 1913, 1600, 2197, 1132, 1133, 1669, 1137, 1140, 1918, 2043, 2157, 1921, 1852, 1244, 1545, 1650, 1247, 1628, 2067, 1414, 1832, 2142, 1170, 1609, 2167, 2033</a:t>
            </a:r>
          </a:p>
          <a:p>
            <a:pPr lvl="1" algn="just">
              <a:buFont typeface="Arial" panose="020B0604020202020204" pitchFamily="34" charset="0"/>
              <a:buChar char="–"/>
              <a:defRPr/>
            </a:pPr>
            <a:r>
              <a:rPr lang="en-US" altLang="zh-CN" sz="1600" dirty="0"/>
              <a:t>as specified in document 23/0510r0.</a:t>
            </a:r>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634017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1315 </a:t>
            </a:r>
          </a:p>
          <a:p>
            <a:pPr lvl="1" algn="just">
              <a:buFont typeface="Arial" panose="020B0604020202020204" pitchFamily="34" charset="0"/>
              <a:buChar char="–"/>
              <a:defRPr/>
            </a:pPr>
            <a:r>
              <a:rPr lang="en-US" altLang="zh-CN" sz="1600" dirty="0"/>
              <a:t>as specified in 11-23/1058r0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11-23/1058r0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110793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12    (Wednesday AM 2),	10:30-12:30 Berlin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78421642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1673 </a:t>
            </a:r>
          </a:p>
          <a:p>
            <a:pPr lvl="1" algn="just">
              <a:buFont typeface="Arial" panose="020B0604020202020204" pitchFamily="34" charset="0"/>
              <a:buChar char="–"/>
              <a:defRPr/>
            </a:pPr>
            <a:r>
              <a:rPr lang="en-US" altLang="zh-CN" sz="1600" dirty="0"/>
              <a:t>as specified in 11-23/1219r1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11-23/1219r1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0057118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1733, 2286</a:t>
            </a:r>
          </a:p>
          <a:p>
            <a:pPr lvl="1" algn="just">
              <a:buFont typeface="Arial" panose="020B0604020202020204" pitchFamily="34" charset="0"/>
              <a:buChar char="–"/>
              <a:defRPr/>
            </a:pPr>
            <a:r>
              <a:rPr lang="en-US" altLang="zh-CN" sz="1600" dirty="0"/>
              <a:t>as specified in DCN 11-23/1243r4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11-23/1243r4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3320915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1798 </a:t>
            </a:r>
          </a:p>
          <a:p>
            <a:pPr lvl="1" algn="just">
              <a:buFont typeface="Arial" panose="020B0604020202020204" pitchFamily="34" charset="0"/>
              <a:buChar char="–"/>
              <a:defRPr/>
            </a:pPr>
            <a:r>
              <a:rPr lang="en-US" altLang="zh-CN" sz="1600" dirty="0"/>
              <a:t>as specified in 11-23/1129r0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11-23/1129r0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6179870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2036 </a:t>
            </a:r>
          </a:p>
          <a:p>
            <a:pPr lvl="1" algn="just">
              <a:buFont typeface="Arial" panose="020B0604020202020204" pitchFamily="34" charset="0"/>
              <a:buChar char="–"/>
              <a:defRPr/>
            </a:pPr>
            <a:r>
              <a:rPr lang="en-US" altLang="zh-CN" sz="1600" dirty="0"/>
              <a:t>as specified in DCN 11-23/1265r0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11-23/1265r0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7668400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2226, 2227, 2228, 2229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1205727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2241</a:t>
            </a:r>
          </a:p>
          <a:p>
            <a:pPr lvl="1" algn="just">
              <a:buFont typeface="Arial" panose="020B0604020202020204" pitchFamily="34" charset="0"/>
              <a:buChar char="–"/>
              <a:defRPr/>
            </a:pPr>
            <a:r>
              <a:rPr lang="en-US" altLang="zh-CN" sz="1600" dirty="0"/>
              <a:t> as specified in 11-23/1157r3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11-23/1157r3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6903957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1810 and 2107 </a:t>
            </a:r>
          </a:p>
          <a:p>
            <a:pPr lvl="1" algn="just">
              <a:buFont typeface="Arial" panose="020B0604020202020204" pitchFamily="34" charset="0"/>
              <a:buChar char="–"/>
              <a:defRPr/>
            </a:pPr>
            <a:r>
              <a:rPr lang="en-US" altLang="zh-CN" sz="1600" dirty="0"/>
              <a:t>as specified in DCN 11-23/1169r3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11-23/1169r3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0799133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13    (Thursday PM 2), 16:00-18:00 Berlin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308374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1147, 1156 </a:t>
            </a:r>
          </a:p>
          <a:p>
            <a:pPr lvl="1" algn="just">
              <a:buFont typeface="Arial" panose="020B0604020202020204" pitchFamily="34" charset="0"/>
              <a:buChar char="–"/>
              <a:defRPr/>
            </a:pPr>
            <a:r>
              <a:rPr lang="en-US" altLang="zh-CN" sz="1600" dirty="0"/>
              <a:t>as specified in 23/0515r1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4200865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2202 </a:t>
            </a:r>
          </a:p>
          <a:p>
            <a:pPr lvl="1" algn="just">
              <a:buFont typeface="Arial" panose="020B0604020202020204" pitchFamily="34" charset="0"/>
              <a:buChar char="–"/>
              <a:defRPr/>
            </a:pPr>
            <a:r>
              <a:rPr lang="en-US" altLang="zh-CN" sz="1600" dirty="0"/>
              <a:t>as specified in DCN 11-23/1274r0.</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11-23/1274r0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2613069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1525</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08289525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2181, 2182, 2192, 2205, 2210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73529070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2063 and 2103</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12718423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document 11-23-1167r1 containing editorial updates to clause 11.55.3, requesting that the </a:t>
            </a:r>
            <a:r>
              <a:rPr lang="en-US" altLang="zh-CN" sz="1800" b="1" kern="0" dirty="0" err="1"/>
              <a:t>TGbf</a:t>
            </a:r>
            <a:r>
              <a:rPr lang="en-US" altLang="zh-CN" sz="1800" b="1" kern="0" dirty="0"/>
              <a:t> editor incorporates the document into the next 11bf draft, granting the </a:t>
            </a:r>
            <a:r>
              <a:rPr lang="en-US" altLang="zh-CN" sz="1800" b="1" kern="0" dirty="0" err="1"/>
              <a:t>TGbf</a:t>
            </a:r>
            <a:r>
              <a:rPr lang="en-US" altLang="zh-CN" sz="1800" b="1" kern="0" dirty="0"/>
              <a:t> editor editorial license.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b="1" kern="0" dirty="0"/>
              <a:t>11-23-1167r1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77229439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document 11-23/1215r1 containing editorial updates to D1.2, requesting that the </a:t>
            </a:r>
            <a:r>
              <a:rPr lang="en-US" altLang="zh-CN" sz="1800" b="1" kern="0" dirty="0" err="1"/>
              <a:t>TGbf</a:t>
            </a:r>
            <a:r>
              <a:rPr lang="en-US" altLang="zh-CN" sz="1800" b="1" kern="0" dirty="0"/>
              <a:t> editor incorporates the document into the next 11bf draft, granting the </a:t>
            </a:r>
            <a:r>
              <a:rPr lang="en-US" altLang="zh-CN" sz="1800" b="1" kern="0" dirty="0" err="1"/>
              <a:t>TGbf</a:t>
            </a:r>
            <a:r>
              <a:rPr lang="en-US" altLang="zh-CN" sz="1800" b="1" kern="0" dirty="0"/>
              <a:t> editor editorial license.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Leif Wilhelmsson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b="1" kern="0" dirty="0"/>
              <a:t>11-23/1215r1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5510831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1048, 1049, 1050, 1051, 1233, 1234, 1236, 1393, 1394, 1395, 1396, 1397, 1398, 1399, 1400, 1401, 1402, 1404, 1405, 1406, 1487, 2097, 2298, 2299, and 2301</a:t>
            </a:r>
          </a:p>
          <a:p>
            <a:pPr lvl="1" algn="just">
              <a:buFont typeface="Arial" panose="020B0604020202020204" pitchFamily="34" charset="0"/>
              <a:buChar char="–"/>
              <a:defRPr/>
            </a:pPr>
            <a:r>
              <a:rPr lang="en-US" altLang="zh-CN" sz="1600" dirty="0"/>
              <a:t>as specified in 11-23/0896r3 “LB272-DMG-Sensing-Instance-CIDs: Part 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Pu (Perry) Wang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11-23/0896r3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3459723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1291, 1292, 1293, 1294, 1295, 1460 </a:t>
            </a:r>
          </a:p>
          <a:p>
            <a:pPr lvl="1" algn="just">
              <a:buFont typeface="Arial" panose="020B0604020202020204" pitchFamily="34" charset="0"/>
              <a:buChar char="–"/>
              <a:defRPr/>
            </a:pPr>
            <a:r>
              <a:rPr lang="en-US" altLang="zh-CN" sz="1600" dirty="0"/>
              <a:t>as specified in DCN 11-23/1249r2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11-23/1249r2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7237714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2240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34928214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2101, 1102, 1037, 2104, 1649 and 2105</a:t>
            </a:r>
          </a:p>
          <a:p>
            <a:pPr lvl="1" algn="just">
              <a:buFont typeface="Arial" panose="020B0604020202020204" pitchFamily="34" charset="0"/>
              <a:buChar char="–"/>
              <a:defRPr/>
            </a:pPr>
            <a:r>
              <a:rPr lang="en-US" altLang="zh-CN" sz="1600" dirty="0"/>
              <a:t>as specified in 11-23/0976r5 ‘LB272 comments SBP comments resolution Part 3’</a:t>
            </a:r>
          </a:p>
          <a:p>
            <a:pPr lvl="1" algn="just">
              <a:buFont typeface="Arial" panose="020B0604020202020204" pitchFamily="34" charset="0"/>
              <a:buChar char="–"/>
              <a:defRPr/>
            </a:pP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11-23/0976r5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34739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1973, 1980, 1510, 2200, 1039, 2098, 1124, 1602, 1018, 1019, 1313, 1677, 1630, 1838, 2094, 1678, 1632, 1839, 1633, 1907, 1840, 2187, 1631, 2095, 1981</a:t>
            </a:r>
          </a:p>
          <a:p>
            <a:pPr lvl="1" algn="just">
              <a:buFont typeface="Arial" panose="020B0604020202020204" pitchFamily="34" charset="0"/>
              <a:buChar char="–"/>
              <a:defRPr/>
            </a:pPr>
            <a:r>
              <a:rPr lang="en-US" altLang="zh-CN" sz="1600" dirty="0"/>
              <a:t>as specified in document 23/0511r3.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469879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1764</a:t>
            </a:r>
          </a:p>
          <a:p>
            <a:pPr lvl="1" algn="just">
              <a:buFont typeface="Arial" panose="020B0604020202020204" pitchFamily="34" charset="0"/>
              <a:buChar char="–"/>
              <a:defRPr/>
            </a:pPr>
            <a:r>
              <a:rPr lang="en-US" altLang="zh-CN" sz="1600" dirty="0"/>
              <a:t>as specified in 11-23/1247r3</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11-23/1247r3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4000174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2088, 2219</a:t>
            </a:r>
          </a:p>
          <a:p>
            <a:pPr lvl="1" algn="just">
              <a:buFont typeface="Arial" panose="020B0604020202020204" pitchFamily="34" charset="0"/>
              <a:buChar char="–"/>
              <a:defRPr/>
            </a:pPr>
            <a:r>
              <a:rPr lang="en-US" altLang="zh-CN" sz="1600" dirty="0"/>
              <a:t>as specified in 11-23/1084r2, LB272 CR for DMG CID 2088 2219</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0208065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11-23/1171r2, LB272 bug fix for SBP procedure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11-23/1171r2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321227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1226, 1394, 1488, 2079, and 2090</a:t>
            </a:r>
          </a:p>
          <a:p>
            <a:pPr lvl="1" algn="just">
              <a:buFont typeface="Arial" panose="020B0604020202020204" pitchFamily="34" charset="0"/>
              <a:buChar char="–"/>
              <a:defRPr/>
            </a:pPr>
            <a:r>
              <a:rPr lang="en-US" altLang="zh-CN" sz="1600" dirty="0"/>
              <a:t>as specified in 11-23/1289r2 “LB272-DMG-Sensing-Instance-CIDs: Part 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Pu (Perry) Wang </a:t>
            </a:r>
            <a:r>
              <a:rPr lang="en-US" altLang="zh-CN" sz="1800" b="1" kern="0" dirty="0"/>
              <a:t>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11-23/1289r2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2682143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1665 </a:t>
            </a:r>
          </a:p>
          <a:p>
            <a:pPr lvl="1" algn="just">
              <a:buFont typeface="Arial" panose="020B0604020202020204" pitchFamily="34" charset="0"/>
              <a:buChar char="–"/>
              <a:defRPr/>
            </a:pPr>
            <a:r>
              <a:rPr lang="en-US" altLang="zh-CN" sz="1600" dirty="0"/>
              <a:t>as specified in 11-23/1128r0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Dongguk Lim</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11-23/1128r0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3291881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762000" y="762000"/>
            <a:ext cx="11049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407: </a:t>
            </a:r>
            <a:r>
              <a:rPr lang="en-US" altLang="en-US" sz="3200" dirty="0"/>
              <a:t>closing the remaining CIDs for LB 272</a:t>
            </a:r>
            <a:endParaRPr lang="en-US" altLang="en-US" sz="3200" dirty="0">
              <a:solidFill>
                <a:schemeClr val="tx2"/>
              </a:solidFill>
            </a:endParaRPr>
          </a:p>
        </p:txBody>
      </p:sp>
      <p:sp>
        <p:nvSpPr>
          <p:cNvPr id="4" name="Rectangle 3"/>
          <p:cNvSpPr txBox="1">
            <a:spLocks noChangeArrowheads="1"/>
          </p:cNvSpPr>
          <p:nvPr/>
        </p:nvSpPr>
        <p:spPr bwMode="auto">
          <a:xfrm>
            <a:off x="762000" y="1447800"/>
            <a:ext cx="1112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t>Move to approve “Rejected” resolutions to the CIDs:</a:t>
            </a:r>
          </a:p>
          <a:p>
            <a:pPr lvl="1"/>
            <a:r>
              <a:rPr lang="en-US" altLang="zh-CN" dirty="0"/>
              <a:t>CID: 1455, 2146, 2176, 2149, 1930, 1986, 1929, 2015, 2052, 1056, 2155, 2156, 1675, 2038, 1660</a:t>
            </a:r>
          </a:p>
          <a:p>
            <a:pPr lvl="0"/>
            <a:r>
              <a:rPr lang="en-US" altLang="zh-CN" dirty="0"/>
              <a:t>With the following rejection reason: “Lack of technical contribution/consensus”.</a:t>
            </a:r>
          </a:p>
          <a:p>
            <a:endParaRPr lang="zh-CN" altLang="zh-CN" dirty="0"/>
          </a:p>
          <a:p>
            <a:pPr lvl="0"/>
            <a:r>
              <a:rPr lang="en-GB" altLang="zh-CN" dirty="0"/>
              <a:t>Moved: Pu Perry Wang,  Seconded: Alecsander Eitan, </a:t>
            </a:r>
          </a:p>
          <a:p>
            <a:pPr lvl="0"/>
            <a:r>
              <a:rPr lang="en-GB" altLang="zh-CN" dirty="0"/>
              <a:t>Result: </a:t>
            </a:r>
            <a:r>
              <a:rPr lang="en-US" altLang="zh-CN" dirty="0">
                <a:solidFill>
                  <a:srgbClr val="000000"/>
                </a:solidFill>
                <a:highlight>
                  <a:srgbClr val="00FF00"/>
                </a:highlight>
                <a:latin typeface="Times New Roman" panose="02020603050405020304" pitchFamily="18" charset="0"/>
              </a:rPr>
              <a:t>Approved by unanimous consent</a:t>
            </a:r>
            <a:endParaRPr lang="en-US" altLang="zh-CN" sz="1050" b="1" kern="0" dirty="0"/>
          </a:p>
        </p:txBody>
      </p:sp>
    </p:spTree>
    <p:extLst>
      <p:ext uri="{BB962C8B-B14F-4D97-AF65-F5344CB8AC3E}">
        <p14:creationId xmlns:p14="http://schemas.microsoft.com/office/powerpoint/2010/main" val="31546512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a:t>
            </a:r>
            <a:r>
              <a:rPr lang="en-US" altLang="en-US" sz="3200" dirty="0" err="1"/>
              <a:t>TGbf</a:t>
            </a:r>
            <a:r>
              <a:rPr lang="en-US" altLang="en-US" sz="3200" dirty="0"/>
              <a:t> re-circulation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LB272 on P802.11bf D1.0 as contained in document 11-23/0314r21,</a:t>
            </a:r>
          </a:p>
          <a:p>
            <a:pPr marL="354013" indent="0" algn="just">
              <a:buNone/>
            </a:pPr>
            <a:r>
              <a:rPr lang="en-US" altLang="zh-CN" sz="2000" dirty="0">
                <a:hlinkClick r:id="rId3"/>
              </a:rPr>
              <a:t>https://mentor.ieee.org/802.11/dcn/23/11-23-0314-21-00bf-lb272-comments-and-approved-resolutions.xlsx</a:t>
            </a:r>
            <a:endParaRPr lang="en-US" altLang="zh-CN" sz="2000" dirty="0"/>
          </a:p>
          <a:p>
            <a:pPr algn="just"/>
            <a:r>
              <a:rPr lang="en-US" altLang="zh-CN" sz="2000" dirty="0"/>
              <a:t>Instruct the editor to prepare P802.11bf D2.0 incorporating these resolutions and,</a:t>
            </a:r>
          </a:p>
          <a:p>
            <a:pPr algn="just"/>
            <a:r>
              <a:rPr lang="en-US" altLang="zh-CN" sz="2000" dirty="0"/>
              <a:t>Approve a 20 day Working Group Recirculation Ballot asking the question “Should P802.11bf D2.0 be forwarded to SA Ballot?”</a:t>
            </a:r>
          </a:p>
          <a:p>
            <a:endParaRPr lang="zh-CN" altLang="zh-CN" sz="2000" dirty="0"/>
          </a:p>
          <a:p>
            <a:pPr lvl="0"/>
            <a:r>
              <a:rPr lang="en-GB" altLang="zh-CN" sz="2000" dirty="0"/>
              <a:t>Moved: Alecsander Eitan    ,  Seconded: Dongguk Lim  </a:t>
            </a:r>
          </a:p>
          <a:p>
            <a:r>
              <a:rPr lang="en-US" altLang="zh-CN" sz="2000" kern="0" dirty="0"/>
              <a:t>Preliminary Result: (   18 Y/  0 N/  1 A)</a:t>
            </a:r>
          </a:p>
          <a:p>
            <a:pPr lvl="0"/>
            <a:r>
              <a:rPr lang="en-GB" altLang="zh-CN" sz="2000" dirty="0"/>
              <a:t>Result</a:t>
            </a:r>
            <a:r>
              <a:rPr lang="en-US" altLang="zh-CN" sz="2000" kern="0" dirty="0"/>
              <a:t>*</a:t>
            </a:r>
            <a:r>
              <a:rPr lang="en-GB" altLang="zh-CN" sz="2000" dirty="0"/>
              <a:t>: </a:t>
            </a:r>
            <a:r>
              <a:rPr lang="en-US" altLang="zh-CN" sz="2000" dirty="0">
                <a:highlight>
                  <a:srgbClr val="00FF00"/>
                </a:highlight>
              </a:rPr>
              <a:t>Motion Passes</a:t>
            </a:r>
            <a:r>
              <a:rPr lang="en-GB" altLang="zh-CN" sz="2000" dirty="0"/>
              <a:t> (</a:t>
            </a:r>
            <a:r>
              <a:rPr lang="en-US" altLang="zh-CN" sz="2000" kern="0" dirty="0"/>
              <a:t>18</a:t>
            </a:r>
            <a:r>
              <a:rPr lang="en-GB" altLang="zh-CN" sz="2000" dirty="0"/>
              <a:t>y- 0n- 1a)</a:t>
            </a:r>
            <a:endParaRPr lang="en-US" altLang="zh-CN" sz="14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86842655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12    (Tuesday PM 1), 13:30-15:30 Atlanta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79425462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3128, 3144, 3151, 3211, 3212, 3280, 3281, 3372, 3388, and 3376</a:t>
            </a:r>
          </a:p>
          <a:p>
            <a:pPr lvl="1" algn="just">
              <a:buFont typeface="Arial" panose="020B0604020202020204" pitchFamily="34" charset="0"/>
              <a:buChar char="–"/>
              <a:defRPr/>
            </a:pPr>
            <a:r>
              <a:rPr lang="en-US" altLang="zh-CN" sz="1600" dirty="0"/>
              <a:t>as specified in document 23/1455r1 LB276 Comment Resolutions for MISC category</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23/1455r1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195504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3148, 3149, and 3179</a:t>
            </a:r>
          </a:p>
          <a:p>
            <a:pPr lvl="1" algn="just">
              <a:buFont typeface="Arial" panose="020B0604020202020204" pitchFamily="34" charset="0"/>
              <a:buChar char="–"/>
              <a:defRPr/>
            </a:pPr>
            <a:r>
              <a:rPr lang="en-US" altLang="zh-CN" sz="1600" dirty="0"/>
              <a:t>as specified in document 23/1463r2 LB276 Comment Resolutions for Reporting category</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23/1463r2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99559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1041, 1284, 1771, 1931, 1949, 2048 and 2125</a:t>
            </a:r>
          </a:p>
          <a:p>
            <a:pPr lvl="1" algn="just">
              <a:buFont typeface="Arial" panose="020B0604020202020204" pitchFamily="34" charset="0"/>
              <a:buChar char="–"/>
              <a:defRPr/>
            </a:pPr>
            <a:r>
              <a:rPr lang="en-US" altLang="zh-CN" sz="1600" dirty="0"/>
              <a:t>as specified in document 23/0553r3.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23/0553r3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051425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3000, 3001, 3348, 3374, 3387, 3389, 3390, 3107</a:t>
            </a:r>
          </a:p>
          <a:p>
            <a:pPr lvl="1" algn="just">
              <a:buFont typeface="Arial" panose="020B0604020202020204" pitchFamily="34" charset="0"/>
              <a:buChar char="–"/>
              <a:defRPr/>
            </a:pPr>
            <a:r>
              <a:rPr lang="en-US" altLang="zh-CN" sz="1600" dirty="0"/>
              <a:t>as specified in 11-23/1435r1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11-23/1435r1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0534878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3112, 3121, 3241, 3265, 3266, 3344 &amp; 3345 </a:t>
            </a:r>
          </a:p>
          <a:p>
            <a:pPr lvl="1" algn="just">
              <a:buFont typeface="Arial" panose="020B0604020202020204" pitchFamily="34" charset="0"/>
              <a:buChar char="–"/>
              <a:defRPr/>
            </a:pPr>
            <a:r>
              <a:rPr lang="en-US" altLang="zh-CN" sz="1600" dirty="0"/>
              <a:t>as specified in 11-23/1430r0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11-23/1430r0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8198538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nn-NO" altLang="zh-CN" sz="1600" dirty="0"/>
              <a:t>23/1457r1 updated sensing NDPA frame format </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nn-NO" altLang="zh-CN" dirty="0"/>
              <a:t>23/1457r1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954059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3194, 3245, 3246, 3247, 3248, 3284, 3285, 3286, 3287, 3288, 3289, 3290, 3392, 3527, 3528, 3393, 3529, 3531, 3414, and 3469 </a:t>
            </a:r>
          </a:p>
          <a:p>
            <a:pPr lvl="1" algn="just">
              <a:buFont typeface="Arial" panose="020B0604020202020204" pitchFamily="34" charset="0"/>
              <a:buChar char="–"/>
              <a:defRPr/>
            </a:pPr>
            <a:r>
              <a:rPr lang="en-US" altLang="zh-CN" sz="1600" dirty="0"/>
              <a:t>as specified in document 23/1456r2 LB276 Comment Resolutions for Sensing NDPA frame format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23/1456r2 </a:t>
            </a:r>
            <a:endParaRPr lang="en-US" altLang="zh-CN" kern="0" dirty="0"/>
          </a:p>
          <a:p>
            <a:pPr marL="628650" lvl="2">
              <a:buFont typeface="微软雅黑" panose="020B0503020204020204" pitchFamily="34" charset="-122"/>
              <a:buChar char="–"/>
              <a:defRPr/>
            </a:pPr>
            <a:r>
              <a:rPr lang="en-US" altLang="zh-CN" kern="0" dirty="0"/>
              <a:t>SP Result: </a:t>
            </a:r>
            <a:r>
              <a:rPr lang="en-US" altLang="zh-CN" dirty="0"/>
              <a:t>14Y, 3N, 10A</a:t>
            </a:r>
            <a:endParaRPr lang="en-US" altLang="zh-CN" sz="1050" b="1" kern="0" dirty="0"/>
          </a:p>
        </p:txBody>
      </p:sp>
    </p:spTree>
    <p:extLst>
      <p:ext uri="{BB962C8B-B14F-4D97-AF65-F5344CB8AC3E}">
        <p14:creationId xmlns:p14="http://schemas.microsoft.com/office/powerpoint/2010/main" val="91483042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3076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7758719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3209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59853020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3153 3154 3187 3190 3258  3261 3308 3427 </a:t>
            </a:r>
          </a:p>
          <a:p>
            <a:pPr lvl="1" algn="just">
              <a:buFont typeface="Arial" panose="020B0604020202020204" pitchFamily="34" charset="0"/>
              <a:buChar char="–"/>
              <a:defRPr/>
            </a:pPr>
            <a:r>
              <a:rPr lang="en-US" altLang="zh-CN" sz="1600" dirty="0"/>
              <a:t>as specified in 11-23/1473r2 ‘CRs for SBP part1 in LB 276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23/1473r2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742005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13    (Wednesday AM 2),	10:30-12:30 Atlanta time </a:t>
            </a:r>
          </a:p>
          <a:p>
            <a:pPr lvl="1"/>
            <a:endParaRPr lang="en-US" altLang="en-US" sz="3600" dirty="0"/>
          </a:p>
          <a:p>
            <a:pPr lvl="1"/>
            <a:endParaRPr lang="en-US" altLang="en-US" sz="3600" dirty="0"/>
          </a:p>
        </p:txBody>
      </p:sp>
    </p:spTree>
    <p:extLst>
      <p:ext uri="{BB962C8B-B14F-4D97-AF65-F5344CB8AC3E}">
        <p14:creationId xmlns:p14="http://schemas.microsoft.com/office/powerpoint/2010/main" val="262288625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3191 3200 3201 3208  </a:t>
            </a:r>
          </a:p>
          <a:p>
            <a:pPr lvl="1" algn="just">
              <a:buFont typeface="Arial" panose="020B0604020202020204" pitchFamily="34" charset="0"/>
              <a:buChar char="–"/>
              <a:defRPr/>
            </a:pPr>
            <a:r>
              <a:rPr lang="en-US" altLang="zh-CN" sz="1600" dirty="0"/>
              <a:t>as specified in 11-23/1501r1 ‘CRs for SBP part2 in LB 276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11-23/1501r1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4883801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3123, 3406, 3407, 3431, 3433, 3434, 3435, 3438 and 3441</a:t>
            </a:r>
          </a:p>
          <a:p>
            <a:pPr lvl="1" algn="just">
              <a:buFont typeface="Arial" panose="020B0604020202020204" pitchFamily="34" charset="0"/>
              <a:buChar char="–"/>
              <a:defRPr/>
            </a:pPr>
            <a:r>
              <a:rPr lang="en-US" altLang="zh-CN" sz="1600" dirty="0"/>
              <a:t>as specified in 11-23/1502r1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11-23/1502r1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08155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1789, 1074, 1002, 1077 </a:t>
            </a:r>
          </a:p>
          <a:p>
            <a:pPr lvl="1" algn="just">
              <a:buFont typeface="Arial" panose="020B0604020202020204" pitchFamily="34" charset="0"/>
              <a:buChar char="–"/>
              <a:defRPr/>
            </a:pPr>
            <a:r>
              <a:rPr lang="en-US" altLang="zh-CN" sz="1600" dirty="0"/>
              <a:t>as specified in 23/0514r2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8033985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3056 3083 3096 3138 3143 3146 3147 3152 3170 3171 3173 3174 3175 3176 3185 3186 3206 3214 3216 3217 3219 3220 3253 3315 3426 3540 3541 3542 3544</a:t>
            </a:r>
          </a:p>
          <a:p>
            <a:pPr lvl="1" algn="just">
              <a:buFont typeface="Arial" panose="020B0604020202020204" pitchFamily="34" charset="0"/>
              <a:buChar char="–"/>
              <a:defRPr/>
            </a:pPr>
            <a:r>
              <a:rPr lang="en-US" altLang="zh-CN" sz="1600" dirty="0"/>
              <a:t>as specified in 11-23/1479r5</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11-23/1479r5</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5735759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14    (Thursday AM 1), 08:00-10:00 Atlanta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20702599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3169, 3490, 3508, 3065,</a:t>
            </a:r>
          </a:p>
          <a:p>
            <a:pPr lvl="1" algn="just">
              <a:buFont typeface="Arial" panose="020B0604020202020204" pitchFamily="34" charset="0"/>
              <a:buChar char="–"/>
              <a:defRPr/>
            </a:pPr>
            <a:r>
              <a:rPr lang="en-US" altLang="zh-CN" sz="1600" dirty="0"/>
              <a:t>as specified in doc.: 11-23/1475r1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0632716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3026, 3027, 3024, 3028</a:t>
            </a:r>
          </a:p>
          <a:p>
            <a:pPr lvl="1" algn="just">
              <a:buFont typeface="Arial" panose="020B0604020202020204" pitchFamily="34" charset="0"/>
              <a:buChar char="–"/>
              <a:defRPr/>
            </a:pPr>
            <a:r>
              <a:rPr lang="en-US" altLang="zh-CN" sz="1600" dirty="0"/>
              <a:t>as specified in doc.: 11-23/1484r1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2554127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3532, 3249, 3291</a:t>
            </a:r>
          </a:p>
          <a:p>
            <a:pPr lvl="1" algn="just">
              <a:buFont typeface="Arial" panose="020B0604020202020204" pitchFamily="34" charset="0"/>
              <a:buChar char="–"/>
              <a:defRPr/>
            </a:pPr>
            <a:r>
              <a:rPr lang="en-US" altLang="zh-CN" sz="1600" dirty="0"/>
              <a:t>as specified in doc 11-23/1575r1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175583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3269, 3382, 3501, 3502 </a:t>
            </a:r>
          </a:p>
          <a:p>
            <a:pPr lvl="1" algn="just">
              <a:buFont typeface="Arial" panose="020B0604020202020204" pitchFamily="34" charset="0"/>
              <a:buChar char="–"/>
              <a:defRPr/>
            </a:pPr>
            <a:r>
              <a:rPr lang="en-US" altLang="zh-CN" sz="1600" dirty="0"/>
              <a:t>as specified in 11-23/1544r2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6029076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3035, 3036, 3072, 3091, 3095, 3250, 3476, 3482, 3483</a:t>
            </a:r>
          </a:p>
          <a:p>
            <a:pPr lvl="1" algn="just">
              <a:buFont typeface="Arial" panose="020B0604020202020204" pitchFamily="34" charset="0"/>
              <a:buChar char="–"/>
              <a:defRPr/>
            </a:pPr>
            <a:r>
              <a:rPr lang="en-US" altLang="zh-CN" sz="1600" dirty="0"/>
              <a:t>as specified in 11-23/1492r2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11-23/1492r2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7282398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3346 </a:t>
            </a:r>
          </a:p>
          <a:p>
            <a:pPr lvl="1" algn="just">
              <a:buFont typeface="Arial" panose="020B0604020202020204" pitchFamily="34" charset="0"/>
              <a:buChar char="–"/>
              <a:defRPr/>
            </a:pPr>
            <a:r>
              <a:rPr lang="en-US" altLang="zh-CN" sz="1600" dirty="0"/>
              <a:t>as specified in 11-23/1577r2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11-23/1577r2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979035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3306 3504</a:t>
            </a:r>
          </a:p>
          <a:p>
            <a:pPr lvl="1" algn="just">
              <a:buFont typeface="Arial" panose="020B0604020202020204" pitchFamily="34" charset="0"/>
              <a:buChar char="–"/>
              <a:defRPr/>
            </a:pPr>
            <a:r>
              <a:rPr lang="en-US" altLang="zh-CN" sz="1600" dirty="0"/>
              <a:t>as specified in 11-23/1559r2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960412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3353 3408 3409 </a:t>
            </a:r>
          </a:p>
          <a:p>
            <a:pPr lvl="1" algn="just">
              <a:buFont typeface="Arial" panose="020B0604020202020204" pitchFamily="34" charset="0"/>
              <a:buChar char="–"/>
              <a:defRPr/>
            </a:pPr>
            <a:r>
              <a:rPr lang="en-US" altLang="zh-CN" sz="1600" dirty="0"/>
              <a:t>as specified in 11-23/1619r0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11-23/1619r0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6435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1330, 1976, 2295, 1668, 1058, 1346, 1445, 1007, 1447, 1861, 2232, 1799, 1975, 2233, 1035, 1029, 2234, 1914, 1862, 1708, 2236, 1008, 1774, 2238, 1527, 2235, 2237, 1847, 1848, 1086, 1036</a:t>
            </a:r>
          </a:p>
          <a:p>
            <a:pPr lvl="1" algn="just">
              <a:buFont typeface="Arial" panose="020B0604020202020204" pitchFamily="34" charset="0"/>
              <a:buChar char="–"/>
              <a:defRPr/>
            </a:pPr>
            <a:r>
              <a:rPr lang="en-US" altLang="zh-CN" sz="1600" dirty="0"/>
              <a:t>as specified in 11-23/0477r3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11-23/0477r3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8387687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23/1486r1 (New primitive for Sensing Measurement Query frame)</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rPr>
              <a:t> Approved by unanimous consent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23/1486r1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805927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Oct 	10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5659881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3420, 3160, 3202, 3401, 3251, 3325, 3021, 3488, 3424, 3405, 3172, 3252, 3539, 3132, 3058, 3328, 3135, 3257, 3014, 3259, 3136, 3329, 3428, 3323, 3368, 3262, 3263, 3264, 3097, 3015, 3124, 3430, 3029, 3016, 3030, 3271, 3272, 3125, 3432, 3274, 3275, 3276, 3437, 3277, 3278, 3008, 3530, 3474, 3436, 3475, 3222, 3416, 3013</a:t>
            </a:r>
          </a:p>
          <a:p>
            <a:pPr lvl="1" algn="just">
              <a:buFont typeface="Arial" panose="020B0604020202020204" pitchFamily="34" charset="0"/>
              <a:buChar char="–"/>
              <a:defRPr/>
            </a:pPr>
            <a:r>
              <a:rPr lang="en-US" altLang="zh-CN" sz="1600" dirty="0"/>
              <a:t>as specified in 11-23/1653r0 ‘Proposed resolutions for editorial comments on D2.0 -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11-23/1653r0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9239988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DCN 23/1648r1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23/1648r1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3386029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3044, 3045, 3047, 3205, 3339, 3391, 3479,</a:t>
            </a:r>
          </a:p>
          <a:p>
            <a:pPr lvl="1" algn="just">
              <a:buFont typeface="Arial" panose="020B0604020202020204" pitchFamily="34" charset="0"/>
              <a:buChar char="–"/>
              <a:defRPr/>
            </a:pPr>
            <a:r>
              <a:rPr lang="en-US" altLang="zh-CN" sz="1600" dirty="0"/>
              <a:t>as specified in doc.: 11-23/1487r1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1118945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3003, 3004, 3005, 3006, 3032, 3033, 3034, 3071, 3081, 3093, 3094, 3131, 3213, 3340, 3342, 3398, 3399, 3404, 3480, 3481, 3487 </a:t>
            </a:r>
          </a:p>
          <a:p>
            <a:pPr lvl="1" algn="just">
              <a:buFont typeface="Arial" panose="020B0604020202020204" pitchFamily="34" charset="0"/>
              <a:buChar char="–"/>
              <a:defRPr/>
            </a:pPr>
            <a:r>
              <a:rPr lang="en-US" altLang="zh-CN" sz="1600" dirty="0"/>
              <a:t>- as specified in 23/1474r2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23/1474r2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103837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3158, 3425, 3471, 3505, 3168 and 3489.</a:t>
            </a:r>
          </a:p>
          <a:p>
            <a:pPr lvl="1" algn="just">
              <a:buFont typeface="Arial" panose="020B0604020202020204" pitchFamily="34" charset="0"/>
              <a:buChar char="–"/>
              <a:defRPr/>
            </a:pPr>
            <a:r>
              <a:rPr lang="en-US" altLang="zh-CN" sz="1600" dirty="0"/>
              <a:t>as specified in doc.: 11-23/1661r2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11-23/1661r2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1609241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3084, 3089, 3105, 3108, 3109, 3142, 3218, 3321 </a:t>
            </a:r>
          </a:p>
          <a:p>
            <a:pPr lvl="1" algn="just">
              <a:buFont typeface="Arial" panose="020B0604020202020204" pitchFamily="34" charset="0"/>
              <a:buChar char="–"/>
              <a:defRPr/>
            </a:pPr>
            <a:r>
              <a:rPr lang="en-US" altLang="zh-CN" sz="1600" dirty="0"/>
              <a:t>as specified in doc.: 11-23/1651r3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0926639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CIDs:3017, 3066, 3150, 3360, 3361, 3365, 3366 </a:t>
            </a:r>
          </a:p>
          <a:p>
            <a:pPr lvl="1" algn="just">
              <a:buFont typeface="Arial" panose="020B0604020202020204" pitchFamily="34" charset="0"/>
              <a:buChar char="–"/>
              <a:defRPr/>
            </a:pPr>
            <a:r>
              <a:rPr lang="en-US" altLang="zh-CN" sz="1600" dirty="0"/>
              <a:t>as specified in doc.: 11-23/1592r0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11-23/1592r0</a:t>
            </a:r>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89705095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CIDs:3059, 3060, 3061, 3064, 3067, 3134, 3180, 3181, 3182, 3183, 3184, 3256, 3364 </a:t>
            </a:r>
          </a:p>
          <a:p>
            <a:pPr lvl="1" algn="just">
              <a:buFont typeface="Arial" panose="020B0604020202020204" pitchFamily="34" charset="0"/>
              <a:buChar char="–"/>
              <a:defRPr/>
            </a:pPr>
            <a:r>
              <a:rPr lang="en-US" altLang="zh-CN" sz="1600" dirty="0"/>
              <a:t>as specified in doc.: 11-23/1640r2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11-23/1640r2</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905811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1757</a:t>
            </a:r>
          </a:p>
          <a:p>
            <a:pPr lvl="1" algn="just">
              <a:buFont typeface="Arial" panose="020B0604020202020204" pitchFamily="34" charset="0"/>
              <a:buChar char="–"/>
              <a:defRPr/>
            </a:pPr>
            <a:r>
              <a:rPr lang="en-US" altLang="zh-CN" sz="1600" dirty="0"/>
              <a:t>as specified in document 23/0554r3 .</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23/0554r3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7954623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3295, 3394, 3396, 3397, 3417, 3473, 3069, 3070, 3402, 3486 </a:t>
            </a:r>
          </a:p>
          <a:p>
            <a:pPr lvl="1" algn="just">
              <a:buFont typeface="Arial" panose="020B0604020202020204" pitchFamily="34" charset="0"/>
              <a:buChar char="–"/>
              <a:defRPr/>
            </a:pPr>
            <a:r>
              <a:rPr lang="en-US" altLang="zh-CN" sz="1600" dirty="0"/>
              <a:t>as specified in doc.: 11-23/1552r3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11-23/1552r3</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81867529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3442, 3369, 3443, 3444, 3445, 3446, 3447, 3448, 3449, 3450, 3451, 3452, 3453, 3454, 3455, 3456, 3457, 3458, 3459, 3460, 3461, 3462, 3463, 3464, 3018, 3019, 3020 </a:t>
            </a:r>
          </a:p>
          <a:p>
            <a:pPr lvl="1" algn="just">
              <a:buFont typeface="Arial" panose="020B0604020202020204" pitchFamily="34" charset="0"/>
              <a:buChar char="–"/>
              <a:defRPr/>
            </a:pPr>
            <a:r>
              <a:rPr lang="en-US" altLang="zh-CN" sz="1600" dirty="0"/>
              <a:t>as specified in doc.: 11-23/1654r2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6683666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Oct 	31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75690972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3177, 3196, 3197, 3215, 3317, 3319, 3493, and 3543</a:t>
            </a:r>
          </a:p>
          <a:p>
            <a:pPr lvl="1" algn="just">
              <a:buFont typeface="Arial" panose="020B0604020202020204" pitchFamily="34" charset="0"/>
              <a:buChar char="–"/>
              <a:defRPr/>
            </a:pPr>
            <a:r>
              <a:rPr lang="en-US" altLang="zh-CN" sz="1600" dirty="0"/>
              <a:t>as specified in doc.: </a:t>
            </a:r>
            <a:r>
              <a:rPr lang="pt-BR" altLang="zh-CN" sz="1600" dirty="0"/>
              <a:t>11-23/1633r4, “LB276 CR for CIDs on SR2SR Variant”.</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de-DE" altLang="zh-CN" sz="1800" b="1" kern="0" dirty="0"/>
              <a:t>Dong Wei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11-23/1633r4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498904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3057 3221 3363 3411</a:t>
            </a:r>
          </a:p>
          <a:p>
            <a:pPr lvl="1" algn="just">
              <a:buFont typeface="Arial" panose="020B0604020202020204" pitchFamily="34" charset="0"/>
              <a:buChar char="–"/>
              <a:defRPr/>
            </a:pPr>
            <a:r>
              <a:rPr lang="en-US" altLang="zh-CN" sz="1600" dirty="0"/>
              <a:t>as specified in doc.: 11-23/1688r0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11-23/1688r0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9393585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3110, 3111</a:t>
            </a:r>
          </a:p>
          <a:p>
            <a:pPr lvl="1" algn="just">
              <a:buFont typeface="Arial" panose="020B0604020202020204" pitchFamily="34" charset="0"/>
              <a:buChar char="–"/>
              <a:defRPr/>
            </a:pPr>
            <a:r>
              <a:rPr lang="en-US" altLang="zh-CN" sz="1600" dirty="0"/>
              <a:t>as specified in doc.: 11-23/1659r1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1945089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3421 and 3440</a:t>
            </a:r>
          </a:p>
          <a:p>
            <a:pPr lvl="1" algn="just">
              <a:buFont typeface="Arial" panose="020B0604020202020204" pitchFamily="34" charset="0"/>
              <a:buChar char="–"/>
              <a:defRPr/>
            </a:pPr>
            <a:r>
              <a:rPr lang="en-US" altLang="zh-CN" sz="1600" dirty="0"/>
              <a:t>as specified in doc.: 11-23/1698r0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11-23/1698r0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314954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3279</a:t>
            </a:r>
          </a:p>
          <a:p>
            <a:pPr lvl="1" algn="just">
              <a:buFont typeface="Arial" panose="020B0604020202020204" pitchFamily="34" charset="0"/>
              <a:buChar char="–"/>
              <a:defRPr/>
            </a:pPr>
            <a:r>
              <a:rPr lang="en-US" altLang="zh-CN" sz="1600" dirty="0"/>
              <a:t>as specified in doc.: 11-23/1577r3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11-23/1577r3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1769802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3082 </a:t>
            </a:r>
          </a:p>
          <a:p>
            <a:pPr lvl="1" algn="just">
              <a:buFont typeface="Arial" panose="020B0604020202020204" pitchFamily="34" charset="0"/>
              <a:buChar char="–"/>
              <a:defRPr/>
            </a:pPr>
            <a:r>
              <a:rPr lang="en-US" altLang="zh-CN" sz="1600" dirty="0"/>
              <a:t>as specified in doc.: </a:t>
            </a:r>
            <a:r>
              <a:rPr lang="pt-BR" altLang="zh-CN" sz="1600" dirty="0"/>
              <a:t>11-23/1634r1, “LB276 CR for CID 3082”.</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kern="0" dirty="0"/>
              <a:t>11-23/1634r1, “LB276 CR for CID 3082”.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340829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3068 </a:t>
            </a:r>
          </a:p>
          <a:p>
            <a:pPr lvl="1" algn="just">
              <a:buFont typeface="Arial" panose="020B0604020202020204" pitchFamily="34" charset="0"/>
              <a:buChar char="–"/>
              <a:defRPr/>
            </a:pPr>
            <a:r>
              <a:rPr lang="en-US" altLang="zh-CN" sz="1600" dirty="0"/>
              <a:t>as specified in doc.: 23/1657r0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23/1657r0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47159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752600" y="1066800"/>
            <a:ext cx="8686800" cy="12954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2057400" y="2590800"/>
            <a:ext cx="8305800" cy="2895600"/>
          </a:xfrm>
        </p:spPr>
        <p:txBody>
          <a:bodyPr/>
          <a:lstStyle/>
          <a:p>
            <a:pPr algn="ctr">
              <a:lnSpc>
                <a:spcPct val="90000"/>
              </a:lnSpc>
              <a:buNone/>
            </a:pPr>
            <a:r>
              <a:rPr lang="en-US" altLang="zh-CN" sz="3200" dirty="0">
                <a:latin typeface="Arial" panose="020B0604020202020204" pitchFamily="34" charset="0"/>
              </a:rPr>
              <a:t>Motion list – Part 2 </a:t>
            </a:r>
          </a:p>
          <a:p>
            <a:pPr algn="ctr">
              <a:lnSpc>
                <a:spcPct val="90000"/>
              </a:lnSpc>
              <a:buNone/>
            </a:pPr>
            <a:r>
              <a:rPr lang="en-US" altLang="zh-CN" sz="3200" b="0" dirty="0">
                <a:latin typeface="Arial" panose="020B0604020202020204" pitchFamily="34" charset="0"/>
              </a:rPr>
              <a:t>(From January 2023, after D1.0 released)</a:t>
            </a:r>
          </a:p>
          <a:p>
            <a:pPr algn="ctr">
              <a:lnSpc>
                <a:spcPct val="90000"/>
              </a:lnSpc>
              <a:buFontTx/>
              <a:buNone/>
            </a:pPr>
            <a:endParaRPr lang="en-US" altLang="en-US" sz="3000" dirty="0">
              <a:cs typeface="Times New Roman" panose="02020603050405020304" pitchFamily="18" charset="0"/>
            </a:endParaRPr>
          </a:p>
          <a:p>
            <a:pPr algn="ctr">
              <a:lnSpc>
                <a:spcPct val="90000"/>
              </a:lnSpc>
              <a:buFontTx/>
              <a:buNone/>
            </a:pPr>
            <a:endParaRPr lang="en-US" altLang="en-US" sz="3000" dirty="0">
              <a:cs typeface="Times New Roman" panose="02020603050405020304" pitchFamily="18" charset="0"/>
            </a:endParaRPr>
          </a:p>
          <a:p>
            <a:pPr algn="just">
              <a:lnSpc>
                <a:spcPct val="90000"/>
              </a:lnSpc>
              <a:buFontTx/>
              <a:buNone/>
            </a:pPr>
            <a:r>
              <a:rPr lang="en-US" altLang="en-US" sz="2000" dirty="0">
                <a:latin typeface="Arial" panose="020B0604020202020204" pitchFamily="34" charset="0"/>
                <a:cs typeface="MS PGothic" panose="020B0600070205080204" pitchFamily="34" charset="-128"/>
              </a:rPr>
              <a:t>		   	        Chair:	</a:t>
            </a:r>
            <a:r>
              <a:rPr lang="en-US" altLang="en-US" sz="2000" dirty="0">
                <a:cs typeface="Times New Roman" panose="02020603050405020304" pitchFamily="18" charset="0"/>
              </a:rPr>
              <a:t>Tony Xiao Han (Huawei)</a:t>
            </a:r>
          </a:p>
          <a:p>
            <a:pPr algn="just">
              <a:lnSpc>
                <a:spcPct val="90000"/>
              </a:lnSpc>
              <a:buNone/>
            </a:pPr>
            <a:r>
              <a:rPr lang="en-US" altLang="en-US" sz="2000" dirty="0">
                <a:latin typeface="Arial" panose="020B0604020202020204" pitchFamily="34" charset="0"/>
                <a:cs typeface="MS PGothic" panose="020B0600070205080204" pitchFamily="34" charset="-128"/>
              </a:rPr>
              <a:t>			Vice Chair: 	</a:t>
            </a:r>
            <a:r>
              <a:rPr lang="en-US" altLang="en-US" sz="2000" dirty="0">
                <a:cs typeface="Times New Roman" panose="02020603050405020304" pitchFamily="18" charset="0"/>
              </a:rPr>
              <a:t>Sang Kim (LG Electronics)</a:t>
            </a:r>
          </a:p>
          <a:p>
            <a:pPr algn="just">
              <a:lnSpc>
                <a:spcPct val="90000"/>
              </a:lnSpc>
              <a:buNone/>
            </a:pPr>
            <a:r>
              <a:rPr lang="en-US" altLang="en-US" sz="2000" dirty="0">
                <a:latin typeface="Arial" panose="020B0604020202020204" pitchFamily="34" charset="0"/>
                <a:cs typeface="MS PGothic" panose="020B0600070205080204" pitchFamily="34" charset="-128"/>
              </a:rPr>
              <a:t> 					</a:t>
            </a:r>
            <a:r>
              <a:rPr lang="en-US" altLang="zh-CN" sz="2000" dirty="0"/>
              <a:t>Assaf Kasher (Self)</a:t>
            </a:r>
            <a:endParaRPr lang="en-US" altLang="en-US" sz="2000" dirty="0">
              <a:cs typeface="Times New Roman" panose="02020603050405020304" pitchFamily="18" charset="0"/>
            </a:endParaRPr>
          </a:p>
          <a:p>
            <a:pPr algn="just">
              <a:lnSpc>
                <a:spcPct val="90000"/>
              </a:lnSpc>
              <a:buNone/>
            </a:pPr>
            <a:r>
              <a:rPr lang="en-US" altLang="en-US" sz="2000" dirty="0">
                <a:latin typeface="Arial" panose="020B0604020202020204" pitchFamily="34" charset="0"/>
                <a:cs typeface="MS PGothic" panose="020B0600070205080204" pitchFamily="34" charset="-128"/>
              </a:rPr>
              <a:t>			 Secretary: 	</a:t>
            </a:r>
            <a:r>
              <a:rPr lang="en-US" altLang="zh-CN" sz="2000" dirty="0"/>
              <a:t>Leif Wilhelmsson </a:t>
            </a:r>
            <a:r>
              <a:rPr lang="en-US" altLang="en-US" sz="2000" dirty="0"/>
              <a:t>(</a:t>
            </a:r>
            <a:r>
              <a:rPr lang="en-US" altLang="zh-CN" sz="2000" dirty="0"/>
              <a:t>Ericsson</a:t>
            </a:r>
            <a:r>
              <a:rPr lang="en-US" altLang="en-US" sz="2000" dirty="0"/>
              <a:t>)</a:t>
            </a:r>
          </a:p>
          <a:p>
            <a:pPr algn="just">
              <a:lnSpc>
                <a:spcPct val="90000"/>
              </a:lnSpc>
              <a:buNone/>
            </a:pPr>
            <a:r>
              <a:rPr lang="en-US" altLang="en-US" sz="2000" dirty="0">
                <a:latin typeface="Arial" panose="020B0604020202020204" pitchFamily="34" charset="0"/>
                <a:cs typeface="MS PGothic" panose="020B0600070205080204" pitchFamily="34" charset="-128"/>
              </a:rPr>
              <a:t>		  Tech</a:t>
            </a:r>
            <a:r>
              <a:rPr lang="en-US" altLang="zh-CN" sz="2000" dirty="0">
                <a:latin typeface="Arial" panose="020B0604020202020204" pitchFamily="34" charset="0"/>
                <a:cs typeface="MS PGothic" panose="020B0600070205080204" pitchFamily="34" charset="-128"/>
              </a:rPr>
              <a:t>nical </a:t>
            </a:r>
            <a:r>
              <a:rPr lang="en-US" altLang="en-US" sz="2000" dirty="0">
                <a:latin typeface="Arial" panose="020B0604020202020204" pitchFamily="34" charset="0"/>
                <a:cs typeface="MS PGothic" panose="020B0600070205080204" pitchFamily="34" charset="-128"/>
              </a:rPr>
              <a:t>Editor:	</a:t>
            </a:r>
            <a:r>
              <a:rPr lang="en-US" altLang="zh-CN" sz="2000" dirty="0"/>
              <a:t>Claudio Da Silva </a:t>
            </a:r>
            <a:r>
              <a:rPr lang="en-US" altLang="en-US" sz="2000" dirty="0">
                <a:cs typeface="Times New Roman" panose="02020603050405020304" pitchFamily="18" charset="0"/>
              </a:rPr>
              <a:t>(</a:t>
            </a:r>
            <a:r>
              <a:rPr lang="en-US" altLang="zh-CN" sz="2000" dirty="0">
                <a:cs typeface="Times New Roman" panose="02020603050405020304" pitchFamily="18" charset="0"/>
              </a:rPr>
              <a:t>Meta Platforms</a:t>
            </a:r>
            <a:r>
              <a:rPr lang="en-US" altLang="en-US" sz="2000" dirty="0">
                <a:cs typeface="Times New Roman" panose="02020603050405020304" pitchFamily="18" charset="0"/>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1144 1145  1382 1670  1874</a:t>
            </a:r>
          </a:p>
          <a:p>
            <a:pPr lvl="1" algn="just">
              <a:buFont typeface="Arial" panose="020B0604020202020204" pitchFamily="34" charset="0"/>
              <a:buChar char="–"/>
              <a:defRPr/>
            </a:pPr>
            <a:r>
              <a:rPr lang="en-US" altLang="zh-CN" sz="1600" dirty="0"/>
              <a:t>as specified in document 23/0556r3.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1457800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3077, 3078, 3087, 3378 and 3380</a:t>
            </a:r>
          </a:p>
          <a:p>
            <a:pPr lvl="1" algn="just">
              <a:buFont typeface="Arial" panose="020B0604020202020204" pitchFamily="34" charset="0"/>
              <a:buChar char="–"/>
              <a:defRPr/>
            </a:pPr>
            <a:r>
              <a:rPr lang="en-US" altLang="zh-CN" sz="1600" dirty="0"/>
              <a:t>as specified in doc.: 11-23/1476r2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11-23/1476r2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7637282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3022, 3497, 3498, 3025</a:t>
            </a:r>
          </a:p>
          <a:p>
            <a:pPr lvl="1" algn="just">
              <a:buFont typeface="Arial" panose="020B0604020202020204" pitchFamily="34" charset="0"/>
              <a:buChar char="–"/>
              <a:defRPr/>
            </a:pPr>
            <a:r>
              <a:rPr lang="en-US" altLang="zh-CN" sz="1600" dirty="0"/>
              <a:t>as specified in doc.: 11-23/1485r3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11-23/1485r3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6211666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13    (Monday PM 2), 16:00-18:00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6189914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3074, 3156, 3157, 3159, 3309, 3310, 3313, 3314, 3336, 3400, 3478, 3491</a:t>
            </a:r>
          </a:p>
          <a:p>
            <a:pPr lvl="1" algn="just">
              <a:buFont typeface="Arial" panose="020B0604020202020204" pitchFamily="34" charset="0"/>
              <a:buChar char="–"/>
              <a:defRPr/>
            </a:pPr>
            <a:r>
              <a:rPr lang="en-US" altLang="zh-CN" sz="1600" dirty="0"/>
              <a:t>as specified in doc.: 23/1678r2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23/1678r2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2315232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3007, 3283, 3145, 3193, 3307, 3282</a:t>
            </a:r>
          </a:p>
          <a:p>
            <a:pPr lvl="1" algn="just">
              <a:buFont typeface="Arial" panose="020B0604020202020204" pitchFamily="34" charset="0"/>
              <a:buChar char="–"/>
              <a:defRPr/>
            </a:pPr>
            <a:r>
              <a:rPr lang="en-US" altLang="zh-CN" sz="1600" dirty="0"/>
              <a:t>as specified in doc.: 11-23/1563r0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11-23/1563r0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5614468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3439, 3500, 3023, 3495, 3496</a:t>
            </a:r>
          </a:p>
          <a:p>
            <a:pPr lvl="1" algn="just">
              <a:buFont typeface="Arial" panose="020B0604020202020204" pitchFamily="34" charset="0"/>
              <a:buChar char="–"/>
              <a:defRPr/>
            </a:pPr>
            <a:r>
              <a:rPr lang="en-US" altLang="zh-CN" sz="1600" dirty="0"/>
              <a:t>as specified in doc.: 11-23/1721r2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11-23/1721r2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8998507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3113, 3114, 3510, 3511, 3512 and 3514</a:t>
            </a:r>
          </a:p>
          <a:p>
            <a:pPr lvl="1" algn="just">
              <a:buFont typeface="Arial" panose="020B0604020202020204" pitchFamily="34" charset="0"/>
              <a:buChar char="–"/>
              <a:defRPr/>
            </a:pPr>
            <a:r>
              <a:rPr lang="en-US" altLang="zh-CN" sz="1600" dirty="0"/>
              <a:t>as specified in doc.: 11-23/1669r0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11-23/1669r0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7791764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3085, 3100 and 3316</a:t>
            </a:r>
          </a:p>
          <a:p>
            <a:pPr lvl="1" algn="just">
              <a:buFont typeface="Arial" panose="020B0604020202020204" pitchFamily="34" charset="0"/>
              <a:buChar char="–"/>
              <a:defRPr/>
            </a:pPr>
            <a:r>
              <a:rPr lang="en-US" altLang="zh-CN" sz="1600" dirty="0"/>
              <a:t>as specified in doc.: 11-23/1670r1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8198592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3129, 3311, 3312, 3534</a:t>
            </a:r>
          </a:p>
          <a:p>
            <a:pPr lvl="1" algn="just">
              <a:buFont typeface="Arial" panose="020B0604020202020204" pitchFamily="34" charset="0"/>
              <a:buChar char="–"/>
              <a:defRPr/>
            </a:pPr>
            <a:r>
              <a:rPr lang="en-US" altLang="zh-CN" sz="1600" dirty="0"/>
              <a:t>as specified in doc.: 11-23/1715r1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11-23/1715r1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1895299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3126</a:t>
            </a:r>
          </a:p>
          <a:p>
            <a:pPr lvl="1" algn="just">
              <a:buFont typeface="Arial" panose="020B0604020202020204" pitchFamily="34" charset="0"/>
              <a:buChar char="–"/>
              <a:defRPr/>
            </a:pPr>
            <a:r>
              <a:rPr lang="en-US" altLang="zh-CN" sz="1600" dirty="0"/>
              <a:t>as specified in doc.: 11-23/1862r2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nl-NL" altLang="zh-CN" sz="1800" b="1" kern="0" dirty="0"/>
              <a:t>Mahmoud Kamel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11-23/1862r2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84284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1066, 1067, and 1069 </a:t>
            </a:r>
          </a:p>
          <a:p>
            <a:pPr lvl="1" algn="just">
              <a:buFont typeface="Arial" panose="020B0604020202020204" pitchFamily="34" charset="0"/>
              <a:buChar char="–"/>
              <a:defRPr/>
            </a:pPr>
            <a:r>
              <a:rPr lang="en-US" altLang="zh-CN" sz="1600" dirty="0"/>
              <a:t>as specified in 23/0557r1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Assaf Kasher </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9736390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3011, 3031, 3223, 3301</a:t>
            </a:r>
          </a:p>
          <a:p>
            <a:pPr lvl="1" algn="just">
              <a:buFont typeface="Arial" panose="020B0604020202020204" pitchFamily="34" charset="0"/>
              <a:buChar char="–"/>
              <a:defRPr/>
            </a:pPr>
            <a:r>
              <a:rPr lang="en-US" altLang="zh-CN" sz="1600" dirty="0"/>
              <a:t>as specified in doc.: 11-23/1662r0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11-23/1662r0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5881030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3381 </a:t>
            </a:r>
          </a:p>
          <a:p>
            <a:pPr lvl="1" algn="just">
              <a:buFont typeface="Arial" panose="020B0604020202020204" pitchFamily="34" charset="0"/>
              <a:buChar char="–"/>
              <a:defRPr/>
            </a:pPr>
            <a:r>
              <a:rPr lang="en-US" altLang="zh-CN" sz="1600" dirty="0"/>
              <a:t>as specified in doc.: 11-23/1821r2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11-23/1821r2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8894390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3009, 3536</a:t>
            </a:r>
          </a:p>
          <a:p>
            <a:pPr lvl="1" algn="just">
              <a:buFont typeface="Arial" panose="020B0604020202020204" pitchFamily="34" charset="0"/>
              <a:buChar char="–"/>
              <a:defRPr/>
            </a:pPr>
            <a:r>
              <a:rPr lang="en-US" altLang="zh-CN" sz="1600" dirty="0"/>
              <a:t>as specified in doc.: 11-23/1822r0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11-23/1822r0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2796346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3012, 3133, 3192, 3254, 3255, 3268, 3386, 3429, 3492, 3419, 3373, 3359, 3347</a:t>
            </a:r>
          </a:p>
          <a:p>
            <a:pPr lvl="1" algn="just">
              <a:buFont typeface="Arial" panose="020B0604020202020204" pitchFamily="34" charset="0"/>
              <a:buChar char="–"/>
              <a:defRPr/>
            </a:pPr>
            <a:r>
              <a:rPr lang="en-US" altLang="zh-CN" sz="1600" dirty="0"/>
              <a:t>as specified in doc.: 11-23/1820r0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41503050"/>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3300, 3335, 3362, 3324</a:t>
            </a:r>
          </a:p>
          <a:p>
            <a:pPr lvl="1" algn="just">
              <a:buFont typeface="Arial" panose="020B0604020202020204" pitchFamily="34" charset="0"/>
              <a:buChar char="–"/>
              <a:defRPr/>
            </a:pPr>
            <a:r>
              <a:rPr lang="en-US" altLang="zh-CN" sz="1600" dirty="0"/>
              <a:t>as specified in doc.: 11-23/1845r2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s-ES" altLang="zh-CN" sz="1800" b="1" kern="0" dirty="0"/>
              <a:t>Julia Feng </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11-23/1845r2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3534563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3043 3042 3092 3305 3041 3039 3371 3470 3418 3040 3198 3226 3327 3326 3167 3423 3130 3166 3165 3341 3164 3163 3485  3403</a:t>
            </a:r>
          </a:p>
          <a:p>
            <a:pPr lvl="1" algn="just">
              <a:buFont typeface="Arial" panose="020B0604020202020204" pitchFamily="34" charset="0"/>
              <a:buChar char="–"/>
              <a:defRPr/>
            </a:pPr>
            <a:r>
              <a:rPr lang="en-US" altLang="zh-CN" sz="1600" dirty="0"/>
              <a:t>as specified in doc.: 11-23/1828r1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Dibakar Das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85767387"/>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3118, 3122, 3235, 3236, 3237, 3238, 3383, 3384, 3375, 3267, 3273, 3240, 3242, 3243, 3244, 3385, 3379, 3224, 3225, 3229, 3230, 3231, 3232</a:t>
            </a:r>
          </a:p>
          <a:p>
            <a:pPr lvl="1" algn="just">
              <a:buFont typeface="Arial" panose="020B0604020202020204" pitchFamily="34" charset="0"/>
              <a:buChar char="–"/>
              <a:defRPr/>
            </a:pPr>
            <a:r>
              <a:rPr lang="en-US" altLang="zh-CN" sz="1600" dirty="0"/>
              <a:t>as specified in doc.: 11-23/1921r1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a:t>
            </a:r>
            <a:r>
              <a:rPr lang="en-US" altLang="zh-CN" dirty="0"/>
              <a:t>23/1921r1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3065772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the approve the following PAR update:</a:t>
            </a:r>
          </a:p>
          <a:p>
            <a:pPr lvl="1">
              <a:buFont typeface="Calibri" panose="020F0502020204030204" pitchFamily="34" charset="0"/>
              <a:buChar char="–"/>
            </a:pPr>
            <a:r>
              <a:rPr lang="en-US" altLang="zh-CN" sz="1400" dirty="0">
                <a:latin typeface="Calibri" panose="020F0502020204030204" pitchFamily="34" charset="0"/>
                <a:ea typeface="宋体" panose="02010600030101010101" pitchFamily="2" charset="-122"/>
              </a:rPr>
              <a:t>5.3 Is the completion of this standard dependent upon the completion of another standard: Yes</a:t>
            </a:r>
            <a:endParaRPr lang="zh-CN" altLang="zh-CN" sz="1400" dirty="0">
              <a:latin typeface="Calibri" panose="020F0502020204030204" pitchFamily="34" charset="0"/>
              <a:ea typeface="宋体" panose="02010600030101010101" pitchFamily="2" charset="-122"/>
            </a:endParaRPr>
          </a:p>
          <a:p>
            <a:pPr lvl="1"/>
            <a:r>
              <a:rPr lang="en-US" altLang="zh-CN" sz="1400" dirty="0">
                <a:latin typeface="Calibri" panose="020F0502020204030204" pitchFamily="34" charset="0"/>
                <a:ea typeface="宋体" panose="02010600030101010101" pitchFamily="2" charset="-122"/>
              </a:rPr>
              <a:t>If yes please explain: As defined in 5.2.b, to enhance WLAN sensing, this amendment augments PHY and MAC capabilities defined in the IEEE P802.11ax, IEEE P802.11ay, IEEE P802.11az</a:t>
            </a:r>
            <a:r>
              <a:rPr lang="en-US" altLang="zh-CN" sz="1400" u="sng" dirty="0">
                <a:solidFill>
                  <a:srgbClr val="FF0000"/>
                </a:solidFill>
                <a:latin typeface="Calibri" panose="020F0502020204030204" pitchFamily="34" charset="0"/>
                <a:ea typeface="宋体" panose="02010600030101010101" pitchFamily="2" charset="-122"/>
              </a:rPr>
              <a:t>,</a:t>
            </a:r>
            <a:r>
              <a:rPr lang="en-US" altLang="zh-CN" sz="1400" dirty="0">
                <a:solidFill>
                  <a:srgbClr val="FF0000"/>
                </a:solidFill>
                <a:latin typeface="Calibri" panose="020F0502020204030204" pitchFamily="34" charset="0"/>
                <a:ea typeface="宋体" panose="02010600030101010101" pitchFamily="2" charset="-122"/>
              </a:rPr>
              <a:t> </a:t>
            </a:r>
            <a:r>
              <a:rPr lang="en-US" altLang="zh-CN" sz="1400" strike="sngStrike" dirty="0">
                <a:solidFill>
                  <a:srgbClr val="FF0000"/>
                </a:solidFill>
                <a:latin typeface="Calibri" panose="020F0502020204030204" pitchFamily="34" charset="0"/>
                <a:ea typeface="宋体" panose="02010600030101010101" pitchFamily="2" charset="-122"/>
              </a:rPr>
              <a:t>and</a:t>
            </a:r>
            <a:r>
              <a:rPr lang="en-US" altLang="zh-CN" sz="1400" dirty="0">
                <a:latin typeface="Calibri" panose="020F0502020204030204" pitchFamily="34" charset="0"/>
                <a:ea typeface="宋体" panose="02010600030101010101" pitchFamily="2" charset="-122"/>
              </a:rPr>
              <a:t> IEEE P802.11be</a:t>
            </a:r>
            <a:r>
              <a:rPr lang="en-US" altLang="zh-CN" sz="1400" u="sng" dirty="0">
                <a:solidFill>
                  <a:srgbClr val="FF0000"/>
                </a:solidFill>
                <a:latin typeface="Calibri" panose="020F0502020204030204" pitchFamily="34" charset="0"/>
                <a:ea typeface="宋体" panose="02010600030101010101" pitchFamily="2" charset="-122"/>
              </a:rPr>
              <a:t>, and IEEE P802.11bk</a:t>
            </a:r>
            <a:r>
              <a:rPr lang="en-US" altLang="zh-CN" sz="1400" dirty="0">
                <a:solidFill>
                  <a:srgbClr val="FF0000"/>
                </a:solidFill>
                <a:latin typeface="Calibri" panose="020F0502020204030204" pitchFamily="34" charset="0"/>
                <a:ea typeface="宋体" panose="02010600030101010101" pitchFamily="2" charset="-122"/>
              </a:rPr>
              <a:t> </a:t>
            </a:r>
            <a:r>
              <a:rPr lang="en-US" altLang="zh-CN" sz="1400" dirty="0">
                <a:latin typeface="Calibri" panose="020F0502020204030204" pitchFamily="34" charset="0"/>
                <a:ea typeface="宋体" panose="02010600030101010101" pitchFamily="2" charset="-122"/>
              </a:rPr>
              <a:t>amendments and the IEEE P802.11 revision standard.</a:t>
            </a:r>
          </a:p>
          <a:p>
            <a:endParaRPr lang="en-US" altLang="zh-CN" sz="40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27Y/  2N/  4A)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highlight>
                  <a:srgbClr val="00FF00"/>
                </a:highlight>
              </a:rPr>
              <a:t>Motion Passes (25Y, 2N, 3A)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3</a:t>
            </a:r>
            <a:r>
              <a:rPr lang="en-US" altLang="zh-CN" kern="0" dirty="0"/>
              <a:t> votes of non-voting members.</a:t>
            </a:r>
          </a:p>
          <a:p>
            <a:pPr marL="628650" lvl="2">
              <a:buFont typeface="微软雅黑" panose="020B0503020204020204" pitchFamily="34" charset="-122"/>
              <a:buChar char="–"/>
              <a:defRPr/>
            </a:pPr>
            <a:r>
              <a:rPr lang="en-US" altLang="zh-CN" kern="0" dirty="0"/>
              <a:t>Related document 19/2103r12</a:t>
            </a:r>
          </a:p>
          <a:p>
            <a:pPr marL="628650" lvl="2">
              <a:buFont typeface="微软雅黑" panose="020B0503020204020204" pitchFamily="34" charset="-122"/>
              <a:buChar char="–"/>
              <a:defRPr/>
            </a:pPr>
            <a:r>
              <a:rPr lang="en-US" altLang="zh-CN" kern="0" dirty="0"/>
              <a:t>SP Result:  20Y/4N/9A</a:t>
            </a:r>
            <a:endParaRPr lang="en-US" altLang="zh-CN" sz="1050" b="1" kern="0" dirty="0"/>
          </a:p>
        </p:txBody>
      </p:sp>
    </p:spTree>
    <p:extLst>
      <p:ext uri="{BB962C8B-B14F-4D97-AF65-F5344CB8AC3E}">
        <p14:creationId xmlns:p14="http://schemas.microsoft.com/office/powerpoint/2010/main" val="99675190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3270, 3330, 3522</a:t>
            </a:r>
          </a:p>
          <a:p>
            <a:pPr lvl="1" algn="just">
              <a:buFont typeface="Arial" panose="020B0604020202020204" pitchFamily="34" charset="0"/>
              <a:buChar char="–"/>
              <a:defRPr/>
            </a:pPr>
            <a:r>
              <a:rPr lang="en-US" altLang="zh-CN" sz="1600" dirty="0"/>
              <a:t>as specified in doc.: 11-23/1859r1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11-23/1859r1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58075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3115, 3116, 3117, 3119, 3120, 3233, 3234, 3507, 3513, 3518, 3519, 3520, 3521</a:t>
            </a:r>
          </a:p>
          <a:p>
            <a:pPr lvl="1" algn="just">
              <a:buFont typeface="Arial" panose="020B0604020202020204" pitchFamily="34" charset="0"/>
              <a:buChar char="–"/>
              <a:defRPr/>
            </a:pPr>
            <a:r>
              <a:rPr lang="en-US" altLang="zh-CN" sz="1600" dirty="0"/>
              <a:t>as specified in doc.: 23/1816r1</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23/1816r1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41287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F0"/>
                </a:solidFill>
                <a:ea typeface="宋体" panose="02010600030101010101" pitchFamily="2" charset="-122"/>
              </a:rPr>
              <a:t>May 15    (Monday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709147248"/>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15    ( Wednesday AM 2), 10:30-12:30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94055852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3002, 3037, 3038, 3046, 3048, 3049, 3050, 3051, 3052, 3053, 3054, 3055, 3073, 3162, 3204</a:t>
            </a:r>
          </a:p>
          <a:p>
            <a:pPr lvl="1" algn="just">
              <a:buFont typeface="Arial" panose="020B0604020202020204" pitchFamily="34" charset="0"/>
              <a:buChar char="–"/>
              <a:defRPr/>
            </a:pPr>
            <a:r>
              <a:rPr lang="en-US" altLang="zh-CN" sz="1600" dirty="0"/>
              <a:t>as specified in doc.: 11-23/1773r2</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11-23/1773r2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7114790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doc.: 11-23/1970r0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11-23/1970r0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09710977"/>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3499, 3203, 3477, 3533, 3494, 3307, 3525, 3524, and 3210</a:t>
            </a:r>
          </a:p>
          <a:p>
            <a:pPr lvl="1" algn="just">
              <a:buFont typeface="Arial" panose="020B0604020202020204" pitchFamily="34" charset="0"/>
              <a:buChar char="–"/>
              <a:defRPr/>
            </a:pPr>
            <a:r>
              <a:rPr lang="en-US" altLang="zh-CN" sz="1600" dirty="0"/>
              <a:t>as specified in doc.: 11-23/1851r2</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15830228"/>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lvl="1" indent="0" algn="just">
              <a:spcBef>
                <a:spcPct val="0"/>
              </a:spcBef>
              <a:buNone/>
              <a:defRPr/>
            </a:pPr>
            <a:endParaRPr lang="en-US" altLang="zh-CN" sz="9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3413</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a:t>
            </a:r>
            <a:r>
              <a:rPr lang="en-US" altLang="zh-CN" sz="1800" b="1" kern="0" dirty="0">
                <a:solidFill>
                  <a:srgbClr val="000000"/>
                </a:solidFill>
                <a:latin typeface="Times New Roman" panose="02020603050405020304" pitchFamily="18" charset="0"/>
              </a:rPr>
              <a:t>Benedikt Schweizer </a:t>
            </a:r>
            <a:r>
              <a:rPr lang="en-US" altLang="zh-CN" sz="1800" b="1" kern="0" dirty="0">
                <a:solidFill>
                  <a:srgbClr val="000000"/>
                </a:solidFill>
                <a:latin typeface="Times New Roman" panose="02020603050405020304" pitchFamily="18" charset="0"/>
                <a:cs typeface="+mn-cs"/>
              </a:rPr>
              <a:t>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Dongguk Lim</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a:t>
            </a:r>
            <a:r>
              <a:rPr lang="en-US" altLang="zh-CN" sz="16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solidFill>
                <a:srgbClr val="000000"/>
              </a:solidFill>
              <a:latin typeface="Times New Roman" panose="02020603050405020304" pitchFamily="18" charset="0"/>
              <a:cs typeface="+mn-cs"/>
            </a:endParaRPr>
          </a:p>
          <a:p>
            <a:pPr marL="0" lvl="1" indent="0">
              <a:spcBef>
                <a:spcPct val="0"/>
              </a:spcBef>
              <a:buNone/>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113243768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lvl="1" indent="0" algn="just">
              <a:spcBef>
                <a:spcPct val="0"/>
              </a:spcBef>
              <a:buNone/>
              <a:defRPr/>
            </a:pPr>
            <a:endParaRPr lang="en-US" altLang="zh-CN" sz="9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3468</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a:t>
            </a:r>
            <a:r>
              <a:rPr lang="en-US" altLang="zh-CN" sz="1800" b="1" kern="0" dirty="0">
                <a:solidFill>
                  <a:srgbClr val="000000"/>
                </a:solidFill>
                <a:latin typeface="Times New Roman" panose="02020603050405020304" pitchFamily="18" charset="0"/>
              </a:rPr>
              <a:t>Benedikt Schweizer </a:t>
            </a:r>
            <a:r>
              <a:rPr lang="en-US" altLang="zh-CN" sz="1800" b="1" kern="0" dirty="0">
                <a:solidFill>
                  <a:srgbClr val="000000"/>
                </a:solidFill>
                <a:latin typeface="Times New Roman" panose="02020603050405020304" pitchFamily="18" charset="0"/>
                <a:cs typeface="+mn-cs"/>
              </a:rPr>
              <a:t>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Cheng Chen</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0" lvl="1" indent="0">
              <a:spcBef>
                <a:spcPct val="0"/>
              </a:spcBef>
              <a:buNone/>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966939950"/>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3484</a:t>
            </a:r>
          </a:p>
          <a:p>
            <a:pPr lvl="1" algn="just">
              <a:buFont typeface="Arial" panose="020B0604020202020204" pitchFamily="34" charset="0"/>
              <a:buChar char="–"/>
              <a:defRPr/>
            </a:pPr>
            <a:r>
              <a:rPr lang="en-US" altLang="zh-CN" sz="1600" dirty="0"/>
              <a:t>as specified in doc.: 11-23/ 1828r2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 1828r2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70111602"/>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3356, 3358, 3377, 3412, and 3467</a:t>
            </a:r>
            <a:endParaRPr lang="zh-CN" altLang="zh-CN" sz="1600" dirty="0"/>
          </a:p>
          <a:p>
            <a:pPr lvl="1" algn="just">
              <a:buFont typeface="Arial" panose="020B0604020202020204" pitchFamily="34" charset="0"/>
              <a:buChar char="–"/>
              <a:defRPr/>
            </a:pPr>
            <a:r>
              <a:rPr lang="en-US" altLang="zh-CN" sz="1600" dirty="0"/>
              <a:t>as specified in doc.: 11-23/2071r2, “LB276 CR on sensing measurement reporting”.</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11-23/2071r2, “LB276 CR on sensing measurement reporting”.</a:t>
            </a:r>
            <a:endParaRPr lang="zh-CN"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90034669"/>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3227, 3228, 3239</a:t>
            </a:r>
          </a:p>
          <a:p>
            <a:pPr lvl="1" algn="just">
              <a:buFont typeface="Arial" panose="020B0604020202020204" pitchFamily="34" charset="0"/>
              <a:buChar char="–"/>
              <a:defRPr/>
            </a:pPr>
            <a:r>
              <a:rPr lang="en-US" altLang="zh-CN" sz="1600" dirty="0"/>
              <a:t>as specified in doc.: 11-23-2083r1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11-23-2083r1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52564341"/>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3472 and 3535</a:t>
            </a:r>
          </a:p>
          <a:p>
            <a:pPr lvl="1" algn="just">
              <a:buFont typeface="Arial" panose="020B0604020202020204" pitchFamily="34" charset="0"/>
              <a:buChar char="–"/>
              <a:defRPr/>
            </a:pPr>
            <a:r>
              <a:rPr lang="en-US" altLang="zh-CN" sz="1600" dirty="0"/>
              <a:t>as specified in doc.: 11-23/1941r0, “LB 276 CR for CIDs 3472 and 3535”.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11-23/1941r0, “LB 276 CR for CIDs 3472 and 3535”.</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60380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1004, 1005, 1028, 1079, 1080, 1332, 1430, 1446, 1860, 1912, 1995, 2331, </a:t>
            </a:r>
          </a:p>
          <a:p>
            <a:pPr lvl="1" algn="just">
              <a:buFont typeface="Arial" panose="020B0604020202020204" pitchFamily="34" charset="0"/>
              <a:buChar char="–"/>
              <a:defRPr/>
            </a:pPr>
            <a:r>
              <a:rPr lang="en-US" altLang="zh-CN" sz="1600" dirty="0"/>
              <a:t>as specified in doc.: 11-23/0525r0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2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23/0525r0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09203846"/>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3155 </a:t>
            </a:r>
          </a:p>
          <a:p>
            <a:pPr lvl="1" algn="just">
              <a:buFont typeface="Arial" panose="020B0604020202020204" pitchFamily="34" charset="0"/>
              <a:buChar char="–"/>
              <a:defRPr/>
            </a:pPr>
            <a:r>
              <a:rPr lang="en-US" altLang="zh-CN" sz="1600" dirty="0"/>
              <a:t>as specified in doc.: 11-23/2057r1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11-23/2057r1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67019364"/>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3297 3296 3062 3334 3063 3207 3320 3322 3537 3299 3302 3304 3343 3010 3354</a:t>
            </a:r>
          </a:p>
          <a:p>
            <a:pPr lvl="1" algn="just">
              <a:buFont typeface="Arial" panose="020B0604020202020204" pitchFamily="34" charset="0"/>
              <a:buChar char="–"/>
              <a:defRPr/>
            </a:pPr>
            <a:r>
              <a:rPr lang="en-US" altLang="zh-CN" sz="1600" dirty="0"/>
              <a:t>as specified in doc.: 11-23/1869r1, “LB276 reporting </a:t>
            </a:r>
            <a:r>
              <a:rPr lang="en-US" altLang="zh-CN" sz="1600" dirty="0" err="1"/>
              <a:t>cid</a:t>
            </a:r>
            <a:r>
              <a:rPr lang="en-US" altLang="zh-CN" sz="1600" dirty="0"/>
              <a:t>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11-23/1869r1, “LB276 reporting </a:t>
            </a:r>
            <a:r>
              <a:rPr lang="en-US" altLang="zh-CN" kern="0" dirty="0" err="1"/>
              <a:t>cid</a:t>
            </a:r>
            <a:r>
              <a:rPr lang="en-US" altLang="zh-CN" kern="0" dirty="0"/>
              <a:t> resolution”.</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182531"/>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3161, 3189 and 3515</a:t>
            </a:r>
          </a:p>
          <a:p>
            <a:pPr lvl="1" algn="just">
              <a:buFont typeface="Arial" panose="020B0604020202020204" pitchFamily="34" charset="0"/>
              <a:buChar char="–"/>
              <a:defRPr/>
            </a:pPr>
            <a:r>
              <a:rPr lang="en-US" altLang="zh-CN" sz="1600" dirty="0"/>
              <a:t>as specified in 11-23/1791r1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11-23/1791r1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1491004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3516 and 3517</a:t>
            </a:r>
          </a:p>
          <a:p>
            <a:pPr lvl="1" algn="just">
              <a:buFont typeface="Arial" panose="020B0604020202020204" pitchFamily="34" charset="0"/>
              <a:buChar char="–"/>
              <a:defRPr/>
            </a:pPr>
            <a:r>
              <a:rPr lang="en-US" altLang="zh-CN" sz="1600" dirty="0"/>
              <a:t>as specified in 11-23/1918r1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11-23/1918r1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46840994"/>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3199 and 3422</a:t>
            </a:r>
          </a:p>
          <a:p>
            <a:pPr lvl="1" algn="just">
              <a:buFont typeface="Arial" panose="020B0604020202020204" pitchFamily="34" charset="0"/>
              <a:buChar char="–"/>
              <a:defRPr/>
            </a:pPr>
            <a:r>
              <a:rPr lang="en-US" altLang="zh-CN" sz="1600" dirty="0"/>
              <a:t>as specified in 11-23/1946r1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366162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a:t>Motion 479</a:t>
            </a:r>
            <a:endParaRPr lang="en-US" altLang="en-US" sz="3600" dirty="0"/>
          </a:p>
        </p:txBody>
      </p:sp>
      <p:sp>
        <p:nvSpPr>
          <p:cNvPr id="5" name="Rectangle 3"/>
          <p:cNvSpPr txBox="1">
            <a:spLocks noChangeArrowheads="1"/>
          </p:cNvSpPr>
          <p:nvPr/>
        </p:nvSpPr>
        <p:spPr bwMode="auto">
          <a:xfrm>
            <a:off x="762000" y="1295400"/>
            <a:ext cx="1074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PAR contained in the document referenced below meets IEEE-SA guidelines,</a:t>
            </a:r>
            <a:endParaRPr lang="zh-CN" altLang="zh-CN" sz="2000" dirty="0"/>
          </a:p>
          <a:p>
            <a:r>
              <a:rPr lang="en-US" altLang="zh-CN" dirty="0"/>
              <a:t>Request that the PAR contained in 11-23-2095r0 be posted to the IEEE 802 Executive Committee (EC) agenda for EC approval to submit to </a:t>
            </a:r>
            <a:r>
              <a:rPr lang="en-US" altLang="zh-CN" dirty="0" err="1"/>
              <a:t>NesCom</a:t>
            </a:r>
            <a:r>
              <a:rPr lang="en-US" altLang="zh-CN" dirty="0"/>
              <a:t>,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27Y/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(27Y,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23/2095r0</a:t>
            </a:r>
          </a:p>
          <a:p>
            <a:pPr marL="628650" lvl="2">
              <a:buFont typeface="微软雅黑" panose="020B0503020204020204" pitchFamily="34" charset="-122"/>
              <a:buChar char="–"/>
              <a:defRPr/>
            </a:pPr>
            <a:r>
              <a:rPr lang="en-US" altLang="zh-CN" kern="0" dirty="0"/>
              <a:t>SP Result:  20Y/4N/9A</a:t>
            </a:r>
            <a:endParaRPr lang="en-US" altLang="zh-CN" sz="1050" b="1" kern="0" dirty="0"/>
          </a:p>
        </p:txBody>
      </p:sp>
    </p:spTree>
    <p:extLst>
      <p:ext uri="{BB962C8B-B14F-4D97-AF65-F5344CB8AC3E}">
        <p14:creationId xmlns:p14="http://schemas.microsoft.com/office/powerpoint/2010/main" val="185740943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CSD contained in the document referenced below meets IEEE 802 guidelines,</a:t>
            </a:r>
            <a:endParaRPr lang="zh-CN" altLang="zh-CN" sz="2000" dirty="0"/>
          </a:p>
          <a:p>
            <a:r>
              <a:rPr lang="en-US" altLang="zh-CN" dirty="0"/>
              <a:t>Request that the CSD contained in 11-20-0042r6 be posted to the IEEE 802 Executive Committee (EC) agenda for EC approval,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25Y/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(25Y,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20/0042r6</a:t>
            </a:r>
          </a:p>
        </p:txBody>
      </p:sp>
    </p:spTree>
    <p:extLst>
      <p:ext uri="{BB962C8B-B14F-4D97-AF65-F5344CB8AC3E}">
        <p14:creationId xmlns:p14="http://schemas.microsoft.com/office/powerpoint/2010/main" val="4135612567"/>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16    (Thursday PM 1), 13:30-15:30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106956801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481</a:t>
            </a:r>
            <a:endParaRPr lang="en-US" altLang="en-US" sz="3600" dirty="0"/>
          </a:p>
        </p:txBody>
      </p:sp>
      <p:sp>
        <p:nvSpPr>
          <p:cNvPr id="5" name="Rectangle 3"/>
          <p:cNvSpPr txBox="1">
            <a:spLocks noChangeArrowheads="1"/>
          </p:cNvSpPr>
          <p:nvPr/>
        </p:nvSpPr>
        <p:spPr bwMode="auto">
          <a:xfrm>
            <a:off x="762000" y="15240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3503, 3506 and 3509.</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Rui Du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Alecsander Eitan</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27112725"/>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3349 3350 3351 3352 3367 3538</a:t>
            </a:r>
          </a:p>
          <a:p>
            <a:pPr lvl="1" algn="just">
              <a:buFont typeface="Arial" panose="020B0604020202020204" pitchFamily="34" charset="0"/>
              <a:buChar char="–"/>
              <a:defRPr/>
            </a:pPr>
            <a:r>
              <a:rPr lang="en-US" altLang="zh-CN" sz="1600" dirty="0"/>
              <a:t>as specified in 11-23/1949r2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74902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1951 and 1979</a:t>
            </a:r>
          </a:p>
          <a:p>
            <a:pPr lvl="1" algn="just">
              <a:buFont typeface="Arial" panose="020B0604020202020204" pitchFamily="34" charset="0"/>
              <a:buChar char="–"/>
              <a:defRPr/>
            </a:pPr>
            <a:r>
              <a:rPr lang="en-US" altLang="zh-CN" sz="1600" dirty="0"/>
              <a:t>as specified in doc.: 11-23/0526r2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11-23/0526r2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9736208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3298 and 3318</a:t>
            </a:r>
          </a:p>
          <a:p>
            <a:pPr lvl="1" algn="just">
              <a:buFont typeface="Arial" panose="020B0604020202020204" pitchFamily="34" charset="0"/>
              <a:buChar char="–"/>
              <a:defRPr/>
            </a:pPr>
            <a:r>
              <a:rPr lang="en-US" altLang="zh-CN" sz="1600" dirty="0"/>
              <a:t>as specified in 11-23/1989r1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06279718"/>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3195, 3292, 3293, 3294, and 3337</a:t>
            </a:r>
          </a:p>
          <a:p>
            <a:pPr lvl="1" algn="just">
              <a:buFont typeface="Arial" panose="020B0604020202020204" pitchFamily="34" charset="0"/>
              <a:buChar char="–"/>
              <a:defRPr/>
            </a:pPr>
            <a:r>
              <a:rPr lang="en-US" altLang="zh-CN" sz="1600" dirty="0"/>
              <a:t>as specified in doc.: 11-23/1879r4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11-23/1879r4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18027399"/>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3338 </a:t>
            </a:r>
          </a:p>
          <a:p>
            <a:pPr lvl="1" algn="just">
              <a:buFont typeface="Arial" panose="020B0604020202020204" pitchFamily="34" charset="0"/>
              <a:buChar char="–"/>
              <a:defRPr/>
            </a:pPr>
            <a:r>
              <a:rPr lang="en-US" altLang="zh-CN" sz="1600" dirty="0"/>
              <a:t>as specified in doc.: 11-23/2070r1, “LB276 CR for CID 3338”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11-23/2070r1, “LB276 CR for CID 3338”</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61083337"/>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3178</a:t>
            </a:r>
          </a:p>
          <a:p>
            <a:pPr lvl="1" algn="just">
              <a:buFont typeface="Arial" panose="020B0604020202020204" pitchFamily="34" charset="0"/>
              <a:buChar char="–"/>
              <a:defRPr/>
            </a:pPr>
            <a:r>
              <a:rPr lang="en-US" altLang="zh-CN" sz="1600" dirty="0"/>
              <a:t>as specified in doc.: 11-23/2096r0, “LB276 CR for CID 3178”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11-23/2096r0, “LB276 CR for CID 3178”</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93169940"/>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3079, 3080, 3086, 3088, 3090, 3098, 3099, 3101, 3102, 3103, 3104, 3106, 3127, 3139, 3140, and 3141</a:t>
            </a:r>
          </a:p>
          <a:p>
            <a:pPr lvl="1" algn="just">
              <a:buFont typeface="Arial" panose="020B0604020202020204" pitchFamily="34" charset="0"/>
              <a:buChar char="–"/>
              <a:defRPr/>
            </a:pPr>
            <a:r>
              <a:rPr lang="en-US" altLang="zh-CN" sz="1600" dirty="0"/>
              <a:t>as specified in doc.: 11-23/2093r2, “LB276 CR on capability of sensing measurement reporting”</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11-23/2093r2, “LB276 CR on capability of sensing measurement reporting”</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18801703"/>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3331, 3332, 3333</a:t>
            </a:r>
          </a:p>
          <a:p>
            <a:pPr lvl="1" algn="just">
              <a:buFont typeface="Arial" panose="020B0604020202020204" pitchFamily="34" charset="0"/>
              <a:buChar char="–"/>
              <a:defRPr/>
            </a:pPr>
            <a:r>
              <a:rPr lang="en-US" altLang="zh-CN" sz="1600" dirty="0"/>
              <a:t>as specified in doc.: 11-23/2008r3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11-23/2008r3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71686482"/>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489</a:t>
            </a:r>
            <a:endParaRPr lang="en-US" altLang="en-US" sz="3600" dirty="0"/>
          </a:p>
        </p:txBody>
      </p:sp>
      <p:sp>
        <p:nvSpPr>
          <p:cNvPr id="5" name="Rectangle 3"/>
          <p:cNvSpPr txBox="1">
            <a:spLocks noChangeArrowheads="1"/>
          </p:cNvSpPr>
          <p:nvPr/>
        </p:nvSpPr>
        <p:spPr bwMode="auto">
          <a:xfrm>
            <a:off x="762000" y="1676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3526 and 3523</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Mahmoud Kamel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Dongguk Lim</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565548674"/>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3355, 3357, 3370, 3410, 3465, and 3466</a:t>
            </a:r>
          </a:p>
          <a:p>
            <a:pPr lvl="1" algn="just">
              <a:buFont typeface="Arial" panose="020B0604020202020204" pitchFamily="34" charset="0"/>
              <a:buChar char="–"/>
              <a:defRPr/>
            </a:pPr>
            <a:r>
              <a:rPr lang="en-US" altLang="zh-CN" sz="1600" dirty="0"/>
              <a:t>as specified in doc.: 11-23/2082r1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Debashis Dash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11-23/2082r1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35285398"/>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3395 and 3303</a:t>
            </a:r>
            <a:endParaRPr lang="en-US" altLang="zh-CN" sz="1600" dirty="0"/>
          </a:p>
          <a:p>
            <a:pPr lvl="1" algn="just">
              <a:buFont typeface="Arial" panose="020B0604020202020204" pitchFamily="34" charset="0"/>
              <a:buChar char="–"/>
              <a:defRPr/>
            </a:pPr>
            <a:r>
              <a:rPr lang="en-US" altLang="zh-CN" sz="1600" dirty="0"/>
              <a:t>as specified in doc.: 11-23/1826r1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solidFill>
                  <a:srgbClr val="000000"/>
                </a:solidFill>
                <a:latin typeface="Times New Roman" panose="02020603050405020304" pitchFamily="18" charset="0"/>
              </a:rPr>
              <a:t>Mahmoud Kamel </a:t>
            </a:r>
            <a:r>
              <a:rPr lang="en-US" altLang="zh-CN" sz="1800" b="1" kern="0" dirty="0"/>
              <a:t>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1867702"/>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3415, 3137, 3260, 3075, and 3188</a:t>
            </a:r>
          </a:p>
          <a:p>
            <a:pPr lvl="1" algn="just">
              <a:buFont typeface="Arial" panose="020B0604020202020204" pitchFamily="34" charset="0"/>
              <a:buChar char="–"/>
              <a:defRPr/>
            </a:pPr>
            <a:r>
              <a:rPr lang="en-US" altLang="zh-CN" sz="1600" dirty="0"/>
              <a:t>as specified in doc.: 11-23/2101r1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solidFill>
                  <a:srgbClr val="000000"/>
                </a:solidFill>
                <a:latin typeface="Times New Roman" panose="02020603050405020304" pitchFamily="18" charset="0"/>
              </a:rPr>
              <a:t>Narengerile </a:t>
            </a:r>
            <a:r>
              <a:rPr lang="en-US" altLang="zh-CN" sz="1800" b="1" kern="0" dirty="0"/>
              <a:t>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11-23/2101r1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75850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1163, 1164, 1166, 1167, 1168, 1503, 1672, 1745, 1746, 1747, 1922, 1923, 2004, 2208, 2212</a:t>
            </a:r>
          </a:p>
          <a:p>
            <a:pPr lvl="1" algn="just">
              <a:buFont typeface="Arial" panose="020B0604020202020204" pitchFamily="34" charset="0"/>
              <a:buChar char="–"/>
              <a:defRPr/>
            </a:pPr>
            <a:r>
              <a:rPr lang="en-US" altLang="zh-CN" sz="1600" dirty="0"/>
              <a:t>as specified in doc.: 11-23/0527r3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11-23/0527r3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0174386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a:t>
            </a:r>
            <a:r>
              <a:rPr lang="en-US" altLang="en-US" sz="3200" dirty="0" err="1"/>
              <a:t>TGbf</a:t>
            </a:r>
            <a:r>
              <a:rPr lang="en-US" altLang="en-US" sz="3200" dirty="0"/>
              <a:t> re-circulation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LB276 on P802.11bf D2.0 as contained in document 11-23/1394r</a:t>
            </a:r>
            <a:r>
              <a:rPr lang="en-US" altLang="zh-CN" sz="2000" dirty="0">
                <a:solidFill>
                  <a:srgbClr val="FF0000"/>
                </a:solidFill>
              </a:rPr>
              <a:t>12</a:t>
            </a:r>
            <a:r>
              <a:rPr lang="en-US" altLang="zh-CN" sz="2000" dirty="0"/>
              <a:t>,</a:t>
            </a:r>
          </a:p>
          <a:p>
            <a:pPr marL="354013" indent="0" algn="just">
              <a:buNone/>
            </a:pPr>
            <a:r>
              <a:rPr lang="en-US" altLang="zh-CN" sz="2000" dirty="0">
                <a:hlinkClick r:id="rId3"/>
              </a:rPr>
              <a:t>https://mentor.ieee.org/802.11/dcn/23/11-23-1394-12-00bf-lb276-comments-and-approved-resolutions.xlsx</a:t>
            </a:r>
            <a:endParaRPr lang="en-US" altLang="zh-CN" sz="2000" dirty="0"/>
          </a:p>
          <a:p>
            <a:pPr marL="354013" indent="0" algn="just">
              <a:buNone/>
            </a:pPr>
            <a:r>
              <a:rPr lang="en-US" altLang="zh-CN" sz="2000" dirty="0"/>
              <a:t>Instruct the editor to prepare P802.11bf D3.0 incorporating these resolutions and,</a:t>
            </a:r>
          </a:p>
          <a:p>
            <a:pPr algn="just"/>
            <a:r>
              <a:rPr lang="en-US" altLang="zh-CN" sz="2000" dirty="0"/>
              <a:t>Approve a 30 day Working Group Recirculation Ballot asking the question “Should P802.11bf D3.0 be forwarded to SA Ballot?”</a:t>
            </a:r>
          </a:p>
          <a:p>
            <a:endParaRPr lang="zh-CN" altLang="zh-CN" sz="2000" dirty="0"/>
          </a:p>
          <a:p>
            <a:pPr lvl="0"/>
            <a:r>
              <a:rPr lang="en-GB" altLang="zh-CN" sz="2000" dirty="0"/>
              <a:t>Moved: Alecsander Eitan,  Seconded: Rui Du</a:t>
            </a:r>
          </a:p>
          <a:p>
            <a:r>
              <a:rPr lang="en-US" altLang="zh-CN" sz="2000" kern="0" dirty="0"/>
              <a:t>Preliminary Result: ( 17Y/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sz="1800" b="1" dirty="0">
                <a:solidFill>
                  <a:srgbClr val="000000"/>
                </a:solidFill>
                <a:highlight>
                  <a:srgbClr val="00FF00"/>
                </a:highlight>
                <a:latin typeface="Times New Roman" panose="02020603050405020304" pitchFamily="18" charset="0"/>
              </a:rPr>
              <a:t>Motion Passes (17Y, 0N, 1A)</a:t>
            </a:r>
            <a:endParaRPr lang="en-US" altLang="zh-CN" sz="1800" dirty="0">
              <a:solidFill>
                <a:srgbClr val="000000"/>
              </a:solidFill>
              <a:highlight>
                <a:srgbClr val="00FF00"/>
              </a:highlight>
              <a:latin typeface="Times New Roman" panose="02020603050405020304" pitchFamily="18" charset="0"/>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68252335"/>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January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Jan 18    (Thursday AM 2), 10:30-12:30 Panama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224861852"/>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4197, 4250, and 4299</a:t>
            </a:r>
          </a:p>
          <a:p>
            <a:pPr lvl="1" algn="just">
              <a:buFont typeface="Arial" panose="020B0604020202020204" pitchFamily="34" charset="0"/>
              <a:buChar char="–"/>
              <a:defRPr/>
            </a:pPr>
            <a:r>
              <a:rPr lang="en-US" altLang="zh-CN" sz="1600" dirty="0"/>
              <a:t>as specified in doc.: 11-24/0111r2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11-24/0111r2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55657210"/>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4032 4033 4039 4084 4179 4287 4288 4301 4304 </a:t>
            </a:r>
          </a:p>
          <a:p>
            <a:pPr lvl="1" algn="just">
              <a:buFont typeface="Arial" panose="020B0604020202020204" pitchFamily="34" charset="0"/>
              <a:buChar char="–"/>
              <a:defRPr/>
            </a:pPr>
            <a:r>
              <a:rPr lang="en-US" altLang="zh-CN" sz="1600" dirty="0"/>
              <a:t>as specified in doc.: 11-24/0109r2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11-24/0109r2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42877154"/>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4082, 4178, 4181, and 4185</a:t>
            </a:r>
          </a:p>
          <a:p>
            <a:pPr lvl="1" algn="just">
              <a:buFont typeface="Arial" panose="020B0604020202020204" pitchFamily="34" charset="0"/>
              <a:buChar char="–"/>
              <a:defRPr/>
            </a:pPr>
            <a:r>
              <a:rPr lang="en-US" altLang="zh-CN" sz="1600" dirty="0"/>
              <a:t>as specified in doc.: 11-24/0121r1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11-24/0121r1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20413271"/>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4004, 4102, 4144, 4145, 4242</a:t>
            </a:r>
          </a:p>
          <a:p>
            <a:pPr lvl="1" algn="just">
              <a:buFont typeface="Arial" panose="020B0604020202020204" pitchFamily="34" charset="0"/>
              <a:buChar char="–"/>
              <a:defRPr/>
            </a:pPr>
            <a:r>
              <a:rPr lang="en-US" altLang="zh-CN" sz="1600" dirty="0"/>
              <a:t>as specified in doc.: 11-24/0104r1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Julia Feng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11-24/0104r1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8377646"/>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4014, 4015, 4017, 4045, 4046, 4073, 4074, 4085, 4251, 4284, 4292</a:t>
            </a:r>
            <a:endParaRPr lang="en-US" altLang="zh-CN" sz="1600" dirty="0"/>
          </a:p>
          <a:p>
            <a:pPr lvl="1" algn="just">
              <a:buFont typeface="Arial" panose="020B0604020202020204" pitchFamily="34" charset="0"/>
              <a:buChar char="–"/>
              <a:defRPr/>
            </a:pPr>
            <a:r>
              <a:rPr lang="en-US" altLang="zh-CN" sz="1600" dirty="0"/>
              <a:t>as specified in doc.: 11-24/0153r4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11-24/0153r4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03562332"/>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4151, 4008, 4049, 4051, 4262</a:t>
            </a:r>
            <a:endParaRPr lang="zh-CN" altLang="zh-CN" sz="1600" dirty="0"/>
          </a:p>
          <a:p>
            <a:pPr lvl="1" algn="just">
              <a:buFont typeface="Arial" panose="020B0604020202020204" pitchFamily="34" charset="0"/>
              <a:buChar char="–"/>
              <a:defRPr/>
            </a:pPr>
            <a:r>
              <a:rPr lang="en-US" altLang="zh-CN" sz="1600" dirty="0"/>
              <a:t>as specified in doc.: 11-24/0115r1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3502084"/>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4020, 4083, 4243, 4244, 4245, 4247, 4249, 4253, 4256, and 4257</a:t>
            </a:r>
            <a:endParaRPr lang="zh-CN" altLang="zh-CN" sz="1600" dirty="0"/>
          </a:p>
          <a:p>
            <a:pPr lvl="1" algn="just">
              <a:buFont typeface="Arial" panose="020B0604020202020204" pitchFamily="34" charset="0"/>
              <a:buChar char="–"/>
              <a:defRPr/>
            </a:pPr>
            <a:r>
              <a:rPr lang="en-US" altLang="zh-CN" sz="1600" dirty="0"/>
              <a:t>as specified in doc.: 11-24/0169r0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11-24/0169r0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2618131"/>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4034, 4035, 4036, 4180,  and 4278</a:t>
            </a:r>
            <a:endParaRPr lang="en-US" altLang="zh-CN" sz="1600" dirty="0"/>
          </a:p>
          <a:p>
            <a:pPr lvl="1" algn="just">
              <a:buFont typeface="Arial" panose="020B0604020202020204" pitchFamily="34" charset="0"/>
              <a:buChar char="–"/>
              <a:defRPr/>
            </a:pPr>
            <a:r>
              <a:rPr lang="en-US" altLang="zh-CN" sz="1600" dirty="0"/>
              <a:t>as specified in doc.: 11-24/0170r1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29165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1286  2151 2254 2288 2297 </a:t>
            </a:r>
          </a:p>
          <a:p>
            <a:pPr lvl="1" algn="just">
              <a:buFont typeface="Arial" panose="020B0604020202020204" pitchFamily="34" charset="0"/>
              <a:buChar char="–"/>
              <a:defRPr/>
            </a:pPr>
            <a:r>
              <a:rPr lang="en-US" altLang="zh-CN" sz="1600" dirty="0"/>
              <a:t>as specified in doc.: 23/0555r7</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23/0555r7</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6525767"/>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4259 and 4261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p>
          <a:p>
            <a:pPr marL="342900" lvl="1" indent="-342900" algn="just">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245956354"/>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Feb 	  27	(Tuesday)	9</a:t>
            </a:r>
            <a:r>
              <a:rPr lang="zh-CN" altLang="en-US" sz="2800" dirty="0">
                <a:cs typeface="Times New Roman" panose="02020603050405020304" pitchFamily="18" charset="0"/>
              </a:rPr>
              <a:t>：</a:t>
            </a:r>
            <a:r>
              <a:rPr lang="en-US" altLang="zh-CN" sz="2800" dirty="0">
                <a:cs typeface="Times New Roman" panose="02020603050405020304" pitchFamily="18" charset="0"/>
              </a:rPr>
              <a:t>00 - 11:00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1528995851"/>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4013, 4055, 4160, 4174, 4211, 4306</a:t>
            </a:r>
          </a:p>
          <a:p>
            <a:pPr lvl="1" algn="just">
              <a:buFont typeface="Arial" panose="020B0604020202020204" pitchFamily="34" charset="0"/>
              <a:buChar char="–"/>
              <a:defRPr/>
            </a:pPr>
            <a:r>
              <a:rPr lang="en-US" altLang="zh-CN" sz="1600" dirty="0"/>
              <a:t>as specified in doc.: 11-24/0193r1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XIANDONG DONG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8292192"/>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4175, 4176, 4184</a:t>
            </a:r>
          </a:p>
          <a:p>
            <a:pPr lvl="1" algn="just">
              <a:buFont typeface="Arial" panose="020B0604020202020204" pitchFamily="34" charset="0"/>
              <a:buChar char="–"/>
              <a:defRPr/>
            </a:pPr>
            <a:r>
              <a:rPr lang="en-US" altLang="zh-CN" sz="1600" dirty="0"/>
              <a:t>as specified in doc.: 11-24/0196r1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11-24/0196r1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65989705"/>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4099 </a:t>
            </a:r>
          </a:p>
          <a:p>
            <a:pPr lvl="1" algn="just">
              <a:buFont typeface="Arial" panose="020B0604020202020204" pitchFamily="34" charset="0"/>
              <a:buChar char="–"/>
              <a:defRPr/>
            </a:pPr>
            <a:r>
              <a:rPr lang="en-US" altLang="zh-CN" sz="1600" dirty="0"/>
              <a:t>as specified in doc.: 11-24/0203r0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XIANDONG DONG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11-24/0203r0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21628682"/>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4006   4052  4054</a:t>
            </a:r>
          </a:p>
          <a:p>
            <a:pPr lvl="1" algn="just">
              <a:buFont typeface="Arial" panose="020B0604020202020204" pitchFamily="34" charset="0"/>
              <a:buChar char="–"/>
              <a:defRPr/>
            </a:pPr>
            <a:r>
              <a:rPr lang="en-US" altLang="zh-CN" sz="1600" dirty="0"/>
              <a:t>as specified in doc.: 11-24/0192r1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11-24/0192r1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50385369"/>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4086 4307 4007 4009 4053</a:t>
            </a:r>
          </a:p>
          <a:p>
            <a:pPr lvl="1" algn="just">
              <a:buFont typeface="Arial" panose="020B0604020202020204" pitchFamily="34" charset="0"/>
              <a:buChar char="–"/>
              <a:defRPr/>
            </a:pPr>
            <a:r>
              <a:rPr lang="en-US" altLang="zh-CN" sz="1600" dirty="0"/>
              <a:t>as specified in doc.: 11-24/0217r1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11-24/0217r1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33745388"/>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4091, 4148, 4193, 4092, 4149, 4150, 4194, 4093, 4152, 4153, 4203, 4094, 4154, 4155, 4156, 4157, 4158, 4201, 4248, 4095, 4162 and 4163</a:t>
            </a:r>
          </a:p>
          <a:p>
            <a:pPr lvl="1" algn="just">
              <a:buFont typeface="Arial" panose="020B0604020202020204" pitchFamily="34" charset="0"/>
              <a:buChar char="–"/>
              <a:defRPr/>
            </a:pPr>
            <a:r>
              <a:rPr lang="en-US" altLang="zh-CN" sz="1600" dirty="0"/>
              <a:t>as specified in doc.: 11-24/0195r3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11-24/0195r3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6367466"/>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4087, 4088, 4136, 4209, 4210, 4200, 4096, 4097, 4171, 4172, 4199, 4207, 4208, 4289, 4098, 4202 and 4264 </a:t>
            </a:r>
          </a:p>
          <a:p>
            <a:pPr lvl="1" algn="just">
              <a:buFont typeface="Arial" panose="020B0604020202020204" pitchFamily="34" charset="0"/>
              <a:buChar char="–"/>
              <a:defRPr/>
            </a:pPr>
            <a:r>
              <a:rPr lang="en-US" altLang="zh-CN" sz="1600" dirty="0"/>
              <a:t>as specified in doc.: 11-24/0137r3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11-24/0137r3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9214683"/>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4118, 4119, 4127, 4128 and 4129</a:t>
            </a:r>
          </a:p>
          <a:p>
            <a:pPr lvl="1" algn="just">
              <a:buFont typeface="Arial" panose="020B0604020202020204" pitchFamily="34" charset="0"/>
              <a:buChar char="–"/>
              <a:defRPr/>
            </a:pPr>
            <a:r>
              <a:rPr lang="en-US" altLang="zh-CN" sz="1600" dirty="0"/>
              <a:t>as specified in doc.: 11-24/0190r0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88150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 CID 1023, 1024, 1032, 1327, 1328, 1329, 1339, 1676, 1821, 1822, 1853, 1884, 1899, 2259 </a:t>
            </a:r>
          </a:p>
          <a:p>
            <a:pPr lvl="1" algn="just">
              <a:buFont typeface="Arial" panose="020B0604020202020204" pitchFamily="34" charset="0"/>
              <a:buChar char="–"/>
              <a:defRPr/>
            </a:pPr>
            <a:r>
              <a:rPr lang="en-US" altLang="zh-CN" sz="1600" dirty="0"/>
              <a:t>as specified in 23/0538r2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23/0538r2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747105"/>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4117 </a:t>
            </a:r>
          </a:p>
          <a:p>
            <a:pPr lvl="1" algn="just">
              <a:buFont typeface="Arial" panose="020B0604020202020204" pitchFamily="34" charset="0"/>
              <a:buChar char="–"/>
              <a:defRPr/>
            </a:pPr>
            <a:r>
              <a:rPr lang="en-US" altLang="zh-CN" sz="1600" dirty="0"/>
              <a:t>as specified in doc.: 11-24/0191r0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11-24/0191r0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83188724"/>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4048 4050 4056</a:t>
            </a:r>
          </a:p>
          <a:p>
            <a:pPr lvl="1" algn="just">
              <a:buFont typeface="Arial" panose="020B0604020202020204" pitchFamily="34" charset="0"/>
              <a:buChar char="–"/>
              <a:defRPr/>
            </a:pPr>
            <a:r>
              <a:rPr lang="en-US" altLang="zh-CN" sz="1600" dirty="0"/>
              <a:t>as specified in doc.: 11-24/0210r2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11-24/0210r2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87683037"/>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4068, 4080, 4291, 4177, 4037 </a:t>
            </a:r>
          </a:p>
          <a:p>
            <a:pPr lvl="1" algn="just">
              <a:buFont typeface="Arial" panose="020B0604020202020204" pitchFamily="34" charset="0"/>
              <a:buChar char="–"/>
              <a:defRPr/>
            </a:pPr>
            <a:r>
              <a:rPr lang="en-US" altLang="zh-CN" sz="1600" dirty="0"/>
              <a:t>as specified in doc.: 11-24/0202r2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11-24/0202r2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1345692"/>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4090 and 4212</a:t>
            </a:r>
          </a:p>
          <a:p>
            <a:pPr lvl="1" algn="just">
              <a:buFont typeface="Arial" panose="020B0604020202020204" pitchFamily="34" charset="0"/>
              <a:buChar char="–"/>
              <a:defRPr/>
            </a:pPr>
            <a:r>
              <a:rPr lang="en-US" altLang="zh-CN" sz="1600" dirty="0"/>
              <a:t>as specified in doc.: 11-24/0194r1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80159059"/>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4067, 4066, 4078, 4065</a:t>
            </a:r>
          </a:p>
          <a:p>
            <a:pPr lvl="1" algn="just">
              <a:buFont typeface="Arial" panose="020B0604020202020204" pitchFamily="34" charset="0"/>
              <a:buChar char="–"/>
              <a:defRPr/>
            </a:pPr>
            <a:r>
              <a:rPr lang="en-US" altLang="zh-CN" sz="1600" dirty="0"/>
              <a:t>as specified in doc.: 11-24/0245r1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11-24/0245r1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20965123"/>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11    (Monday PM 2), 16:00-18:00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976072073"/>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4000, 4001, 4010, 4011, 4012, 4016, 4018, 4019, 4030, 4075, 4077, 4101, 4103, 4104, 4105, 4106, 4107, 4108, 4109, 4110, 4111, 4112, 4113, 4114, 4115, 4116, 4120, 4122, 4123, 4124, 4125, 4126, 4133, 4134, 4135, 4138, 4140, 4141, 4147, 4254, 4255, 4266, 4269, 4275, 4276, 4277, 4286, 4290</a:t>
            </a:r>
          </a:p>
          <a:p>
            <a:pPr lvl="1" algn="just">
              <a:buFont typeface="Arial" panose="020B0604020202020204" pitchFamily="34" charset="0"/>
              <a:buChar char="–"/>
              <a:defRPr/>
            </a:pPr>
            <a:r>
              <a:rPr lang="en-US" altLang="zh-CN" sz="1600" dirty="0"/>
              <a:t>as specified in doc.: 11-24/0327r0 ‘Proposed resolutions for editorial comments on D3.0’.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11-24/0327r0 ‘Proposed resolutions for editorial comments on D3.0’.</a:t>
            </a:r>
            <a:endParaRPr lang="en-US" altLang="zh-CN" kern="0" dirty="0"/>
          </a:p>
        </p:txBody>
      </p:sp>
    </p:spTree>
    <p:extLst>
      <p:ext uri="{BB962C8B-B14F-4D97-AF65-F5344CB8AC3E}">
        <p14:creationId xmlns:p14="http://schemas.microsoft.com/office/powerpoint/2010/main" val="2063413939"/>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4047 </a:t>
            </a:r>
          </a:p>
          <a:p>
            <a:pPr lvl="1" algn="just">
              <a:buFont typeface="Arial" panose="020B0604020202020204" pitchFamily="34" charset="0"/>
              <a:buChar char="–"/>
              <a:defRPr/>
            </a:pPr>
            <a:r>
              <a:rPr lang="en-US" altLang="zh-CN" sz="1600" dirty="0"/>
              <a:t>as specified in doc.: 24/0333r0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24/0333r0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8928630"/>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4164, 4166, 4173, 4258, 4282, 4283, 4293</a:t>
            </a:r>
          </a:p>
          <a:p>
            <a:pPr lvl="1" algn="just">
              <a:buFont typeface="Arial" panose="020B0604020202020204" pitchFamily="34" charset="0"/>
              <a:buChar char="–"/>
              <a:defRPr/>
            </a:pPr>
            <a:r>
              <a:rPr lang="en-US" altLang="zh-CN" sz="1600" dirty="0"/>
              <a:t>as specified in doc.: 24/0207r1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24/0207r1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35226467"/>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4031, 4165, 4298, 4300</a:t>
            </a:r>
          </a:p>
          <a:p>
            <a:pPr lvl="1" algn="just">
              <a:buFont typeface="Arial" panose="020B0604020202020204" pitchFamily="34" charset="0"/>
              <a:buChar char="–"/>
              <a:defRPr/>
            </a:pPr>
            <a:r>
              <a:rPr lang="en-US" altLang="zh-CN" sz="1600" dirty="0"/>
              <a:t>as specified in doc.: 24/0351r2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24/0351r2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5771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1283, 2102, 2278, 1701</a:t>
            </a:r>
          </a:p>
          <a:p>
            <a:pPr lvl="1" algn="just">
              <a:buFont typeface="Arial" panose="020B0604020202020204" pitchFamily="34" charset="0"/>
              <a:buChar char="–"/>
              <a:defRPr/>
            </a:pPr>
            <a:r>
              <a:rPr lang="en-US" altLang="zh-CN" sz="1600" dirty="0"/>
              <a:t>as specified in doc.: 11-23/0528r1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11-23/0528r1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54799568"/>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4121, 4132, 4130, 4131</a:t>
            </a:r>
          </a:p>
          <a:p>
            <a:pPr lvl="1" algn="just">
              <a:buFont typeface="Arial" panose="020B0604020202020204" pitchFamily="34" charset="0"/>
              <a:buChar char="–"/>
              <a:defRPr/>
            </a:pPr>
            <a:r>
              <a:rPr lang="en-US" altLang="zh-CN" sz="1600" dirty="0"/>
              <a:t>as specified in doc.: 11-24-361r2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11-24-361r2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64108868"/>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4079, 4081 and 4204</a:t>
            </a:r>
          </a:p>
          <a:p>
            <a:pPr lvl="1" algn="just">
              <a:buFont typeface="Arial" panose="020B0604020202020204" pitchFamily="34" charset="0"/>
              <a:buChar char="–"/>
              <a:defRPr/>
            </a:pPr>
            <a:r>
              <a:rPr lang="en-US" altLang="zh-CN" sz="1600" dirty="0"/>
              <a:t>as specified in doc.: 11-24/0307r1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7152112"/>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4005, 4026, 4027, 4028, 4029, 4070</a:t>
            </a:r>
          </a:p>
          <a:p>
            <a:pPr lvl="1" algn="just">
              <a:buFont typeface="Arial" panose="020B0604020202020204" pitchFamily="34" charset="0"/>
              <a:buChar char="–"/>
              <a:defRPr/>
            </a:pPr>
            <a:r>
              <a:rPr lang="en-US" altLang="zh-CN" sz="1600" dirty="0"/>
              <a:t>as specified in doc.: 11-24/0301r1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98534158"/>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4022, 4023, 4024, 4025, 4072, 4159, 4161, 4252</a:t>
            </a:r>
          </a:p>
          <a:p>
            <a:pPr lvl="1" algn="just">
              <a:buFont typeface="Arial" panose="020B0604020202020204" pitchFamily="34" charset="0"/>
              <a:buChar char="–"/>
              <a:defRPr/>
            </a:pPr>
            <a:r>
              <a:rPr lang="en-US" altLang="zh-CN" sz="1600" dirty="0"/>
              <a:t>as specified in doc.: 11-24/0302r1.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11-24/0302r1.</a:t>
            </a:r>
            <a:endParaRPr lang="zh-CN"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24318133"/>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4167 and 4168</a:t>
            </a:r>
          </a:p>
          <a:p>
            <a:pPr lvl="1" algn="just">
              <a:buFont typeface="Arial" panose="020B0604020202020204" pitchFamily="34" charset="0"/>
              <a:buChar char="–"/>
              <a:defRPr/>
            </a:pPr>
            <a:r>
              <a:rPr lang="en-US" altLang="zh-CN" sz="1600" dirty="0"/>
              <a:t>as specified in doc.: 11-24/0314r1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11-24/0314r1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13846257"/>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4040, 4041, 4042, 4043, 4044, 4142, 4143, 4279</a:t>
            </a:r>
          </a:p>
          <a:p>
            <a:pPr lvl="1" algn="just">
              <a:buFont typeface="Arial" panose="020B0604020202020204" pitchFamily="34" charset="0"/>
              <a:buChar char="–"/>
              <a:defRPr/>
            </a:pPr>
            <a:r>
              <a:rPr lang="en-US" altLang="zh-CN" sz="1600" dirty="0"/>
              <a:t>as specified in doc.: 11-24/0149r1 ‘LB281 Reporting CID Resolutions’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11-24/0149r1 ‘LB281 Reporting CID Resolutions’</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58637281"/>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4038, 4057, 4146, 4169, 4170, 4214, 4215, 4216, 4217, 4218, 4219, 4260</a:t>
            </a:r>
          </a:p>
          <a:p>
            <a:pPr lvl="1" algn="just">
              <a:buFont typeface="Arial" panose="020B0604020202020204" pitchFamily="34" charset="0"/>
              <a:buChar char="–"/>
              <a:defRPr/>
            </a:pPr>
            <a:r>
              <a:rPr lang="en-US" altLang="zh-CN" sz="1600" dirty="0"/>
              <a:t>as specified in doc.: 24/0310r0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24/0310r0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25522359"/>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CIDs:4267, 4268, 4270, and 4271</a:t>
            </a:r>
          </a:p>
          <a:p>
            <a:pPr lvl="1" algn="just">
              <a:buFont typeface="Arial" panose="020B0604020202020204" pitchFamily="34" charset="0"/>
              <a:buChar char="–"/>
              <a:defRPr/>
            </a:pPr>
            <a:r>
              <a:rPr lang="en-US" altLang="zh-CN" sz="1600" dirty="0"/>
              <a:t>As specified in doc.: 11-24/0383r1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11-24/0383r1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57657168"/>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4195 and 4071</a:t>
            </a:r>
          </a:p>
          <a:p>
            <a:pPr lvl="1" algn="just">
              <a:buFont typeface="Arial" panose="020B0604020202020204" pitchFamily="34" charset="0"/>
              <a:buChar char="–"/>
              <a:defRPr/>
            </a:pPr>
            <a:r>
              <a:rPr lang="en-US" altLang="zh-CN" sz="1600" dirty="0"/>
              <a:t>As specified in doc.: 11-24/0308r0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1933472"/>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4196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p:txBody>
      </p:sp>
    </p:spTree>
    <p:extLst>
      <p:ext uri="{BB962C8B-B14F-4D97-AF65-F5344CB8AC3E}">
        <p14:creationId xmlns:p14="http://schemas.microsoft.com/office/powerpoint/2010/main" val="3638929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1647, 2172, 2271, 2143, 1161, 1162, 2047, and 1785.</a:t>
            </a:r>
          </a:p>
          <a:p>
            <a:pPr lvl="1" algn="just">
              <a:buFont typeface="Arial" panose="020B0604020202020204" pitchFamily="34" charset="0"/>
              <a:buChar char="–"/>
              <a:defRPr/>
            </a:pPr>
            <a:r>
              <a:rPr lang="en-US" altLang="zh-CN" sz="1600" dirty="0"/>
              <a:t>as specified in document 23/0478r3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23/0478r3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0068901"/>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4294, 4297</a:t>
            </a:r>
          </a:p>
          <a:p>
            <a:pPr lvl="1" algn="just">
              <a:buFont typeface="Arial" panose="020B0604020202020204" pitchFamily="34" charset="0"/>
              <a:buChar char="–"/>
              <a:defRPr/>
            </a:pPr>
            <a:r>
              <a:rPr lang="en-US" altLang="zh-CN" sz="1600" dirty="0"/>
              <a:t>as specified in doc.: 24/0336r0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24/0336r0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17188601"/>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12    (Monday PM 2), 16:00-18:00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1316505513"/>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4272, 4273, 4274, 4076, 4139, 4089, 4137, 4302, 4303, 4182, 4183, 4205, 4206, 4002, 4003, 4213, 4220, 4221, 4223, 4224, 4225, 4227, 4228, 4229, 4230, 4231, 4232, 4233, 4234, 4235, 4236, 4237, 4238, 4239, 4240, 4241, 4263, 4265, 4222, 4226, 4198, 4305, 4069</a:t>
            </a:r>
          </a:p>
          <a:p>
            <a:pPr lvl="1" algn="just">
              <a:buFont typeface="Arial" panose="020B0604020202020204" pitchFamily="34" charset="0"/>
              <a:buChar char="–"/>
              <a:defRPr/>
            </a:pPr>
            <a:r>
              <a:rPr lang="en-US" altLang="zh-CN" sz="1600" dirty="0"/>
              <a:t>as specified in doc.: 11-24/0370r2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5123496"/>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4021, 4059, 4060, 4062, 4063, 4191, 4281 </a:t>
            </a:r>
          </a:p>
          <a:p>
            <a:pPr lvl="1" algn="just">
              <a:buFont typeface="Arial" panose="020B0604020202020204" pitchFamily="34" charset="0"/>
              <a:buChar char="–"/>
              <a:defRPr/>
            </a:pPr>
            <a:r>
              <a:rPr lang="en-US" altLang="zh-CN" sz="1600" dirty="0"/>
              <a:t>as specified in doc.: 11-24/0542r0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11-24/0542r0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2967661"/>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13    (Wednesday AM 2), 10:30-12:30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086215845"/>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4280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353195513"/>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4285 and 4295</a:t>
            </a:r>
          </a:p>
          <a:p>
            <a:pPr lvl="1" algn="just">
              <a:buFont typeface="Arial" panose="020B0604020202020204" pitchFamily="34" charset="0"/>
              <a:buChar char="–"/>
              <a:defRPr/>
            </a:pPr>
            <a:r>
              <a:rPr lang="en-US" altLang="zh-CN" sz="1600" dirty="0"/>
              <a:t>as specified in doc.: 11-24-0555r1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11-24-0555r1</a:t>
            </a:r>
            <a:endParaRPr lang="en-US" altLang="zh-CN" kern="0" dirty="0"/>
          </a:p>
          <a:p>
            <a:pPr marL="628650" lvl="2">
              <a:buFont typeface="微软雅黑" panose="020B0503020204020204" pitchFamily="34" charset="-122"/>
              <a:buChar char="–"/>
              <a:defRPr/>
            </a:pPr>
            <a:r>
              <a:rPr lang="en-US" altLang="zh-CN" kern="0" dirty="0"/>
              <a:t>SP Result: 19Y, 4N, 11 A</a:t>
            </a:r>
            <a:endParaRPr lang="en-US" altLang="zh-CN" sz="1050" b="1" kern="0" dirty="0"/>
          </a:p>
        </p:txBody>
      </p:sp>
    </p:spTree>
    <p:extLst>
      <p:ext uri="{BB962C8B-B14F-4D97-AF65-F5344CB8AC3E}">
        <p14:creationId xmlns:p14="http://schemas.microsoft.com/office/powerpoint/2010/main" val="2781909409"/>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4186 </a:t>
            </a:r>
          </a:p>
          <a:p>
            <a:pPr lvl="1" algn="just">
              <a:buFont typeface="Arial" panose="020B0604020202020204" pitchFamily="34" charset="0"/>
              <a:buChar char="–"/>
              <a:defRPr/>
            </a:pPr>
            <a:r>
              <a:rPr lang="en-US" altLang="zh-CN" sz="1600" dirty="0"/>
              <a:t>as specified in doc.: 11-24-0564r2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11-24-0564r2</a:t>
            </a:r>
            <a:endParaRPr lang="en-US" altLang="zh-CN" kern="0" dirty="0"/>
          </a:p>
        </p:txBody>
      </p:sp>
    </p:spTree>
    <p:extLst>
      <p:ext uri="{BB962C8B-B14F-4D97-AF65-F5344CB8AC3E}">
        <p14:creationId xmlns:p14="http://schemas.microsoft.com/office/powerpoint/2010/main" val="2049993599"/>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4187, 4188</a:t>
            </a:r>
          </a:p>
          <a:p>
            <a:pPr lvl="1" algn="just">
              <a:buFont typeface="Arial" panose="020B0604020202020204" pitchFamily="34" charset="0"/>
              <a:buChar char="–"/>
              <a:defRPr/>
            </a:pP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Henry Ptasinski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757829357"/>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536</a:t>
            </a:r>
            <a:endParaRPr lang="en-US" altLang="en-US" sz="3600" dirty="0"/>
          </a:p>
        </p:txBody>
      </p:sp>
      <p:sp>
        <p:nvSpPr>
          <p:cNvPr id="5" name="Rectangle 3"/>
          <p:cNvSpPr txBox="1">
            <a:spLocks noChangeArrowheads="1"/>
          </p:cNvSpPr>
          <p:nvPr/>
        </p:nvSpPr>
        <p:spPr bwMode="auto">
          <a:xfrm>
            <a:off x="762000" y="1295400"/>
            <a:ext cx="1074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PAR contained in the document referenced below meets IEEE-SA guidelines,</a:t>
            </a:r>
            <a:endParaRPr lang="zh-CN" altLang="zh-CN" sz="2000" dirty="0"/>
          </a:p>
          <a:p>
            <a:r>
              <a:rPr lang="en-US" altLang="zh-CN" dirty="0"/>
              <a:t>Request that the PAR contained in 11-23-2095r2 be posted to the IEEE 802 Executive Committee (EC) agenda for EC approval to submit to </a:t>
            </a:r>
            <a:r>
              <a:rPr lang="en-US" altLang="zh-CN" dirty="0" err="1"/>
              <a:t>NesCom</a:t>
            </a:r>
            <a:r>
              <a:rPr lang="en-US" altLang="zh-CN" dirty="0"/>
              <a:t>,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Preliminary Result: (17Y/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highlight>
                  <a:srgbClr val="00FF00"/>
                </a:highlight>
              </a:rPr>
              <a:t>Motion Passes (17Y, 0N, 2A)</a:t>
            </a:r>
            <a:endParaRPr lang="en-US" altLang="zh-CN" sz="18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23/2095r2</a:t>
            </a:r>
          </a:p>
          <a:p>
            <a:pPr marL="628650" lvl="2">
              <a:buFont typeface="微软雅黑" panose="020B0503020204020204" pitchFamily="34" charset="-122"/>
              <a:buChar char="–"/>
              <a:defRPr/>
            </a:pPr>
            <a:r>
              <a:rPr lang="en-US" altLang="zh-CN" kern="0" dirty="0"/>
              <a:t>SP Result: </a:t>
            </a:r>
            <a:r>
              <a:rPr lang="en-US" altLang="zh-CN" sz="1050" kern="0" dirty="0"/>
              <a:t>Unanimous consent</a:t>
            </a:r>
            <a:endParaRPr lang="en-US" altLang="zh-CN" sz="1050" b="1" kern="0" dirty="0"/>
          </a:p>
        </p:txBody>
      </p:sp>
    </p:spTree>
    <p:extLst>
      <p:ext uri="{BB962C8B-B14F-4D97-AF65-F5344CB8AC3E}">
        <p14:creationId xmlns:p14="http://schemas.microsoft.com/office/powerpoint/2010/main" val="587028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March 14</a:t>
            </a:r>
            <a:r>
              <a:rPr lang="en-US" altLang="en-US" sz="4000" dirty="0"/>
              <a:t>.</a:t>
            </a:r>
          </a:p>
          <a:p>
            <a:pPr lvl="1"/>
            <a:endParaRPr lang="en-US" altLang="en-US" sz="3600" dirty="0"/>
          </a:p>
          <a:p>
            <a:pPr lvl="1"/>
            <a:endParaRPr lang="en-US" altLang="en-US" sz="3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800" dirty="0"/>
              <a:t>23/0625r1 PDT on new Clause 6</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23/0625r1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63830310"/>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14    (Thursday AM 2), 10:30-12:30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700500846"/>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859769339"/>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4058, 4061, 4064, 4100, 4189, 4192, 4246, and 4190</a:t>
            </a:r>
            <a:endParaRPr lang="en-US" altLang="zh-CN" sz="1600" dirty="0"/>
          </a:p>
          <a:p>
            <a:pPr lvl="1" algn="just">
              <a:buFont typeface="Arial" panose="020B0604020202020204" pitchFamily="34" charset="0"/>
              <a:buChar char="–"/>
              <a:defRPr/>
            </a:pPr>
            <a:r>
              <a:rPr lang="en-US" altLang="zh-CN" sz="1600" dirty="0"/>
              <a:t>as specified in doc.: 24/0611r1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24/0611r1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4658101"/>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539: MDR approval</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dirty="0"/>
              <a:t>Move to approve the P802.11bf Mandatory Draft Review (MDR) report in 11-24-0141r8 and apply to the </a:t>
            </a:r>
            <a:r>
              <a:rPr lang="en-US" altLang="zh-CN" sz="1800" dirty="0" err="1"/>
              <a:t>TGbf</a:t>
            </a:r>
            <a:r>
              <a:rPr lang="en-US" altLang="zh-CN" sz="1800" dirty="0"/>
              <a:t> draft.</a:t>
            </a:r>
          </a:p>
          <a:p>
            <a:pPr marL="342900" lvl="1" indent="-342900" algn="just">
              <a:buFont typeface="Arial" panose="020B0604020202020204" pitchFamily="34" charset="0"/>
              <a:buChar char="•"/>
              <a:defRPr/>
            </a:pPr>
            <a:endParaRPr lang="en-US" altLang="zh-CN" sz="18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11-24-0141r8</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18277367"/>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540: Report to EC</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Approve document 11-24-0419r2 as the report to the IEEE 802 Executive Committee on the requirements for conditional approval to forward P802.11bf to SA ballot, and grant editorial license to the </a:t>
            </a:r>
            <a:r>
              <a:rPr lang="en-US" altLang="zh-CN" sz="2000" dirty="0" err="1"/>
              <a:t>TGbf</a:t>
            </a:r>
            <a:r>
              <a:rPr lang="en-US" altLang="zh-CN" sz="2000" dirty="0"/>
              <a:t> chair.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Narengerile</a:t>
            </a:r>
          </a:p>
          <a:p>
            <a:pPr marL="342900" lvl="1" indent="-342900" algn="just">
              <a:buFont typeface="Arial" panose="020B0604020202020204" pitchFamily="34" charset="0"/>
              <a:buChar char="•"/>
              <a:defRPr/>
            </a:pPr>
            <a:r>
              <a:rPr lang="en-US" altLang="zh-CN" sz="1800" b="1" kern="0" dirty="0"/>
              <a:t>Preliminary Result: (   14Y/  0N/  3A)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(14Y,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1</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11-24-0419r2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600" kern="0" dirty="0"/>
          </a:p>
        </p:txBody>
      </p:sp>
    </p:spTree>
    <p:extLst>
      <p:ext uri="{BB962C8B-B14F-4D97-AF65-F5344CB8AC3E}">
        <p14:creationId xmlns:p14="http://schemas.microsoft.com/office/powerpoint/2010/main" val="853037298"/>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541: Conditional SA Ballot</a:t>
            </a:r>
            <a:endParaRPr lang="en-US" altLang="en-US" sz="3600" dirty="0"/>
          </a:p>
        </p:txBody>
      </p:sp>
      <p:sp>
        <p:nvSpPr>
          <p:cNvPr id="5" name="Rectangle 3"/>
          <p:cNvSpPr txBox="1">
            <a:spLocks noChangeArrowheads="1"/>
          </p:cNvSpPr>
          <p:nvPr/>
        </p:nvSpPr>
        <p:spPr bwMode="auto">
          <a:xfrm>
            <a:off x="723900" y="1600200"/>
            <a:ext cx="10744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Request the IEEE 802 Executive Committee to conditionally approve forwarding P802.11bf to SA ballot.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Preliminary Result: (   15Y/  0N/  1A)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(15Y, 0N, 1A)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40556598"/>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542: CSD</a:t>
            </a:r>
            <a:r>
              <a:rPr lang="en-US" altLang="zh-CN" sz="3200" dirty="0">
                <a:solidFill>
                  <a:srgbClr val="FF0000"/>
                </a:solidFill>
              </a:rPr>
              <a:t> </a:t>
            </a:r>
            <a:r>
              <a:rPr lang="en-GB" altLang="zh-CN" sz="3200" dirty="0"/>
              <a:t>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CSD in ec-20-0203r0</a:t>
            </a:r>
          </a:p>
          <a:p>
            <a:pPr lvl="1"/>
            <a:r>
              <a:rPr lang="en-US" altLang="zh-CN" sz="1600" dirty="0">
                <a:hlinkClick r:id="rId3"/>
              </a:rPr>
              <a:t>https://mentor.ieee.org/802-ec/dcn/20/ec-20-0203-00-ACSD-p802-11bf.docx</a:t>
            </a:r>
            <a:endParaRPr lang="en-US" altLang="zh-CN" sz="1600" dirty="0"/>
          </a:p>
          <a:p>
            <a:pPr lvl="1"/>
            <a:endParaRPr lang="en-US" altLang="zh-CN" sz="1600" dirty="0"/>
          </a:p>
          <a:p>
            <a:pPr algn="just"/>
            <a:endParaRPr lang="en-US" altLang="zh-CN" sz="2000" dirty="0"/>
          </a:p>
          <a:p>
            <a:pPr algn="just"/>
            <a:endParaRPr lang="zh-CN" altLang="zh-CN" sz="2000" dirty="0"/>
          </a:p>
          <a:p>
            <a:pPr lvl="0"/>
            <a:r>
              <a:rPr lang="en-GB" altLang="zh-CN" sz="2000" dirty="0"/>
              <a:t>Moved: Claudio da Silva	  	Seconded: Sang Kim</a:t>
            </a:r>
          </a:p>
          <a:p>
            <a:r>
              <a:rPr lang="en-US" altLang="zh-CN" sz="2000" kern="0" dirty="0"/>
              <a:t>Preliminary Result: (  16Y/  0N/  0A)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b="1" dirty="0">
                <a:solidFill>
                  <a:srgbClr val="000000"/>
                </a:solidFill>
                <a:highlight>
                  <a:srgbClr val="00FF00"/>
                </a:highlight>
                <a:latin typeface="Times New Roman" panose="02020603050405020304" pitchFamily="18" charset="0"/>
              </a:rPr>
              <a:t>Motion Passes (16Y, 0N, 0A)</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ec-20-0203r0</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44280732"/>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543: CAD </a:t>
            </a:r>
            <a:r>
              <a:rPr lang="en-GB" altLang="zh-CN" sz="3200" dirty="0"/>
              <a:t>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CAD in 11-22-1795r2</a:t>
            </a:r>
          </a:p>
          <a:p>
            <a:pPr lvl="1"/>
            <a:r>
              <a:rPr lang="en-US" altLang="zh-CN" sz="1600" dirty="0">
                <a:hlinkClick r:id="rId3"/>
              </a:rPr>
              <a:t>https://mentor.ieee.org/802.11/dcn/22/11-22-1795-02-00bf-tgbf-coexistence-assessment.docx</a:t>
            </a:r>
            <a:endParaRPr lang="en-US" altLang="zh-CN" sz="1600" dirty="0"/>
          </a:p>
          <a:p>
            <a:pPr lvl="1"/>
            <a:endParaRPr lang="en-US" altLang="zh-CN" sz="1600" dirty="0"/>
          </a:p>
          <a:p>
            <a:pPr algn="just"/>
            <a:endParaRPr lang="en-US" altLang="zh-CN" sz="2000" dirty="0"/>
          </a:p>
          <a:p>
            <a:pPr algn="just"/>
            <a:endParaRPr lang="zh-CN" altLang="zh-CN" sz="2000" dirty="0"/>
          </a:p>
          <a:p>
            <a:pPr lvl="0"/>
            <a:r>
              <a:rPr lang="en-GB" altLang="zh-CN" sz="2000" dirty="0"/>
              <a:t>Moved: Claudio da Silva	  	Seconded: Sang Kim</a:t>
            </a:r>
          </a:p>
          <a:p>
            <a:r>
              <a:rPr lang="en-US" altLang="zh-CN" sz="2000" kern="0" dirty="0"/>
              <a:t>Preliminary Result: (  13Y/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b="1" dirty="0">
                <a:solidFill>
                  <a:srgbClr val="000000"/>
                </a:solidFill>
                <a:highlight>
                  <a:srgbClr val="00FF00"/>
                </a:highlight>
                <a:latin typeface="Times New Roman" panose="02020603050405020304" pitchFamily="18" charset="0"/>
              </a:rPr>
              <a:t>Motion Passes (13Y, 0N, 1A)</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11-22-1795r2</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455963018"/>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544: R</a:t>
            </a:r>
            <a:r>
              <a:rPr lang="en-US" altLang="en-US" sz="3200" dirty="0"/>
              <a:t>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LB281 on P802.11bf D3.0 as contained in document 11-24/0028r14,</a:t>
            </a:r>
          </a:p>
          <a:p>
            <a:pPr marL="354013" indent="0" algn="just">
              <a:buNone/>
            </a:pPr>
            <a:r>
              <a:rPr lang="en-US" altLang="zh-CN" sz="2000" dirty="0">
                <a:hlinkClick r:id="rId3"/>
              </a:rPr>
              <a:t>https://mentor.ieee.org/802.11/dcn/24/11-24-0028-14-00bf-lb281-comments-and-approved-resolutions.xlsx</a:t>
            </a:r>
            <a:endParaRPr lang="en-US" altLang="zh-CN" sz="2000" dirty="0"/>
          </a:p>
          <a:p>
            <a:pPr marL="354013" indent="0" algn="just">
              <a:buNone/>
            </a:pPr>
            <a:r>
              <a:rPr lang="en-US" altLang="zh-CN" sz="2000" dirty="0"/>
              <a:t>Instruct the editor to prepare P802.11bf D4.0 incorporating these resolutions and,</a:t>
            </a:r>
          </a:p>
          <a:p>
            <a:pPr algn="just"/>
            <a:r>
              <a:rPr lang="en-US" altLang="zh-CN" sz="2000" dirty="0"/>
              <a:t>Approve a 20 day Working Group Recirculation Ballot asking the question “Should P802.11bf D4.0 be forwarded to SA Ballot?”</a:t>
            </a:r>
          </a:p>
          <a:p>
            <a:endParaRPr lang="zh-CN" altLang="zh-CN" sz="2000" dirty="0"/>
          </a:p>
          <a:p>
            <a:pPr lvl="0"/>
            <a:r>
              <a:rPr lang="en-GB" altLang="zh-CN" sz="2000" dirty="0"/>
              <a:t>Moved: </a:t>
            </a:r>
            <a:r>
              <a:rPr lang="en-US" altLang="zh-CN" sz="2000" kern="0" dirty="0"/>
              <a:t>Claudio da Silva </a:t>
            </a:r>
            <a:r>
              <a:rPr lang="en-GB" altLang="zh-CN" sz="2000" dirty="0"/>
              <a:t>	  Seconded: Sang Kim</a:t>
            </a:r>
          </a:p>
          <a:p>
            <a:r>
              <a:rPr lang="en-US" altLang="zh-CN" sz="2000" kern="0" dirty="0"/>
              <a:t>Preliminary Result: (  15Y/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b="1" dirty="0">
                <a:solidFill>
                  <a:srgbClr val="000000"/>
                </a:solidFill>
                <a:highlight>
                  <a:srgbClr val="00FF00"/>
                </a:highlight>
                <a:latin typeface="Times New Roman" panose="02020603050405020304" pitchFamily="18" charset="0"/>
              </a:rPr>
              <a:t>Motion Passes (15Y, 0N, 1A)</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893418774"/>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May 	  7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lvl="1"/>
            <a:endParaRPr lang="en-US" altLang="en-US" sz="3600" dirty="0"/>
          </a:p>
        </p:txBody>
      </p:sp>
    </p:spTree>
    <p:extLst>
      <p:ext uri="{BB962C8B-B14F-4D97-AF65-F5344CB8AC3E}">
        <p14:creationId xmlns:p14="http://schemas.microsoft.com/office/powerpoint/2010/main" val="2303603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a:t>
            </a:r>
            <a:r>
              <a:rPr lang="en-US" altLang="zh-CN" sz="1600" dirty="0"/>
              <a:t>1009, 1534, 1996, 2239, 1101, 1282, 1496, 1560, 1103, 1548, 1549, 2109, 1105, 1106, 1428, 1429,1550, 1551, 1863</a:t>
            </a:r>
          </a:p>
          <a:p>
            <a:pPr lvl="1" algn="just">
              <a:buFont typeface="Arial" panose="020B0604020202020204" pitchFamily="34" charset="0"/>
              <a:buChar char="–"/>
              <a:defRPr/>
            </a:pPr>
            <a:r>
              <a:rPr lang="en-US" altLang="zh-CN" sz="1600" dirty="0"/>
              <a:t>as specified in 23/0474r2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Ray Yang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23/0474r2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1432371"/>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5000 (Hongyuan Zhang), 5001 (Jing Guo), 5002 (</a:t>
            </a:r>
            <a:r>
              <a:rPr lang="en-US" altLang="zh-CN" sz="1600" dirty="0" err="1"/>
              <a:t>Niranjan</a:t>
            </a:r>
            <a:r>
              <a:rPr lang="en-US" altLang="zh-CN" sz="1600" dirty="0"/>
              <a:t> </a:t>
            </a:r>
            <a:r>
              <a:rPr lang="en-US" altLang="zh-CN" sz="1600" dirty="0" err="1"/>
              <a:t>Grandhe</a:t>
            </a:r>
            <a:r>
              <a:rPr lang="en-US" altLang="zh-CN" sz="1600" dirty="0"/>
              <a:t>), 5003 (</a:t>
            </a:r>
            <a:r>
              <a:rPr lang="en-US" altLang="zh-CN" sz="1600" dirty="0" err="1"/>
              <a:t>Ankit</a:t>
            </a:r>
            <a:r>
              <a:rPr lang="en-US" altLang="zh-CN" sz="1600" dirty="0"/>
              <a:t> </a:t>
            </a:r>
            <a:r>
              <a:rPr lang="en-US" altLang="zh-CN" sz="1600" dirty="0" err="1"/>
              <a:t>Sethi</a:t>
            </a:r>
            <a:r>
              <a:rPr lang="en-US" altLang="zh-CN" sz="1600" dirty="0"/>
              <a:t>), 5004 (</a:t>
            </a:r>
            <a:r>
              <a:rPr lang="en-US" altLang="zh-CN" sz="1600" dirty="0" err="1"/>
              <a:t>Sachin</a:t>
            </a:r>
            <a:r>
              <a:rPr lang="en-US" altLang="zh-CN" sz="1600" dirty="0"/>
              <a:t> </a:t>
            </a:r>
            <a:r>
              <a:rPr lang="en-US" altLang="zh-CN" sz="1600" dirty="0" err="1"/>
              <a:t>Pottigari</a:t>
            </a:r>
            <a:r>
              <a:rPr lang="en-US" altLang="zh-CN" sz="1600" dirty="0"/>
              <a:t>), 5005 (Zheng Guo), 5006 (Yoshio Urabe), 5010 (Debashis Dash), 5011 (Debashis Dash), 5012 (Benedikt Schweizer)</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600" kern="0" dirty="0"/>
          </a:p>
        </p:txBody>
      </p:sp>
    </p:spTree>
    <p:extLst>
      <p:ext uri="{BB962C8B-B14F-4D97-AF65-F5344CB8AC3E}">
        <p14:creationId xmlns:p14="http://schemas.microsoft.com/office/powerpoint/2010/main" val="1680020039"/>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resolutions for 3 comments received from WG LB285 on </a:t>
            </a:r>
            <a:r>
              <a:rPr lang="en-US" altLang="zh-CN" sz="1800" b="1" dirty="0" err="1"/>
              <a:t>TGbf</a:t>
            </a:r>
            <a:r>
              <a:rPr lang="en-US" altLang="zh-CN" sz="1800" b="1" dirty="0"/>
              <a:t> D4.0 as contained in 11-24/0779r1.</a:t>
            </a:r>
          </a:p>
          <a:p>
            <a:pPr lvl="1" algn="just">
              <a:buFont typeface="Arial" panose="020B0604020202020204" pitchFamily="34" charset="0"/>
              <a:buChar char="–"/>
              <a:defRPr/>
            </a:pPr>
            <a:r>
              <a:rPr lang="en-US" altLang="zh-CN" sz="1800" dirty="0"/>
              <a:t>CID: 5007, 5008, 5009</a:t>
            </a:r>
          </a:p>
          <a:p>
            <a:pPr lvl="1"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24/0779r1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342900" lvl="1" indent="-342900" algn="just">
              <a:buFont typeface="Arial" panose="020B0604020202020204" pitchFamily="34" charset="0"/>
              <a:buChar char="•"/>
              <a:defRPr/>
            </a:pPr>
            <a:endParaRPr lang="en-US" altLang="zh-CN" sz="1600" kern="0" dirty="0"/>
          </a:p>
        </p:txBody>
      </p:sp>
    </p:spTree>
    <p:extLst>
      <p:ext uri="{BB962C8B-B14F-4D97-AF65-F5344CB8AC3E}">
        <p14:creationId xmlns:p14="http://schemas.microsoft.com/office/powerpoint/2010/main" val="4214052420"/>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4000" dirty="0"/>
              <a:t>Motion 547: SA B</a:t>
            </a:r>
            <a:r>
              <a:rPr lang="en-US" altLang="en-US" sz="4000" dirty="0"/>
              <a:t>allot</a:t>
            </a:r>
            <a:endParaRPr lang="en-US" altLang="en-US" sz="4000" dirty="0">
              <a:solidFill>
                <a:schemeClr val="tx2"/>
              </a:solidFill>
            </a:endParaRPr>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en-US" sz="2000" dirty="0"/>
              <a:t>Approve a 30 day Initial SA Ballot asking the question “Should </a:t>
            </a:r>
            <a:r>
              <a:rPr lang="en-US" altLang="en-US" sz="2000" dirty="0" err="1"/>
              <a:t>TGbf</a:t>
            </a:r>
            <a:r>
              <a:rPr lang="en-US" altLang="en-US" sz="2000" dirty="0"/>
              <a:t> Draft 4.0 be forwarded to </a:t>
            </a:r>
            <a:r>
              <a:rPr lang="en-US" altLang="en-US" sz="2000" dirty="0" err="1"/>
              <a:t>RevCom</a:t>
            </a:r>
            <a:r>
              <a:rPr lang="en-US" altLang="en-US" sz="2000" dirty="0"/>
              <a: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Preliminary Result: (   19Y/ 0N/  1A)</a:t>
            </a:r>
          </a:p>
          <a:p>
            <a:pPr marL="342900" lvl="1" indent="-342900" algn="just">
              <a:buFont typeface="Arial" panose="020B0604020202020204" pitchFamily="34" charset="0"/>
              <a:buChar char="•"/>
              <a:defRPr/>
            </a:pPr>
            <a:r>
              <a:rPr lang="en-US" altLang="zh-CN" sz="1800" b="1" kern="0" dirty="0"/>
              <a:t>Result*: </a:t>
            </a:r>
            <a:r>
              <a:rPr lang="en-US" altLang="zh-CN" sz="1800" b="1" dirty="0">
                <a:highlight>
                  <a:srgbClr val="00FF00"/>
                </a:highlight>
              </a:rPr>
              <a:t>Motion Passes (19Y, 0N, 1A)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530381995"/>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May 13    (Monday AM 2), 10:30-12:30  Warsaw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745775391"/>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Motion </a:t>
            </a:r>
            <a:r>
              <a:rPr lang="en-US" altLang="zh-CN" sz="3200" dirty="0"/>
              <a:t>548</a:t>
            </a:r>
            <a:r>
              <a:rPr lang="en-US" altLang="en-US" sz="3200" dirty="0"/>
              <a:t>: </a:t>
            </a:r>
            <a:r>
              <a:rPr lang="en-US" altLang="en-US" sz="3200" dirty="0">
                <a:solidFill>
                  <a:schemeClr val="tx2"/>
                </a:solidFill>
              </a:rPr>
              <a:t>Vice Chair/Secretary election/reaffirmation</a:t>
            </a:r>
          </a:p>
        </p:txBody>
      </p:sp>
      <p:sp>
        <p:nvSpPr>
          <p:cNvPr id="3" name="Rectangle 3"/>
          <p:cNvSpPr txBox="1">
            <a:spLocks noChangeArrowheads="1"/>
          </p:cNvSpPr>
          <p:nvPr/>
        </p:nvSpPr>
        <p:spPr bwMode="auto">
          <a:xfrm>
            <a:off x="457200" y="2438400"/>
            <a:ext cx="11277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reaffirm Sang Kim and Assaf Kasher as </a:t>
            </a:r>
            <a:r>
              <a:rPr lang="en-US" altLang="zh-CN" kern="0" dirty="0" err="1"/>
              <a:t>TGbf</a:t>
            </a:r>
            <a:r>
              <a:rPr lang="en-US" altLang="zh-CN" kern="0" dirty="0"/>
              <a:t> Vice-Chairs, and reaffirm Leif Wilhelmsson as </a:t>
            </a:r>
            <a:r>
              <a:rPr lang="en-US" altLang="zh-CN" kern="0" dirty="0" err="1"/>
              <a:t>TGbf</a:t>
            </a:r>
            <a:r>
              <a:rPr lang="en-US" altLang="zh-CN" kern="0" dirty="0"/>
              <a:t> Secretary.</a:t>
            </a:r>
          </a:p>
          <a:p>
            <a:pPr>
              <a:defRPr/>
            </a:pPr>
            <a:endParaRPr lang="en-US" altLang="zh-CN" kern="0" dirty="0"/>
          </a:p>
          <a:p>
            <a:pPr>
              <a:defRPr/>
            </a:pPr>
            <a:endParaRPr lang="en-US" altLang="zh-CN" kern="0" dirty="0"/>
          </a:p>
          <a:p>
            <a:pPr marL="285750" lvl="1">
              <a:buFont typeface="Arial" panose="020B0604020202020204" pitchFamily="34" charset="0"/>
              <a:buChar char="•"/>
              <a:defRPr/>
            </a:pPr>
            <a:r>
              <a:rPr lang="en-US" altLang="zh-CN" kern="0" dirty="0"/>
              <a:t>Move: Dongguk Lim 		Second: XIANDONG DONG</a:t>
            </a: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r>
              <a:rPr lang="en-US" altLang="zh-CN" kern="0" dirty="0"/>
              <a:t>Result: </a:t>
            </a:r>
            <a:r>
              <a:rPr lang="en-US" altLang="zh-CN" dirty="0">
                <a:highlight>
                  <a:srgbClr val="00FF00"/>
                </a:highlight>
              </a:rPr>
              <a:t>Approved by unanimous consent </a:t>
            </a:r>
            <a:endParaRPr lang="en-US" altLang="zh-CN" dirty="0">
              <a:solidFill>
                <a:srgbClr val="000000"/>
              </a:solidFill>
              <a:highlight>
                <a:srgbClr val="00FF00"/>
              </a:highlight>
              <a:latin typeface="Times New Roman" panose="02020603050405020304" pitchFamily="18" charset="0"/>
            </a:endParaRP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r>
              <a:rPr lang="en-US" altLang="zh-CN" sz="1400" kern="0" dirty="0"/>
              <a:t>Note: the number of attendee is 25</a:t>
            </a:r>
            <a:endParaRPr lang="en-US" altLang="zh-CN" sz="1400" kern="0" dirty="0">
              <a:solidFill>
                <a:srgbClr val="000000"/>
              </a:solidFill>
              <a:latin typeface="Times New Roman" panose="02020603050405020304" pitchFamily="18" charset="0"/>
            </a:endParaRP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endParaRPr lang="en-US" altLang="zh-CN" kern="0" dirty="0"/>
          </a:p>
        </p:txBody>
      </p:sp>
    </p:spTree>
    <p:extLst>
      <p:ext uri="{BB962C8B-B14F-4D97-AF65-F5344CB8AC3E}">
        <p14:creationId xmlns:p14="http://schemas.microsoft.com/office/powerpoint/2010/main" val="3913962404"/>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549: PAR extension</a:t>
            </a:r>
            <a:endParaRPr lang="en-US" altLang="en-US" sz="3200" dirty="0">
              <a:solidFill>
                <a:schemeClr val="tx2"/>
              </a:solidFill>
            </a:endParaRPr>
          </a:p>
        </p:txBody>
      </p:sp>
      <p:sp>
        <p:nvSpPr>
          <p:cNvPr id="3" name="Rectangle 3"/>
          <p:cNvSpPr txBox="1">
            <a:spLocks noChangeArrowheads="1"/>
          </p:cNvSpPr>
          <p:nvPr/>
        </p:nvSpPr>
        <p:spPr bwMode="auto">
          <a:xfrm>
            <a:off x="457200" y="1524000"/>
            <a:ext cx="1127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r>
              <a:rPr lang="en-US" altLang="zh-CN" sz="2000" dirty="0"/>
              <a:t>Believing that the PAR contained in the document referenced below meets IEEE-SA guidelines,</a:t>
            </a:r>
          </a:p>
          <a:p>
            <a:r>
              <a:rPr lang="en-US" altLang="zh-CN" sz="2000" dirty="0"/>
              <a:t>Request that the PAR contained in </a:t>
            </a:r>
            <a:r>
              <a:rPr lang="en-US" altLang="zh-CN" sz="2000" dirty="0">
                <a:solidFill>
                  <a:srgbClr val="FF0000"/>
                </a:solidFill>
              </a:rPr>
              <a:t>11-24-0903r0</a:t>
            </a:r>
            <a:r>
              <a:rPr lang="en-US" altLang="zh-CN" sz="2000" dirty="0"/>
              <a:t> be posted to the IEEE 802 Executive Committee (EC) agenda for WG 802 preview and EC approval to submit to </a:t>
            </a:r>
            <a:r>
              <a:rPr lang="en-US" altLang="zh-CN" sz="2000" dirty="0" err="1"/>
              <a:t>NesCom</a:t>
            </a:r>
            <a:r>
              <a:rPr lang="en-US" altLang="zh-CN" sz="2000" dirty="0"/>
              <a:t>.</a:t>
            </a:r>
          </a:p>
          <a:p>
            <a:endParaRPr lang="en-US" altLang="zh-CN" sz="2000" dirty="0"/>
          </a:p>
          <a:p>
            <a:endParaRPr lang="en-US" altLang="zh-CN" sz="2000" dirty="0"/>
          </a:p>
          <a:p>
            <a:pPr marL="342900" lvl="1" indent="-342900" algn="just">
              <a:buFont typeface="Arial" panose="020B0604020202020204" pitchFamily="34" charset="0"/>
              <a:buChar char="•"/>
              <a:defRPr/>
            </a:pPr>
            <a:r>
              <a:rPr lang="en-US" altLang="zh-CN" sz="1800" b="1" dirty="0"/>
              <a:t>Move: </a:t>
            </a:r>
            <a:r>
              <a:rPr lang="en-US" altLang="zh-CN" sz="1800" b="1" kern="0" dirty="0"/>
              <a:t>Claudio da Silva </a:t>
            </a:r>
            <a:r>
              <a:rPr lang="en-US" altLang="zh-CN" sz="1800" b="1" dirty="0"/>
              <a:t>		Second: Dongguk Lim</a:t>
            </a:r>
          </a:p>
          <a:p>
            <a:pPr marL="342900" lvl="1" indent="-342900" algn="just">
              <a:buFont typeface="Arial" panose="020B0604020202020204" pitchFamily="34" charset="0"/>
              <a:buChar char="•"/>
              <a:defRPr/>
            </a:pPr>
            <a:r>
              <a:rPr lang="en-US" altLang="zh-CN" sz="1800" b="1" dirty="0"/>
              <a:t>Preliminary Result: (   20Y/  0N/  0A)</a:t>
            </a:r>
          </a:p>
          <a:p>
            <a:pPr marL="342900" lvl="1" indent="-342900" algn="just">
              <a:buFont typeface="Arial" panose="020B0604020202020204" pitchFamily="34" charset="0"/>
              <a:buChar char="•"/>
              <a:defRPr/>
            </a:pPr>
            <a:r>
              <a:rPr lang="en-US" altLang="zh-CN" sz="1800" b="1" dirty="0"/>
              <a:t>Result*: </a:t>
            </a:r>
            <a:r>
              <a:rPr lang="en-US" altLang="zh-CN" sz="1800" b="1" dirty="0">
                <a:highlight>
                  <a:srgbClr val="00FF00"/>
                </a:highlight>
              </a:rPr>
              <a:t>Motion Passes (20Y, 0N, 0A)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dirty="0"/>
          </a:p>
          <a:p>
            <a:pPr marL="0" lvl="1" indent="0">
              <a:buNone/>
              <a:defRPr/>
            </a:pPr>
            <a:endParaRPr lang="en-US" altLang="zh-CN" sz="1600" dirty="0"/>
          </a:p>
          <a:p>
            <a:pPr marL="0" lvl="1" indent="0">
              <a:buNone/>
              <a:defRPr/>
            </a:pPr>
            <a:r>
              <a:rPr lang="en-US" altLang="zh-CN" sz="1600" dirty="0"/>
              <a:t>Note</a:t>
            </a:r>
            <a:r>
              <a:rPr lang="zh-CN" altLang="en-US" sz="1600" dirty="0"/>
              <a:t>：  </a:t>
            </a:r>
            <a:endParaRPr lang="en-US" altLang="zh-CN" sz="1600" dirty="0"/>
          </a:p>
          <a:p>
            <a:pPr marL="628650" lvl="2">
              <a:buFont typeface="微软雅黑" panose="020B0503020204020204" pitchFamily="34" charset="-122"/>
              <a:buChar char="–"/>
              <a:defRPr/>
            </a:pPr>
            <a:r>
              <a:rPr lang="en-US" altLang="zh-CN" dirty="0"/>
              <a:t>* Amended result accounts for removal of </a:t>
            </a:r>
            <a:r>
              <a:rPr lang="en-US" altLang="zh-CN" dirty="0">
                <a:solidFill>
                  <a:srgbClr val="FF0000"/>
                </a:solidFill>
              </a:rPr>
              <a:t>0</a:t>
            </a:r>
            <a:r>
              <a:rPr lang="en-US" altLang="zh-CN" dirty="0"/>
              <a:t> votes of non-voting members.</a:t>
            </a:r>
          </a:p>
        </p:txBody>
      </p:sp>
    </p:spTree>
    <p:extLst>
      <p:ext uri="{BB962C8B-B14F-4D97-AF65-F5344CB8AC3E}">
        <p14:creationId xmlns:p14="http://schemas.microsoft.com/office/powerpoint/2010/main" val="4251302561"/>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May 15    (Wednesday AM 2), 10:30-12:30  Warsaw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476745518"/>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550</a:t>
            </a:r>
            <a:endParaRPr lang="en-US" altLang="en-US" sz="3200" dirty="0">
              <a:solidFill>
                <a:schemeClr val="tx2"/>
              </a:solidFill>
            </a:endParaRPr>
          </a:p>
        </p:txBody>
      </p:sp>
      <p:sp>
        <p:nvSpPr>
          <p:cNvPr id="3" name="Rectangle 3"/>
          <p:cNvSpPr txBox="1">
            <a:spLocks noChangeArrowheads="1"/>
          </p:cNvSpPr>
          <p:nvPr/>
        </p:nvSpPr>
        <p:spPr bwMode="auto">
          <a:xfrm>
            <a:off x="457200" y="1524000"/>
            <a:ext cx="1127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1" indent="0" algn="just">
              <a:buNone/>
              <a:defRPr/>
            </a:pPr>
            <a:r>
              <a:rPr lang="en-US" altLang="zh-CN" b="1" kern="0" dirty="0"/>
              <a:t>Motion (PDT):</a:t>
            </a:r>
          </a:p>
          <a:p>
            <a:pPr marL="0" lvl="1" indent="0" algn="just">
              <a:buNone/>
              <a:defRPr/>
            </a:pPr>
            <a:r>
              <a:rPr lang="en-US" altLang="zh-CN" b="1" kern="0" dirty="0"/>
              <a:t>Move to include the text proposed in the following document into the IEEE 802.11bf draft amendment:</a:t>
            </a:r>
          </a:p>
          <a:p>
            <a:pPr eaLnBrk="1" fontAlgn="ctr" hangingPunct="1"/>
            <a:r>
              <a:rPr lang="en-US" altLang="zh-CN" sz="2000" b="0" kern="0" dirty="0"/>
              <a:t>24/0582r3 LB281 Comment Resolution CSI Feedback</a:t>
            </a:r>
            <a:endParaRPr lang="zh-CN" altLang="zh-CN" sz="2000" b="0" kern="0" dirty="0"/>
          </a:p>
          <a:p>
            <a:endParaRPr lang="en-US" altLang="zh-CN" sz="2000" dirty="0"/>
          </a:p>
          <a:p>
            <a:pPr marL="342900" lvl="1" indent="-342900" algn="just">
              <a:buFont typeface="Arial" panose="020B0604020202020204" pitchFamily="34" charset="0"/>
              <a:buChar char="•"/>
              <a:defRPr/>
            </a:pPr>
            <a:r>
              <a:rPr lang="en-US" altLang="zh-CN" sz="1800" b="1" dirty="0"/>
              <a:t>Move: Christian Berger 		Second: Claudio Da Silva </a:t>
            </a:r>
          </a:p>
          <a:p>
            <a:pPr marL="342900" lvl="1" indent="-342900" algn="just">
              <a:buFont typeface="Arial" panose="020B0604020202020204" pitchFamily="34" charset="0"/>
              <a:buChar char="•"/>
              <a:defRPr/>
            </a:pPr>
            <a:r>
              <a:rPr lang="en-US" altLang="zh-CN" sz="1800" b="1"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 </a:t>
            </a:r>
            <a:endParaRPr lang="en-US" altLang="zh-CN" sz="1050" dirty="0"/>
          </a:p>
          <a:p>
            <a:pPr marL="0" lvl="1" indent="0">
              <a:buNone/>
              <a:defRPr/>
            </a:pPr>
            <a:endParaRPr lang="en-US" altLang="zh-CN" sz="1600" dirty="0"/>
          </a:p>
          <a:p>
            <a:pPr marL="0" lvl="1" indent="0">
              <a:buNone/>
              <a:defRPr/>
            </a:pPr>
            <a:r>
              <a:rPr lang="en-US" altLang="zh-CN" sz="1600" dirty="0"/>
              <a:t>Note</a:t>
            </a:r>
            <a:r>
              <a:rPr lang="zh-CN" altLang="en-US" sz="1600" dirty="0"/>
              <a:t>：  </a:t>
            </a:r>
            <a:endParaRPr lang="en-US" altLang="zh-CN" sz="1600" dirty="0"/>
          </a:p>
          <a:p>
            <a:pPr marL="628650" lvl="2">
              <a:buFont typeface="微软雅黑" panose="020B0503020204020204" pitchFamily="34" charset="-122"/>
              <a:buChar char="–"/>
              <a:defRPr/>
            </a:pPr>
            <a:r>
              <a:rPr lang="en-US" altLang="zh-CN" kern="0" dirty="0"/>
              <a:t>Related document 24/0582r3</a:t>
            </a:r>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dirty="0"/>
          </a:p>
        </p:txBody>
      </p:sp>
    </p:spTree>
    <p:extLst>
      <p:ext uri="{BB962C8B-B14F-4D97-AF65-F5344CB8AC3E}">
        <p14:creationId xmlns:p14="http://schemas.microsoft.com/office/powerpoint/2010/main" val="2272364521"/>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July 15    (Monday AM 1), 08:00-10:00  Montreal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40206916"/>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6000 6048 6191</a:t>
            </a:r>
            <a:endParaRPr lang="en-US" altLang="zh-CN" sz="1600" dirty="0"/>
          </a:p>
          <a:p>
            <a:pPr lvl="1" algn="just">
              <a:buFont typeface="Arial" panose="020B0604020202020204" pitchFamily="34" charset="0"/>
              <a:buChar char="–"/>
              <a:defRPr/>
            </a:pPr>
            <a:r>
              <a:rPr lang="en-US" altLang="zh-CN" sz="1600" dirty="0"/>
              <a:t>as specified in doc.: 11-24/1052r1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11-24/1052r1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0504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1045, 1436, 1437, 1505, 2168, 1358, 2059, 2216, 1492, 1047, 2173 </a:t>
            </a:r>
          </a:p>
          <a:p>
            <a:pPr lvl="1" algn="just">
              <a:buFont typeface="Arial" panose="020B0604020202020204" pitchFamily="34" charset="0"/>
              <a:buChar char="–"/>
              <a:defRPr/>
            </a:pPr>
            <a:r>
              <a:rPr lang="en-US" altLang="zh-CN" sz="1600" dirty="0"/>
              <a:t>as specified in 23/0460r0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23/0460r0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81180418"/>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6199 </a:t>
            </a:r>
            <a:endParaRPr lang="en-US" altLang="zh-CN" sz="1600" dirty="0"/>
          </a:p>
          <a:p>
            <a:pPr lvl="1" algn="just">
              <a:buFont typeface="Arial" panose="020B0604020202020204" pitchFamily="34" charset="0"/>
              <a:buChar char="–"/>
              <a:defRPr/>
            </a:pPr>
            <a:r>
              <a:rPr lang="en-US" altLang="zh-CN" sz="1600" dirty="0"/>
              <a:t>as specified in doc.: 11-24/1055r0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11-24/1055r0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68156339"/>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6010, 6068, 6114, 6117, 6118, 6122, 6123, 6130, 6131, 6135, 6137, 6138, 6139, 6149, 6153, 6155 </a:t>
            </a:r>
            <a:endParaRPr lang="en-US" altLang="zh-CN" sz="1600" dirty="0"/>
          </a:p>
          <a:p>
            <a:pPr lvl="1" algn="just">
              <a:buFont typeface="Arial" panose="020B0604020202020204" pitchFamily="34" charset="0"/>
              <a:buChar char="–"/>
              <a:defRPr/>
            </a:pPr>
            <a:r>
              <a:rPr lang="en-US" altLang="zh-CN" sz="1600" dirty="0"/>
              <a:t>as specified in doc.: 11-24/1046r0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11-24/1046r0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42619439"/>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6006, 6026 and 6034</a:t>
            </a:r>
            <a:endParaRPr lang="en-US" altLang="zh-CN" sz="1600" dirty="0"/>
          </a:p>
          <a:p>
            <a:pPr lvl="1" algn="just">
              <a:buFont typeface="Arial" panose="020B0604020202020204" pitchFamily="34" charset="0"/>
              <a:buChar char="–"/>
              <a:defRPr/>
            </a:pPr>
            <a:r>
              <a:rPr lang="en-US" altLang="zh-CN" sz="1600" dirty="0"/>
              <a:t>as specified in doc.: 11-24/1050r3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11-24/1050r3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61295882"/>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6023, 6029, 6035, 6036, 6037, 6196, 6197</a:t>
            </a:r>
            <a:endParaRPr lang="en-US" altLang="zh-CN" sz="1600" dirty="0"/>
          </a:p>
          <a:p>
            <a:pPr lvl="1" algn="just">
              <a:buFont typeface="Arial" panose="020B0604020202020204" pitchFamily="34" charset="0"/>
              <a:buChar char="–"/>
              <a:defRPr/>
            </a:pPr>
            <a:r>
              <a:rPr lang="en-US" altLang="zh-CN" sz="1600" dirty="0"/>
              <a:t>as specified in doc.: 11-24/1090r1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11-24/1090r1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73561928"/>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July 17    (Wednesday AM 1), 08:00-10:00  Montreal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006962592"/>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6011, 6012, 6013, 6014, 6015, 6021, 6022, 6027, 6028, 6030, 6031, 6033, 6039, 6040, 6041, 6046, 6047, 6049, 6062, 6063, 6064, 6066, 6070, 6071, 6072, 6073, 6074, 6075, 6076, 6077, 6078, 6079, 6080, 6081, 6082, 6085, 6086, 6087, 6088, 6089, 6110, 6112, 6116, 6124, 6127, 6129, 6134, 6136, 6145, 6151, 6162, 6166, 6167, 6168, 6170, 6174, 6175, 6176, 6177, 6180, 6183, 6184, 6200</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r>
              <a:rPr lang="en-US" altLang="zh-CN" sz="1600" dirty="0"/>
              <a:t>as specified in doc.: 11-24/1153r0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Claudio Da Silva </a:t>
            </a:r>
            <a:r>
              <a:rPr lang="en-US" altLang="zh-CN" sz="1800" b="1" kern="0" dirty="0"/>
              <a:t>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11-24/1153r0</a:t>
            </a:r>
            <a:endParaRPr lang="en-US" altLang="zh-CN" kern="0" dirty="0"/>
          </a:p>
        </p:txBody>
      </p:sp>
    </p:spTree>
    <p:extLst>
      <p:ext uri="{BB962C8B-B14F-4D97-AF65-F5344CB8AC3E}">
        <p14:creationId xmlns:p14="http://schemas.microsoft.com/office/powerpoint/2010/main" val="1126277792"/>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6099, 6098, 6097, 6096, 6095, 6094, 6093, 6092, 6091, 6106 and 6105</a:t>
            </a:r>
          </a:p>
          <a:p>
            <a:pPr lvl="1" algn="just">
              <a:buFont typeface="Arial" panose="020B0604020202020204" pitchFamily="34" charset="0"/>
              <a:buChar char="–"/>
              <a:defRPr/>
            </a:pPr>
            <a:r>
              <a:rPr lang="en-US" altLang="zh-CN" sz="1600" dirty="0"/>
              <a:t>as specified in doc.: 11-24/1277r0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11-24/1277r0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44319592"/>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6002, 6003, 6004</a:t>
            </a:r>
          </a:p>
          <a:p>
            <a:pPr lvl="1" algn="just">
              <a:buFont typeface="Arial" panose="020B0604020202020204" pitchFamily="34" charset="0"/>
              <a:buChar char="–"/>
              <a:defRPr/>
            </a:pPr>
            <a:r>
              <a:rPr lang="en-US" altLang="zh-CN" sz="1600" dirty="0"/>
              <a:t>as specified in doc.: 11-24/1106r2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11-24/1106r2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02746033"/>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6001</a:t>
            </a:r>
          </a:p>
          <a:p>
            <a:pPr lvl="1" algn="just">
              <a:buFont typeface="Arial" panose="020B0604020202020204" pitchFamily="34" charset="0"/>
              <a:buChar char="–"/>
              <a:defRPr/>
            </a:pPr>
            <a:r>
              <a:rPr lang="en-US" altLang="zh-CN" sz="1600" dirty="0"/>
              <a:t>as specified in doc.: 11-24/1258r1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11-24/1258r1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69840471"/>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July 18    (Thursday AM 2), 10:30-12:30  Montreal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3704030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1092, 1093, 1094, 1095, 1096, 2021, 1991, 1992, 2118, 1532, 1020, 1173, 1803, 1449, 1495, 1502, 1756, 1998, 1994, 1311, 2253, 1731, 1585, 2145</a:t>
            </a:r>
          </a:p>
          <a:p>
            <a:pPr lvl="1" algn="just">
              <a:buFont typeface="Arial" panose="020B0604020202020204" pitchFamily="34" charset="0"/>
              <a:buChar char="–"/>
              <a:defRPr/>
            </a:pPr>
            <a:r>
              <a:rPr lang="en-US" altLang="zh-CN" sz="1600" dirty="0"/>
              <a:t>as specified in 11-23/0607r0 ‘Proposed resolutions for editorial comments on D1.0 - Part 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11-23/0607r0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82267960"/>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6203, 6204, 6205, and 6206 </a:t>
            </a:r>
            <a:endParaRPr lang="en-US" altLang="zh-CN" sz="1600" dirty="0"/>
          </a:p>
          <a:p>
            <a:pPr lvl="1" algn="just">
              <a:buFont typeface="Arial" panose="020B0604020202020204" pitchFamily="34" charset="0"/>
              <a:buChar char="–"/>
              <a:defRPr/>
            </a:pPr>
            <a:r>
              <a:rPr lang="en-US" altLang="zh-CN" sz="1600" dirty="0"/>
              <a:t>as specified in doc.: 11/24-1286r0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Christian Berger 	</a:t>
            </a:r>
            <a:r>
              <a:rPr lang="en-US" altLang="zh-CN" sz="1800" b="1" dirty="0"/>
              <a:t>	</a:t>
            </a:r>
            <a:r>
              <a:rPr lang="en-US" altLang="zh-CN" sz="1800" b="1" kern="0" dirty="0"/>
              <a:t>Second: Stephan Sand</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11/24-1286r0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53570112"/>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6083</a:t>
            </a:r>
          </a:p>
          <a:p>
            <a:pPr lvl="1" algn="just">
              <a:buFont typeface="Arial" panose="020B0604020202020204" pitchFamily="34" charset="0"/>
              <a:buChar char="–"/>
              <a:defRPr/>
            </a:pPr>
            <a:r>
              <a:rPr lang="en-US" altLang="zh-CN" sz="1600" dirty="0"/>
              <a:t>as specified in doc.: 11-24/1288r0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Pu (Perry) Wang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11-24/1288r0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85032687"/>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6132, 6152, 6154, 6157, 6158</a:t>
            </a:r>
          </a:p>
          <a:p>
            <a:pPr lvl="1" algn="just">
              <a:buFont typeface="Arial" panose="020B0604020202020204" pitchFamily="34" charset="0"/>
              <a:buChar char="–"/>
              <a:defRPr/>
            </a:pPr>
            <a:r>
              <a:rPr lang="en-US" altLang="zh-CN" sz="1600" dirty="0"/>
              <a:t>as specified in doc.: 11-24/1068r1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11-24/1068r1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38046879"/>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CA" altLang="zh-CN" sz="1600" dirty="0"/>
              <a:t>6058, 6061, 6178, 6198</a:t>
            </a:r>
            <a:endParaRPr lang="en-US" altLang="zh-CN" sz="1600" dirty="0"/>
          </a:p>
          <a:p>
            <a:pPr lvl="1" algn="just">
              <a:buFont typeface="Arial" panose="020B0604020202020204" pitchFamily="34" charset="0"/>
              <a:buChar char="–"/>
              <a:defRPr/>
            </a:pPr>
            <a:r>
              <a:rPr lang="en-US" altLang="zh-CN" sz="1600" dirty="0"/>
              <a:t>as specified in doc.: 11-24/1111r3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11-24/1111r3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6851387"/>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6007 6008 6169</a:t>
            </a:r>
          </a:p>
          <a:p>
            <a:pPr lvl="1" algn="just">
              <a:buFont typeface="Arial" panose="020B0604020202020204" pitchFamily="34" charset="0"/>
              <a:buChar char="–"/>
              <a:defRPr/>
            </a:pPr>
            <a:r>
              <a:rPr lang="en-US" altLang="zh-CN" sz="1600" dirty="0"/>
              <a:t>as specified in doc.: 11-24/1297r1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11-24/1297r1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02531731"/>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6050 6051 6052 6053 6054 6055 6056 6057</a:t>
            </a:r>
          </a:p>
          <a:p>
            <a:pPr lvl="1" algn="just">
              <a:buFont typeface="Arial" panose="020B0604020202020204" pitchFamily="34" charset="0"/>
              <a:buChar char="–"/>
              <a:defRPr/>
            </a:pPr>
            <a:r>
              <a:rPr lang="en-US" altLang="zh-CN" sz="1600" dirty="0"/>
              <a:t>as specified in doc.: 11-24/1306r1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11-24/1306r1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8741117"/>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6187 </a:t>
            </a:r>
          </a:p>
          <a:p>
            <a:pPr lvl="1" algn="just">
              <a:buFont typeface="Arial" panose="020B0604020202020204" pitchFamily="34" charset="0"/>
              <a:buChar char="–"/>
              <a:defRPr/>
            </a:pPr>
            <a:r>
              <a:rPr lang="en-US" altLang="zh-CN" sz="1600" dirty="0"/>
              <a:t>as specified in doc.: 11-24/1164r1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Shellhammer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11-24/1164r1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85034126"/>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Aug 	  06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lvl="1"/>
            <a:endParaRPr lang="en-US" altLang="en-US" sz="3600" dirty="0"/>
          </a:p>
        </p:txBody>
      </p:sp>
    </p:spTree>
    <p:extLst>
      <p:ext uri="{BB962C8B-B14F-4D97-AF65-F5344CB8AC3E}">
        <p14:creationId xmlns:p14="http://schemas.microsoft.com/office/powerpoint/2010/main" val="2992655033"/>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6025, 6202</a:t>
            </a:r>
          </a:p>
          <a:p>
            <a:pPr lvl="1" algn="just">
              <a:buFont typeface="Arial" panose="020B0604020202020204" pitchFamily="34" charset="0"/>
              <a:buChar char="–"/>
              <a:defRPr/>
            </a:pPr>
            <a:r>
              <a:rPr lang="en-US" altLang="zh-CN" sz="1600" dirty="0"/>
              <a:t>as specified in doc.: 11-24/1348r0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Lei Zhou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1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11-24/1348r0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34596996"/>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6133, 6143, 6146, 6140, 6142, 6144, 6147, 6148, 6159, 6160, 6156, 6161, 6163, 6164, 6165</a:t>
            </a:r>
          </a:p>
          <a:p>
            <a:pPr lvl="1" algn="just">
              <a:buFont typeface="Arial" panose="020B0604020202020204" pitchFamily="34" charset="0"/>
              <a:buChar char="–"/>
              <a:defRPr/>
            </a:pPr>
            <a:r>
              <a:rPr lang="en-US" altLang="zh-CN" sz="1600" dirty="0"/>
              <a:t>as specified in doc.: 11-24/1069r1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Alecs</a:t>
            </a:r>
            <a:r>
              <a:rPr lang="en-US" altLang="zh-CN" sz="1800" b="1" kern="0" dirty="0"/>
              <a:t>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11-24/1069r1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79573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1054, 1851, 2106, 2174, 2175, 2177, 1367, 1368, 2214, 2093, 2180, 2091, 1411, 1371, 1372, 1373, 1682, 1378, 1374 (19 CIDs) </a:t>
            </a:r>
          </a:p>
          <a:p>
            <a:pPr lvl="1" algn="just">
              <a:buFont typeface="Arial" panose="020B0604020202020204" pitchFamily="34" charset="0"/>
              <a:buChar char="–"/>
              <a:defRPr/>
            </a:pPr>
            <a:r>
              <a:rPr lang="pt-BR" altLang="zh-CN" sz="1600" dirty="0"/>
              <a:t>as </a:t>
            </a:r>
            <a:r>
              <a:rPr lang="en-US" altLang="zh-CN" sz="1600" dirty="0"/>
              <a:t>specified </a:t>
            </a:r>
            <a:r>
              <a:rPr lang="pt-BR" altLang="zh-CN" sz="1600" dirty="0"/>
              <a:t>in 11-23/0563r3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11-23/0563r</a:t>
            </a:r>
            <a:r>
              <a:rPr lang="en-US" altLang="zh-CN" dirty="0"/>
              <a:t>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0722186"/>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6019, 6020</a:t>
            </a:r>
          </a:p>
          <a:p>
            <a:pPr lvl="1" algn="just">
              <a:buFont typeface="Arial" panose="020B0604020202020204" pitchFamily="34" charset="0"/>
              <a:buChar char="–"/>
              <a:defRPr/>
            </a:pPr>
            <a:r>
              <a:rPr lang="en-US" altLang="zh-CN" sz="1600" dirty="0"/>
              <a:t>as specified in doc.: 11-24/1064r0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11-24/1064r0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62833007"/>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6018 </a:t>
            </a:r>
          </a:p>
          <a:p>
            <a:pPr lvl="1" algn="just">
              <a:buFont typeface="Arial" panose="020B0604020202020204" pitchFamily="34" charset="0"/>
              <a:buChar char="–"/>
              <a:defRPr/>
            </a:pPr>
            <a:r>
              <a:rPr lang="en-US" altLang="zh-CN" sz="1600" dirty="0"/>
              <a:t>as specified in doc.: 11-24/1352r0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11-24/1352r0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355873"/>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None/>
            </a:pPr>
            <a:r>
              <a:rPr lang="en-US" altLang="zh-CN" sz="2800" dirty="0">
                <a:cs typeface="Times New Roman" panose="02020603050405020304" pitchFamily="18" charset="0"/>
              </a:rPr>
              <a:t>Aug 	  20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algn="ctr">
              <a:buFontTx/>
              <a:buNone/>
            </a:pPr>
            <a:r>
              <a:rPr lang="en-US" altLang="zh-CN" sz="2800" dirty="0">
                <a:cs typeface="Times New Roman" panose="02020603050405020304" pitchFamily="18" charset="0"/>
              </a:rPr>
              <a:t>	</a:t>
            </a:r>
          </a:p>
          <a:p>
            <a:pPr lvl="1"/>
            <a:endParaRPr lang="en-US" altLang="en-US" sz="3600" dirty="0"/>
          </a:p>
        </p:txBody>
      </p:sp>
    </p:spTree>
    <p:extLst>
      <p:ext uri="{BB962C8B-B14F-4D97-AF65-F5344CB8AC3E}">
        <p14:creationId xmlns:p14="http://schemas.microsoft.com/office/powerpoint/2010/main" val="2923149874"/>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6181 and 6182 </a:t>
            </a:r>
          </a:p>
          <a:p>
            <a:pPr lvl="1" algn="just">
              <a:buFont typeface="Arial" panose="020B0604020202020204" pitchFamily="34" charset="0"/>
              <a:buChar char="–"/>
              <a:defRPr/>
            </a:pPr>
            <a:r>
              <a:rPr lang="en-US" altLang="zh-CN" sz="1600" dirty="0"/>
              <a:t>as specified in doc.: 11-24/1357r0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Claudio Da Silva </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11-24/1357r0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09308563"/>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6024, 6032, 6171, 6172</a:t>
            </a:r>
          </a:p>
          <a:p>
            <a:pPr lvl="1" algn="just">
              <a:buFont typeface="Arial" panose="020B0604020202020204" pitchFamily="34" charset="0"/>
              <a:buChar char="–"/>
              <a:defRPr/>
            </a:pPr>
            <a:r>
              <a:rPr lang="en-US" altLang="zh-CN" sz="1600" dirty="0"/>
              <a:t>as specified in doc.: 11-24/1353r1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11-24/1353r1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09519924"/>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6179, 6201, 6193, 6194, 6195, 6192, 6150</a:t>
            </a:r>
          </a:p>
          <a:p>
            <a:pPr lvl="1" algn="just">
              <a:buFont typeface="Arial" panose="020B0604020202020204" pitchFamily="34" charset="0"/>
              <a:buChar char="–"/>
              <a:defRPr/>
            </a:pPr>
            <a:r>
              <a:rPr lang="en-US" altLang="zh-CN" sz="1600" dirty="0"/>
              <a:t>as specified in doc.: 11-24/1127r2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 </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11-24/1127r2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96256315"/>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6009, 6141 and 6173</a:t>
            </a:r>
          </a:p>
          <a:p>
            <a:pPr lvl="1" algn="just">
              <a:buFont typeface="Arial" panose="020B0604020202020204" pitchFamily="34" charset="0"/>
              <a:buChar char="–"/>
              <a:defRPr/>
            </a:pPr>
            <a:r>
              <a:rPr lang="en-US" altLang="zh-CN" sz="1600" dirty="0"/>
              <a:t>as specified in doc.: 11-24/1338r1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11-24/1338r1</a:t>
            </a:r>
            <a:r>
              <a:rPr lang="en-US" altLang="zh-CN" kern="0" dirty="0"/>
              <a:t>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87048053"/>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None/>
            </a:pPr>
            <a:r>
              <a:rPr lang="en-US" altLang="zh-CN" sz="2800" dirty="0">
                <a:cs typeface="Times New Roman" panose="02020603050405020304" pitchFamily="18" charset="0"/>
              </a:rPr>
              <a:t>Aug 	  27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algn="ctr">
              <a:buFontTx/>
              <a:buNone/>
            </a:pPr>
            <a:r>
              <a:rPr lang="en-US" altLang="zh-CN" sz="2800" dirty="0">
                <a:cs typeface="Times New Roman" panose="02020603050405020304" pitchFamily="18" charset="0"/>
              </a:rPr>
              <a:t>	</a:t>
            </a:r>
          </a:p>
          <a:p>
            <a:pPr lvl="1"/>
            <a:endParaRPr lang="en-US" altLang="en-US" sz="3600" dirty="0"/>
          </a:p>
        </p:txBody>
      </p:sp>
    </p:spTree>
    <p:extLst>
      <p:ext uri="{BB962C8B-B14F-4D97-AF65-F5344CB8AC3E}">
        <p14:creationId xmlns:p14="http://schemas.microsoft.com/office/powerpoint/2010/main" val="3408067322"/>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6188, 6189, and 6190</a:t>
            </a:r>
          </a:p>
          <a:p>
            <a:pPr lvl="1" algn="just">
              <a:buFont typeface="Arial" panose="020B0604020202020204" pitchFamily="34" charset="0"/>
              <a:buChar char="–"/>
              <a:defRPr/>
            </a:pPr>
            <a:r>
              <a:rPr lang="en-US" altLang="zh-CN" sz="1600" dirty="0"/>
              <a:t>as specified in doc.: 11-24/1165r1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11-24/1165r1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62306953"/>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6044 </a:t>
            </a:r>
            <a:endParaRPr lang="en-US" altLang="zh-CN" sz="1600" dirty="0"/>
          </a:p>
          <a:p>
            <a:pPr lvl="1" algn="just">
              <a:buFont typeface="Arial" panose="020B0604020202020204" pitchFamily="34" charset="0"/>
              <a:buChar char="–"/>
              <a:defRPr/>
            </a:pPr>
            <a:r>
              <a:rPr lang="en-US" altLang="zh-CN" sz="1600" dirty="0"/>
              <a:t>as specified in doc.: </a:t>
            </a:r>
            <a:r>
              <a:rPr lang="en-GB" altLang="zh-CN" sz="1600" dirty="0"/>
              <a:t>11-24/1398r0</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11-24/1398r0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244643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1015 1381 1482 1567 1762 2003 2204 1043 1148 1149 1150 1151 1152 1565 1566 1894 1572 1741 1742 1743 1919 1960 1961 2041 2042 2291</a:t>
            </a:r>
          </a:p>
          <a:p>
            <a:pPr lvl="1" algn="just">
              <a:buFont typeface="Arial" panose="020B0604020202020204" pitchFamily="34" charset="0"/>
              <a:buChar char="–"/>
              <a:defRPr/>
            </a:pPr>
            <a:r>
              <a:rPr lang="pt-BR" altLang="zh-CN" sz="1600" dirty="0"/>
              <a:t>as </a:t>
            </a:r>
            <a:r>
              <a:rPr lang="en-US" altLang="zh-CN" sz="1600" dirty="0"/>
              <a:t>specified in 11-23/0641r3 ‘Resolutions for Instance Comments in LB272 - Part 1: Non-TB sensing measurement’</a:t>
            </a:r>
            <a:endParaRPr lang="pt-BR"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11-23/0641r3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44008071"/>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doc.: </a:t>
            </a:r>
            <a:r>
              <a:rPr lang="en-GB" altLang="zh-CN" sz="1600" dirty="0"/>
              <a:t>11-24/1417r1</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Lei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11-24/1417r1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27252653"/>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SG" altLang="zh-CN" sz="1600" dirty="0"/>
              <a:t>6083, 6090, 6100, 6101, 6102, 6103, 6104, 6107, 6108, 6109, 6111, 6125, 6126, 6120, 6121 and 6128</a:t>
            </a:r>
            <a:endParaRPr lang="en-US" altLang="zh-CN" sz="1600" dirty="0"/>
          </a:p>
          <a:p>
            <a:pPr lvl="1" algn="just">
              <a:buFont typeface="Arial" panose="020B0604020202020204" pitchFamily="34" charset="0"/>
              <a:buChar char="–"/>
              <a:defRPr/>
            </a:pPr>
            <a:r>
              <a:rPr lang="en-US" altLang="zh-CN" sz="1600" dirty="0"/>
              <a:t>as specified in doc.: </a:t>
            </a:r>
            <a:r>
              <a:rPr lang="en-GB" altLang="zh-CN" sz="1600" dirty="0"/>
              <a:t>11-24/1351r2</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Stephen McCann 	</a:t>
            </a:r>
            <a:r>
              <a:rPr lang="en-US" altLang="zh-CN" sz="1800" b="1" dirty="0"/>
              <a:t>	</a:t>
            </a:r>
            <a:r>
              <a:rPr lang="en-US" altLang="zh-CN" sz="1800" b="1" kern="0" dirty="0"/>
              <a:t>Second: Narengerile</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11-24/1351r2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24196998"/>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6065, 6084, 6113 </a:t>
            </a:r>
          </a:p>
          <a:p>
            <a:pPr lvl="1" algn="just">
              <a:buFont typeface="Arial" panose="020B0604020202020204" pitchFamily="34" charset="0"/>
              <a:buChar char="–"/>
              <a:defRPr/>
            </a:pPr>
            <a:r>
              <a:rPr lang="pt-BR" altLang="zh-CN" sz="1600" dirty="0"/>
              <a:t>as specified in document 11-24/1420r2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Ali Raissinia </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11-24/1420r2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6857198"/>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None/>
            </a:pPr>
            <a:r>
              <a:rPr lang="en-US" altLang="zh-CN" sz="2800" dirty="0">
                <a:cs typeface="Times New Roman" panose="02020603050405020304" pitchFamily="18" charset="0"/>
              </a:rPr>
              <a:t>Sept 	  03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algn="ctr">
              <a:buFontTx/>
              <a:buNone/>
            </a:pPr>
            <a:r>
              <a:rPr lang="en-US" altLang="zh-CN" sz="2800" dirty="0">
                <a:cs typeface="Times New Roman" panose="02020603050405020304" pitchFamily="18" charset="0"/>
              </a:rPr>
              <a:t>	</a:t>
            </a:r>
          </a:p>
          <a:p>
            <a:pPr lvl="1"/>
            <a:endParaRPr lang="en-US" altLang="en-US" sz="3600" dirty="0"/>
          </a:p>
        </p:txBody>
      </p:sp>
    </p:spTree>
    <p:extLst>
      <p:ext uri="{BB962C8B-B14F-4D97-AF65-F5344CB8AC3E}">
        <p14:creationId xmlns:p14="http://schemas.microsoft.com/office/powerpoint/2010/main" val="1258796453"/>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6059, 6060, 6185</a:t>
            </a:r>
          </a:p>
          <a:p>
            <a:pPr lvl="1" algn="just">
              <a:buFont typeface="Arial" panose="020B0604020202020204" pitchFamily="34" charset="0"/>
              <a:buChar char="–"/>
              <a:defRPr/>
            </a:pPr>
            <a:r>
              <a:rPr lang="pt-BR" altLang="zh-CN" sz="1600" dirty="0"/>
              <a:t>as specified in document 11-24/1441r1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11-24/1441r1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8544405"/>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6045  </a:t>
            </a:r>
          </a:p>
          <a:p>
            <a:pPr lvl="1" algn="just">
              <a:buFont typeface="Arial" panose="020B0604020202020204" pitchFamily="34" charset="0"/>
              <a:buChar char="–"/>
              <a:defRPr/>
            </a:pPr>
            <a:r>
              <a:rPr lang="pt-BR" altLang="zh-CN" sz="1600" dirty="0"/>
              <a:t>as specified in document 11-24/1428r3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11-24/1428r3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81149162"/>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6067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Stephen McCann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584387912"/>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FF0000"/>
                </a:solidFill>
              </a:rPr>
              <a:t>Backup</a:t>
            </a:r>
            <a:endParaRPr lang="en-US" altLang="en-US" sz="3600" dirty="0">
              <a:solidFill>
                <a:srgbClr val="FF0000"/>
              </a:solidFill>
            </a:endParaRPr>
          </a:p>
        </p:txBody>
      </p:sp>
    </p:spTree>
    <p:extLst>
      <p:ext uri="{BB962C8B-B14F-4D97-AF65-F5344CB8AC3E}">
        <p14:creationId xmlns:p14="http://schemas.microsoft.com/office/powerpoint/2010/main" val="2706829808"/>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838200"/>
            <a:ext cx="12192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XXX: </a:t>
            </a:r>
            <a:r>
              <a:rPr lang="en-US" altLang="zh-CN" sz="3600" dirty="0"/>
              <a:t>P802.11bf first recirculation SA ballot</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a:t>
            </a:r>
            <a:r>
              <a:rPr lang="en-GB" altLang="zh-CN" sz="2000" dirty="0"/>
              <a:t>Initial SA ballot on P802.11bf D4.0, </a:t>
            </a:r>
            <a:r>
              <a:rPr lang="en-US" altLang="zh-CN" sz="2000" dirty="0"/>
              <a:t>as contained in document 11-24/1041r</a:t>
            </a:r>
            <a:r>
              <a:rPr lang="en-US" altLang="zh-CN" sz="2000" dirty="0">
                <a:solidFill>
                  <a:srgbClr val="FF0000"/>
                </a:solidFill>
              </a:rPr>
              <a:t>XX</a:t>
            </a:r>
            <a:r>
              <a:rPr lang="en-US" altLang="zh-CN" sz="2000" dirty="0"/>
              <a:t>,</a:t>
            </a:r>
          </a:p>
          <a:p>
            <a:pPr marL="354013" indent="0" algn="just">
              <a:buNone/>
            </a:pPr>
            <a:r>
              <a:rPr lang="en-US" altLang="zh-CN" sz="2000" dirty="0">
                <a:hlinkClick r:id="rId3"/>
              </a:rPr>
              <a:t>https://mentor.ieee.org/802.11/dcn/24/11-24-1041-06-00bf-initial-sa-ballot-comments-and-approved-resolutions.xlsx</a:t>
            </a:r>
            <a:endParaRPr lang="en-US" altLang="zh-CN" sz="2000" dirty="0"/>
          </a:p>
          <a:p>
            <a:pPr marL="354013" indent="0" algn="just">
              <a:buNone/>
            </a:pPr>
            <a:r>
              <a:rPr lang="en-US" altLang="zh-CN" sz="2000" dirty="0"/>
              <a:t>Instruct the editor to prepare P802.11bf D5.0 incorporating these resolutions and,</a:t>
            </a:r>
          </a:p>
          <a:p>
            <a:pPr algn="just"/>
            <a:r>
              <a:rPr lang="en-US" altLang="zh-CN" sz="2000" dirty="0"/>
              <a:t>Approve a </a:t>
            </a:r>
            <a:r>
              <a:rPr lang="en-US" altLang="zh-CN" sz="2000" dirty="0">
                <a:solidFill>
                  <a:srgbClr val="FF0000"/>
                </a:solidFill>
              </a:rPr>
              <a:t>30</a:t>
            </a:r>
            <a:r>
              <a:rPr lang="en-US" altLang="zh-CN" sz="2000" dirty="0"/>
              <a:t> day Working Group Recirculation Ballot asking the question “Should P802.11bf D5.0 be forwarded to SA Ballot?”</a:t>
            </a:r>
          </a:p>
          <a:p>
            <a:endParaRPr lang="zh-CN" altLang="zh-CN" sz="2000" dirty="0"/>
          </a:p>
          <a:p>
            <a:pPr lvl="0"/>
            <a:r>
              <a:rPr lang="en-GB" altLang="zh-CN" sz="2000" dirty="0"/>
              <a:t>Moved: </a:t>
            </a:r>
            <a:r>
              <a:rPr lang="en-US" altLang="zh-CN" sz="2000" kern="0" dirty="0"/>
              <a:t>Claudio da Silva </a:t>
            </a:r>
            <a:r>
              <a:rPr lang="en-GB" altLang="zh-CN" sz="2000" dirty="0"/>
              <a:t>	  Seconded:</a:t>
            </a:r>
          </a:p>
          <a:p>
            <a:r>
              <a:rPr lang="en-US" altLang="zh-CN" sz="2000" kern="0" dirty="0"/>
              <a:t>Preliminary Result: (   Y/   N/   A)</a:t>
            </a:r>
          </a:p>
          <a:p>
            <a:pPr marL="342900" lvl="1" indent="-342900" algn="just">
              <a:spcBef>
                <a:spcPct val="0"/>
              </a:spcBef>
              <a:buFont typeface="Arial" panose="020B0604020202020204" pitchFamily="34" charset="0"/>
              <a:buChar char="•"/>
              <a:defRPr/>
            </a:pPr>
            <a:r>
              <a:rPr lang="en-GB" altLang="zh-CN" dirty="0"/>
              <a:t>Result</a:t>
            </a:r>
            <a:r>
              <a:rPr lang="en-US" altLang="zh-CN" kern="0" dirty="0"/>
              <a:t>*</a:t>
            </a:r>
            <a:r>
              <a:rPr lang="en-GB" altLang="zh-CN" dirty="0"/>
              <a:t>:</a:t>
            </a:r>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246947307"/>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XXX</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p>
          <a:p>
            <a:pPr lvl="1" algn="just">
              <a:buFont typeface="Arial" panose="020B0604020202020204" pitchFamily="34" charset="0"/>
              <a:buChar char="–"/>
              <a:defRPr/>
            </a:pPr>
            <a:r>
              <a:rPr lang="en-US" altLang="zh-CN" sz="1600" dirty="0"/>
              <a:t>as specified in doc.:</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111122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1735 1739</a:t>
            </a:r>
          </a:p>
          <a:p>
            <a:pPr lvl="1" algn="just">
              <a:buFont typeface="Arial" panose="020B0604020202020204" pitchFamily="34" charset="0"/>
              <a:buChar char="–"/>
              <a:defRPr/>
            </a:pPr>
            <a:r>
              <a:rPr lang="pt-BR" altLang="zh-CN" sz="1600" dirty="0"/>
              <a:t>as </a:t>
            </a:r>
            <a:r>
              <a:rPr lang="en-US" altLang="zh-CN" sz="1600" dirty="0"/>
              <a:t>specified in 11-23/0648r1 ‘Resolutions for CID1735&amp;1739 in LB272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err="1"/>
              <a:t>Xiandong</a:t>
            </a:r>
            <a:r>
              <a:rPr lang="en-US" altLang="zh-CN" sz="1800" dirty="0"/>
              <a:t> Dong</a:t>
            </a:r>
            <a:r>
              <a:rPr lang="en-US" altLang="zh-CN" sz="1800" b="1" kern="0" dirty="0"/>
              <a:t>	</a:t>
            </a:r>
            <a:r>
              <a:rPr lang="en-US" altLang="zh-CN" sz="1800" b="1" dirty="0"/>
              <a:t>	</a:t>
            </a:r>
            <a:r>
              <a:rPr lang="en-US" altLang="zh-CN" sz="1800" b="1" kern="0" dirty="0"/>
              <a:t>Second: </a:t>
            </a:r>
            <a:r>
              <a:rPr lang="en-US" altLang="zh-CN" sz="1800" kern="0" dirty="0" err="1"/>
              <a:t>Ning</a:t>
            </a:r>
            <a:r>
              <a:rPr lang="en-US" altLang="zh-CN" sz="1800"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11-23/0648r1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05822018"/>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p>
          <a:p>
            <a:pPr lvl="1" algn="just">
              <a:buFont typeface="Arial" panose="020B0604020202020204" pitchFamily="34" charset="0"/>
              <a:buChar char="–"/>
              <a:defRPr/>
            </a:pPr>
            <a:r>
              <a:rPr lang="en-US" altLang="zh-CN" sz="1600" dirty="0"/>
              <a:t>as specified in</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323044"/>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680958257"/>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64888051"/>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in DCN + title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dirty="0">
              <a:highlight>
                <a:srgbClr val="00FF00"/>
              </a:highlight>
            </a:endParaRPr>
          </a:p>
          <a:p>
            <a:pPr marL="0" lvl="1" indent="0">
              <a:buNone/>
              <a:defRPr/>
            </a:pPr>
            <a:r>
              <a:rPr lang="en-US" altLang="zh-CN" sz="1600" dirty="0">
                <a:highlight>
                  <a:srgbClr val="00FF00"/>
                </a:highlight>
              </a:rPr>
              <a:t>Motion Passes</a:t>
            </a:r>
            <a:r>
              <a:rPr lang="en-GB" altLang="zh-CN" sz="1600" dirty="0"/>
              <a:t> ( y- n- a)</a:t>
            </a:r>
            <a:endParaRPr lang="en-US" altLang="zh-CN" sz="11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2639686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1477, 2053</a:t>
            </a:r>
          </a:p>
          <a:p>
            <a:pPr lvl="1" algn="just">
              <a:buFont typeface="Arial" panose="020B0604020202020204" pitchFamily="34" charset="0"/>
              <a:buChar char="–"/>
              <a:defRPr/>
            </a:pPr>
            <a:r>
              <a:rPr lang="pt-BR" altLang="zh-CN" sz="1600" dirty="0"/>
              <a:t>as </a:t>
            </a:r>
            <a:r>
              <a:rPr lang="en-US" altLang="zh-CN" sz="1600" dirty="0"/>
              <a:t>specified in 11-23/0633r2 ‘LB272 CRs for CID 1477and 2053’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Rui Yang</a:t>
            </a:r>
            <a:r>
              <a:rPr lang="en-US" altLang="zh-CN" sz="1800" b="1" kern="0" dirty="0"/>
              <a:t>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11-23/0633r2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9999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1165, 1343, 1497, 1499, 1500, 1679, 1968 </a:t>
            </a:r>
          </a:p>
          <a:p>
            <a:pPr lvl="1" algn="just">
              <a:buFont typeface="Arial" panose="020B0604020202020204" pitchFamily="34" charset="0"/>
              <a:buChar char="–"/>
              <a:defRPr/>
            </a:pPr>
            <a:r>
              <a:rPr lang="en-US" altLang="zh-CN" sz="1600" dirty="0"/>
              <a:t>as specified in 23/0674r0  “Comment Resolution in LB272 for OST CID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Claudio da Silva</a:t>
            </a:r>
            <a:r>
              <a:rPr lang="en-US" altLang="zh-CN" sz="1800" b="1" kern="0" dirty="0"/>
              <a:t>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23/0674r0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333863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1758</a:t>
            </a:r>
          </a:p>
          <a:p>
            <a:pPr lvl="1" algn="just">
              <a:buFont typeface="Arial" panose="020B0604020202020204" pitchFamily="34" charset="0"/>
              <a:buChar char="–"/>
              <a:defRPr/>
            </a:pPr>
            <a:r>
              <a:rPr lang="en-US" altLang="zh-CN" sz="1600" dirty="0"/>
              <a:t>as specified in 11-23/0683r0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11-23/0683r0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2959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266</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making P802.11bf D1.0 available for sale.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Preliminary Result: (   13Y/  9N/  9A)</a:t>
            </a:r>
          </a:p>
          <a:p>
            <a:pPr marL="342900" lvl="1" indent="-342900" algn="just">
              <a:buFont typeface="Arial" panose="020B0604020202020204" pitchFamily="34" charset="0"/>
              <a:buChar char="•"/>
              <a:defRPr/>
            </a:pPr>
            <a:r>
              <a:rPr lang="en-US" altLang="zh-CN" sz="1800" b="1" kern="0" dirty="0"/>
              <a:t>Result*: </a:t>
            </a:r>
            <a:r>
              <a:rPr lang="en-US" altLang="zh-CN" sz="1600" b="1" dirty="0">
                <a:highlight>
                  <a:srgbClr val="00FF00"/>
                </a:highlight>
              </a:rPr>
              <a:t>Motion Passes (13Y, 9N, 9A)</a:t>
            </a:r>
            <a:endParaRPr lang="en-US" altLang="zh-CN" sz="16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1632449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1323, 1326, 1369, 1370, 1375, 1388, 2057, 2058 and 1410</a:t>
            </a:r>
          </a:p>
          <a:p>
            <a:pPr lvl="1" algn="just">
              <a:buFont typeface="Arial" panose="020B0604020202020204" pitchFamily="34" charset="0"/>
              <a:buChar char="–"/>
              <a:defRPr/>
            </a:pPr>
            <a:r>
              <a:rPr lang="en-US" altLang="zh-CN" sz="1600" dirty="0"/>
              <a:t>as specified in 11-23/0647r0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11296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1210, 1415, 1416, 1417, 1418, 1419, 1879</a:t>
            </a:r>
          </a:p>
          <a:p>
            <a:pPr lvl="1" algn="just">
              <a:buFont typeface="Arial" panose="020B0604020202020204" pitchFamily="34" charset="0"/>
              <a:buChar char="–"/>
              <a:defRPr/>
            </a:pPr>
            <a:r>
              <a:rPr lang="en-US" altLang="zh-CN" sz="1600" dirty="0"/>
              <a:t>as specified in doc.: 11-23/0529r1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11-23/0529r1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63526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1322 and 2178</a:t>
            </a:r>
          </a:p>
          <a:p>
            <a:pPr lvl="1" algn="just">
              <a:buFont typeface="Arial" panose="020B0604020202020204" pitchFamily="34" charset="0"/>
              <a:buChar char="–"/>
              <a:defRPr/>
            </a:pPr>
            <a:r>
              <a:rPr lang="en-US" altLang="zh-CN" sz="1600" dirty="0"/>
              <a:t>as specified in doc.: 11-23/0684r2</a:t>
            </a:r>
            <a:endParaRPr lang="en-US" altLang="zh-CN" sz="1600" dirty="0">
              <a:solidFill>
                <a:srgbClr val="FF0000"/>
              </a:solidFill>
            </a:endParaRP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11-23/0684r2</a:t>
            </a:r>
            <a:endParaRPr lang="en-US" altLang="zh-CN" dirty="0">
              <a:solidFill>
                <a:srgbClr val="FF0000"/>
              </a:solidFill>
            </a:endParaRP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998458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1030 1121 1122 1123 1127 1128 2096 1130 1348 1349 1450 1504 1601 1721 1722 1724 1726 1727 1760 1761 2251 1999 2025 1773 1895 1896 1897 2026 2199 1898 2024 2027 2152 2153 2252</a:t>
            </a:r>
          </a:p>
          <a:p>
            <a:pPr lvl="1" algn="just">
              <a:buFont typeface="Arial" panose="020B0604020202020204" pitchFamily="34" charset="0"/>
              <a:buChar char="–"/>
              <a:defRPr/>
            </a:pPr>
            <a:r>
              <a:rPr lang="pt-BR" altLang="zh-CN" sz="1600" dirty="0"/>
              <a:t>as </a:t>
            </a:r>
            <a:r>
              <a:rPr lang="en-US" altLang="zh-CN" sz="1600" dirty="0"/>
              <a:t>specified in 11-23/0642r4 ‘Resolutions for Instance Comments in LB272 - Part  2: TB sensing measurement instance’</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11-23/0642r4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214544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a:t>
            </a:r>
            <a:r>
              <a:rPr lang="en-US" altLang="zh-CN" sz="1600" dirty="0"/>
              <a:t>1108, 1431, 1533, 1713, 1811, 1119, 1599, 1120, 2111, 1535, 1536, 1537, 1538, 1715</a:t>
            </a:r>
          </a:p>
          <a:p>
            <a:pPr lvl="1" algn="just">
              <a:buFont typeface="Arial" panose="020B0604020202020204" pitchFamily="34" charset="0"/>
              <a:buChar char="–"/>
              <a:defRPr/>
            </a:pPr>
            <a:r>
              <a:rPr lang="en-US" altLang="zh-CN" sz="1600" dirty="0"/>
              <a:t>as specified in 11-23/0624r1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11-23/0624r1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369522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50"/>
                </a:solidFill>
                <a:cs typeface="Times New Roman" panose="02020603050405020304" pitchFamily="18" charset="0"/>
              </a:rPr>
              <a:t>May 17    (Wednesday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9790347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1296 </a:t>
            </a:r>
          </a:p>
          <a:p>
            <a:pPr lvl="1" algn="just">
              <a:buFont typeface="Arial" panose="020B0604020202020204" pitchFamily="34" charset="0"/>
              <a:buChar char="–"/>
              <a:defRPr/>
            </a:pPr>
            <a:r>
              <a:rPr lang="en-US" altLang="zh-CN" sz="1600" dirty="0"/>
              <a:t>as specified in doc.: 11-23/0612r1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11-23/0612r1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064435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1909, 2147, 1070, 1344, 2148, 2062, 1072, 1073, 1809 and 1858, </a:t>
            </a:r>
          </a:p>
          <a:p>
            <a:pPr lvl="1" algn="just">
              <a:buFont typeface="Arial" panose="020B0604020202020204" pitchFamily="34" charset="0"/>
              <a:buChar char="–"/>
              <a:defRPr/>
            </a:pPr>
            <a:r>
              <a:rPr lang="en-US" altLang="zh-CN" sz="1600" dirty="0"/>
              <a:t>as presented in document 11-23/0438r3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11-23/0438r3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7671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1042, 1380, 1434, 1438, 1439, 1671, 1736, 1740, 1956, 1957, 2002, 2221, 2289, 2290 </a:t>
            </a:r>
          </a:p>
          <a:p>
            <a:pPr lvl="1" algn="just">
              <a:buFont typeface="Arial" panose="020B0604020202020204" pitchFamily="34" charset="0"/>
              <a:buChar char="–"/>
              <a:defRPr/>
            </a:pPr>
            <a:r>
              <a:rPr lang="en-US" altLang="zh-CN" sz="1600" dirty="0"/>
              <a:t>as specified in doc.: 11-23/0675r1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393390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1025, 1786, 1846, 1791, 1943, 1790, 1331, 1974, 1006, 1792, 1787, 1845, 1812, 1523, 1480, 1126, 1081</a:t>
            </a:r>
          </a:p>
          <a:p>
            <a:pPr lvl="1" algn="just">
              <a:buFont typeface="Arial" panose="020B0604020202020204" pitchFamily="34" charset="0"/>
              <a:buChar char="–"/>
              <a:defRPr/>
            </a:pPr>
            <a:r>
              <a:rPr lang="en-US" altLang="zh-CN" sz="1600" dirty="0"/>
              <a:t>as specified in doc.: 11-23/0726r1 ‘Proposed resolutions for editorial comments on D1.0 - Part 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11-23/0726r1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38264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1154, 2044, 2292, </a:t>
            </a:r>
          </a:p>
          <a:p>
            <a:pPr lvl="1" algn="just">
              <a:buFont typeface="Arial" panose="020B0604020202020204" pitchFamily="34" charset="0"/>
              <a:buChar char="–"/>
              <a:defRPr/>
            </a:pPr>
            <a:r>
              <a:rPr lang="en-US" altLang="zh-CN" sz="1600" dirty="0"/>
              <a:t>as specified in 23/0370r2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Rojan Chitrakar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1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23/0370r2</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4768924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1251 1287 1657 1288 1289 1424 1597 1608 1656 1681 1699 1748 1749 1750 1751 1752 1804 1924 1925 1926 2160 2249 2250</a:t>
            </a:r>
          </a:p>
          <a:p>
            <a:pPr lvl="1" algn="just">
              <a:buFont typeface="Arial" panose="020B0604020202020204" pitchFamily="34" charset="0"/>
              <a:buChar char="–"/>
              <a:defRPr/>
            </a:pPr>
            <a:r>
              <a:rPr lang="en-US" altLang="zh-CN" sz="1600" dirty="0"/>
              <a:t>in 11-23/0748r2 “Resolutions for SBP Comments in LB272 -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Dibakar Das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11-23/0748r2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584869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1377, 1841, 1842, 2255, 2092, 2183, 2184, 2215, 2006, 1849, 1456, 1457, 1850, 1458, 1459, 1927, 2213, 1046, 1232, 1383, 1384, 1385, 1386, 1387 </a:t>
            </a:r>
          </a:p>
          <a:p>
            <a:pPr lvl="1" algn="just">
              <a:buFont typeface="Arial" panose="020B0604020202020204" pitchFamily="34" charset="0"/>
              <a:buChar char="–"/>
              <a:defRPr/>
            </a:pPr>
            <a:r>
              <a:rPr lang="en-US" altLang="zh-CN" sz="1600" dirty="0"/>
              <a:t>as specified in 11-23-0751r1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11-23-0751r1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200788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F0"/>
                </a:solidFill>
                <a:cs typeface="Times New Roman" panose="02020603050405020304" pitchFamily="18" charset="0"/>
              </a:rPr>
              <a:t>May 18    (Thursday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3552380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2124, 1248, 1242, 1245, 1258, 1801, 2108, 2211, 2222, and 2223 </a:t>
            </a:r>
          </a:p>
          <a:p>
            <a:pPr lvl="1" algn="just">
              <a:buFont typeface="Arial" panose="020B0604020202020204" pitchFamily="34" charset="0"/>
              <a:buChar char="–"/>
              <a:defRPr/>
            </a:pPr>
            <a:r>
              <a:rPr lang="en-US" altLang="zh-CN" sz="1600" dirty="0"/>
              <a:t>as specified in DCN 11-23/0626r3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11-23/0626r3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31877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1643, 1688, 1611, 1664, 1280, 2099, 1868, 1882, 2018, and 2164 </a:t>
            </a:r>
          </a:p>
          <a:p>
            <a:pPr lvl="1" algn="just">
              <a:buFont typeface="Arial" panose="020B0604020202020204" pitchFamily="34" charset="0"/>
              <a:buChar char="–"/>
              <a:defRPr/>
            </a:pPr>
            <a:r>
              <a:rPr lang="en-US" altLang="zh-CN" sz="1600" dirty="0"/>
              <a:t>as specified in DCN 11-23/0655r2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11-23/0655r2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74354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1934, 1558, 1644, 1285, 2207, 2113, 1869, 1645, and 1772 </a:t>
            </a:r>
          </a:p>
          <a:p>
            <a:pPr lvl="1" algn="just">
              <a:buFont typeface="Arial" panose="020B0604020202020204" pitchFamily="34" charset="0"/>
              <a:buChar char="–"/>
              <a:defRPr/>
            </a:pPr>
            <a:r>
              <a:rPr lang="en-US" altLang="zh-CN" sz="1600" dirty="0"/>
              <a:t>as specified in DCN 11-23/0656r1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11-23/0656r1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308959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1971, 1972, 1983, 2230 </a:t>
            </a:r>
          </a:p>
          <a:p>
            <a:pPr lvl="1" algn="just">
              <a:buFont typeface="Arial" panose="020B0604020202020204" pitchFamily="34" charset="0"/>
              <a:buChar char="–"/>
              <a:defRPr/>
            </a:pPr>
            <a:r>
              <a:rPr lang="en-US" altLang="zh-CN" sz="1600" dirty="0"/>
              <a:t>as specified in DCN 11-23/0483r0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11-23/0483r0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84604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1427 1796 1932 2049 2050 2300 1674 1795 1933 2051 </a:t>
            </a:r>
          </a:p>
          <a:p>
            <a:pPr lvl="1" algn="just">
              <a:buFont typeface="Arial" panose="020B0604020202020204" pitchFamily="34" charset="0"/>
              <a:buChar char="–"/>
              <a:defRPr/>
            </a:pPr>
            <a:r>
              <a:rPr lang="en-US" altLang="zh-CN" sz="1600" dirty="0"/>
              <a:t>as specified in 11-23/0749r2 “Resolutions for SBP Comments in LB272 - Part 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11-23/0749r2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589276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2126, 1158, 1159, and 1160 </a:t>
            </a:r>
          </a:p>
          <a:p>
            <a:pPr lvl="1" algn="just">
              <a:buFont typeface="Arial" panose="020B0604020202020204" pitchFamily="34" charset="0"/>
              <a:buChar char="–"/>
              <a:defRPr/>
            </a:pPr>
            <a:r>
              <a:rPr lang="en-US" altLang="zh-CN" sz="1600" dirty="0"/>
              <a:t>as specified in DCN 11-23/0660r2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11-23/0660r2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968102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1651, 1652, 1653, 1654, 1655 and 1243 </a:t>
            </a:r>
          </a:p>
          <a:p>
            <a:pPr lvl="1" algn="just">
              <a:buFont typeface="Arial" panose="020B0604020202020204" pitchFamily="34" charset="0"/>
              <a:buChar char="–"/>
              <a:defRPr/>
            </a:pPr>
            <a:r>
              <a:rPr lang="en-US" altLang="zh-CN" sz="1600" dirty="0"/>
              <a:t>as specified in DCN 11-23/0762r3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11-23/0762r3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2397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1299, 1298, 1355, 1353, 1229, 2166, 1356, 2070, 1354, 1302, 2071, 1357, 1235  </a:t>
            </a:r>
          </a:p>
          <a:p>
            <a:pPr lvl="1" algn="just">
              <a:buFont typeface="Arial" panose="020B0604020202020204" pitchFamily="34" charset="0"/>
              <a:buChar char="–"/>
              <a:defRPr/>
            </a:pPr>
            <a:r>
              <a:rPr lang="en-US" altLang="zh-CN" sz="1600" dirty="0"/>
              <a:t>as specified in document 11-23-0412r1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11-23-0412r1</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0847753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1481, 2005, 2123, 1484, 2007, 2074, 2076, 2121, 2008, </a:t>
            </a:r>
          </a:p>
          <a:p>
            <a:pPr lvl="1" algn="just">
              <a:buFont typeface="Arial" panose="020B0604020202020204" pitchFamily="34" charset="0"/>
              <a:buChar char="–"/>
              <a:defRPr/>
            </a:pPr>
            <a:r>
              <a:rPr lang="en-US" altLang="zh-CN" sz="1600" dirty="0"/>
              <a:t>as specified in 11-23-0766r1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11-23-0766r1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062099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2150 2196 1744</a:t>
            </a:r>
          </a:p>
          <a:p>
            <a:pPr lvl="1" algn="just">
              <a:buFont typeface="Arial" panose="020B0604020202020204" pitchFamily="34" charset="0"/>
              <a:buChar char="–"/>
              <a:defRPr/>
            </a:pPr>
            <a:r>
              <a:rPr lang="en-US" altLang="zh-CN" sz="1600" dirty="0"/>
              <a:t>as specified in 11-23/0832r2 “Resolutions for Instance Comments in LB272 - Part 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11-23/0832r2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31500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2068, 2122 and 2081</a:t>
            </a:r>
          </a:p>
          <a:p>
            <a:pPr lvl="1" algn="just">
              <a:buFont typeface="Arial" panose="020B0604020202020204" pitchFamily="34" charset="0"/>
              <a:buChar char="–"/>
              <a:defRPr/>
            </a:pPr>
            <a:r>
              <a:rPr lang="en-US" altLang="zh-CN" sz="1600" dirty="0"/>
              <a:t>as specified in 11-23/0702r1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11-23/0702r1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9701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1027, 1057, 1060, 1061, 1062, 1064, 1175, 1176, 1342, 1520, 1703, 1704, 1942, 1962, 1963</a:t>
            </a:r>
          </a:p>
          <a:p>
            <a:pPr lvl="1" algn="just">
              <a:buFont typeface="Arial" panose="020B0604020202020204" pitchFamily="34" charset="0"/>
              <a:buChar char="–"/>
              <a:defRPr/>
            </a:pPr>
            <a:r>
              <a:rPr lang="en-US" altLang="zh-CN" sz="1600" dirty="0"/>
              <a:t>as specified in 11-23-0775r0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11-23-0775r0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515315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1097, 2110, 1448, 1690, 1624, 2100, and 1269 </a:t>
            </a:r>
          </a:p>
          <a:p>
            <a:pPr lvl="1" algn="just">
              <a:buFont typeface="Arial" panose="020B0604020202020204" pitchFamily="34" charset="0"/>
              <a:buChar char="–"/>
              <a:defRPr/>
            </a:pPr>
            <a:r>
              <a:rPr lang="en-US" altLang="zh-CN" sz="1600" dirty="0"/>
              <a:t>as specified in 23/0789r1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497443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1101, 1134, 1605, 1570, 1571, 1729, 2028, 2029, 1606, 1730</a:t>
            </a:r>
          </a:p>
          <a:p>
            <a:pPr lvl="1" algn="just">
              <a:buFont typeface="Arial" panose="020B0604020202020204" pitchFamily="34" charset="0"/>
              <a:buChar char="–"/>
              <a:defRPr/>
            </a:pPr>
            <a:r>
              <a:rPr lang="en-US" altLang="zh-CN" sz="1600" dirty="0"/>
              <a:t>as specified in 11-23/0828r1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11-23/0828r1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721727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1016, 1017, 1205, 1300, 1301, 2009, 2010, 2011, 2012, 2013, 2075, 2078, 2080, 2082, 2083, 2084, 2085, 2086, 2087, 2088, 2089, 2119 </a:t>
            </a:r>
          </a:p>
          <a:p>
            <a:pPr lvl="1" algn="just">
              <a:buFont typeface="Arial" panose="020B0604020202020204" pitchFamily="34" charset="0"/>
              <a:buChar char="–"/>
              <a:defRPr/>
            </a:pPr>
            <a:r>
              <a:rPr lang="en-US" altLang="zh-CN" sz="1600" dirty="0"/>
              <a:t>as specified in 11-23/0862r2 “LB272-DMG-Sensing-Instance-CIDs”</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11-23/0862r2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662091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1333, 1334, 1241, 1443, 1917, 1627, 1635, 1952, 1834, 1263</a:t>
            </a:r>
          </a:p>
          <a:p>
            <a:pPr lvl="1" algn="just">
              <a:buFont typeface="Arial" panose="020B0604020202020204" pitchFamily="34" charset="0"/>
              <a:buChar char="–"/>
              <a:defRPr/>
            </a:pPr>
            <a:r>
              <a:rPr lang="en-US" altLang="zh-CN" sz="1600" dirty="0"/>
              <a:t>as specified in 23/0727r2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23/0727r2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57134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1021, 1022, 1336, 1483 and 1389</a:t>
            </a:r>
          </a:p>
          <a:p>
            <a:pPr lvl="1" algn="just">
              <a:buFont typeface="Arial" panose="020B0604020202020204" pitchFamily="34" charset="0"/>
              <a:buChar char="–"/>
              <a:defRPr/>
            </a:pPr>
            <a:r>
              <a:rPr lang="en-US" altLang="zh-CN" sz="1600" dirty="0"/>
              <a:t>as specified in 23/0889r1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23/0889r1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593752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July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a </a:t>
            </a:r>
            <a:r>
              <a:rPr lang="en-US" altLang="zh-CN" sz="1800" b="1" kern="0" dirty="0" err="1"/>
              <a:t>TGbf</a:t>
            </a:r>
            <a:r>
              <a:rPr lang="en-US" altLang="zh-CN" sz="1800" b="1" kern="0" dirty="0"/>
              <a:t> ad-hoc meeting on </a:t>
            </a:r>
            <a:r>
              <a:rPr lang="en-US" altLang="zh-CN" sz="1800" b="1" kern="0" dirty="0">
                <a:solidFill>
                  <a:srgbClr val="0000FF"/>
                </a:solidFill>
              </a:rPr>
              <a:t>July 6, 7, 8</a:t>
            </a:r>
            <a:r>
              <a:rPr lang="en-US" altLang="zh-CN" sz="1800" b="1" kern="0" dirty="0"/>
              <a:t>, 2023, </a:t>
            </a:r>
            <a:r>
              <a:rPr lang="en-US" altLang="zh-CN" sz="1800" b="1" kern="0" dirty="0">
                <a:solidFill>
                  <a:srgbClr val="0000FF"/>
                </a:solidFill>
              </a:rPr>
              <a:t>in the Ericsson Office, Lund, Sweden </a:t>
            </a:r>
            <a:r>
              <a:rPr lang="en-US" altLang="zh-CN" sz="1800" b="1" kern="0" dirty="0"/>
              <a:t>for the purpose of </a:t>
            </a:r>
            <a:r>
              <a:rPr lang="en-US" altLang="zh-CN" sz="1800" b="1" kern="0" dirty="0" err="1"/>
              <a:t>TGbf</a:t>
            </a:r>
            <a:r>
              <a:rPr lang="en-US" altLang="zh-CN" sz="1800" b="1" kern="0" dirty="0"/>
              <a:t> comment resolution and consideration of document submissions.</a:t>
            </a: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 </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dirty="0"/>
              <a:t>Mix-mode meeting</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44913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1363. 1359, 1360, 1361, 1362, 1364, 1365 </a:t>
            </a:r>
          </a:p>
          <a:p>
            <a:pPr lvl="1" algn="just">
              <a:buFont typeface="Arial" panose="020B0604020202020204" pitchFamily="34" charset="0"/>
              <a:buChar char="–"/>
              <a:defRPr/>
            </a:pPr>
            <a:r>
              <a:rPr lang="en-US" altLang="zh-CN" sz="1600" dirty="0"/>
              <a:t>as specified in document  11-23-0417r1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11-23-0417r1</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4440898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June 26</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1477703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2285 1111 1112 1113 1114 1317 1118 1694 1494 2273 2188 1954 2022 1695 1547 1696 1648 2060 2144 1813 2279 1366 1033  1084 1552 1554 2274 1553 1087 2276 2190 2277 2275 1091 1529 1709 1088 1528 1530 1090 2193 1098 1100 1711 1099 1710 2194 1115 1714 1347 2195 1432 1109 2243 2244 1110 1040 1564 1955 1720 1539</a:t>
            </a:r>
          </a:p>
          <a:p>
            <a:pPr lvl="1" algn="just">
              <a:buFont typeface="Arial" panose="020B0604020202020204" pitchFamily="34" charset="0"/>
              <a:buChar char="–"/>
              <a:defRPr/>
            </a:pPr>
            <a:r>
              <a:rPr lang="en-US" altLang="zh-CN" sz="1600" dirty="0"/>
              <a:t>as specified in 11-23/0777r2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11-23/0777r2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932341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CIDs:1228, 1278, 1279, 1352, 1421, 1433, 1435, 1511, 1512, 1513, 1514, 1515, 1516, 1517, 1518, 1519, 1524, 1541, and 1569.</a:t>
            </a:r>
          </a:p>
          <a:p>
            <a:pPr lvl="1" algn="just">
              <a:buFont typeface="Arial" panose="020B0604020202020204" pitchFamily="34" charset="0"/>
              <a:buChar char="–"/>
              <a:defRPr/>
            </a:pPr>
            <a:r>
              <a:rPr lang="en-US" altLang="zh-CN" sz="1600" dirty="0"/>
              <a:t>as presented in document 11-23/0872r1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Osama Aboul-Magd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11-23/0872r1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20892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CIDs:1966, 1068, 1969, 1970 </a:t>
            </a:r>
          </a:p>
          <a:p>
            <a:pPr lvl="1" algn="just">
              <a:buFont typeface="Arial" panose="020B0604020202020204" pitchFamily="34" charset="0"/>
              <a:buChar char="–"/>
              <a:defRPr/>
            </a:pPr>
            <a:r>
              <a:rPr lang="en-US" altLang="zh-CN" sz="1600" dirty="0"/>
              <a:t>as specified in 23/0719r1  “Comment Resolution in LB272 for OST CID (Part 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23/0719r1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571256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CIDs:1337, 1338, 1462, 1817, 1818, 1819, 1820, 2016, 2293, 2294</a:t>
            </a:r>
          </a:p>
          <a:p>
            <a:pPr lvl="1" algn="just">
              <a:buFont typeface="Arial" panose="020B0604020202020204" pitchFamily="34" charset="0"/>
              <a:buChar char="–"/>
              <a:defRPr/>
            </a:pPr>
            <a:r>
              <a:rPr lang="en-US" altLang="zh-CN" sz="1600" dirty="0"/>
              <a:t>as specified in document 11-23/0795r1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Yang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11-23/0795r1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896874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1000, 1222, 1223, 1237, 1238, 1777, 1816, 1843, 2161, 2260, 1211, 1212, 1213, 1214, 1220, 1221, 1297, 1320, 1321, 1542, 1543, 1544, 1568, 1663, 1935, 1944, 1945, 1946, 1947, 1958</a:t>
            </a:r>
            <a:endParaRPr lang="zh-CN" altLang="zh-CN" sz="1600" dirty="0"/>
          </a:p>
          <a:p>
            <a:pPr lvl="1" algn="just">
              <a:buFont typeface="Arial" panose="020B0604020202020204" pitchFamily="34" charset="0"/>
              <a:buChar char="–"/>
              <a:defRPr/>
            </a:pPr>
            <a:r>
              <a:rPr lang="en-US" altLang="zh-CN" sz="1600" dirty="0"/>
              <a:t>as specified in </a:t>
            </a:r>
            <a:r>
              <a:rPr lang="en-GB" altLang="zh-CN" sz="1600" dirty="0"/>
              <a:t>11-23/0912r1</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11-23/0912r1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620205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1001, 1319, 2065, 1215, 1265, 1266, 1267, 1268, 1269, 1270, 1271, 1272, 1273, 1274, 1275, 1276, 1277, 1636, 1637, 1638, 1639, 1640, 1641, 1802, 1854, 1877, 1878, 1938, 1939, 2066</a:t>
            </a:r>
            <a:endParaRPr lang="zh-CN" altLang="zh-CN" sz="1600" dirty="0"/>
          </a:p>
          <a:p>
            <a:pPr lvl="1" algn="just">
              <a:buFont typeface="Arial" panose="020B0604020202020204" pitchFamily="34" charset="0"/>
              <a:buChar char="–"/>
              <a:defRPr/>
            </a:pPr>
            <a:r>
              <a:rPr lang="en-US" altLang="zh-CN" sz="1600" dirty="0"/>
              <a:t>as specified in </a:t>
            </a:r>
            <a:r>
              <a:rPr lang="en-GB" altLang="zh-CN" sz="1600" dirty="0"/>
              <a:t>11-23/0913r0</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11-23/0913r0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646367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2169, 1697</a:t>
            </a:r>
          </a:p>
          <a:p>
            <a:pPr lvl="1" algn="just">
              <a:buFont typeface="Arial" panose="020B0604020202020204" pitchFamily="34" charset="0"/>
              <a:buChar char="–"/>
              <a:defRPr/>
            </a:pPr>
            <a:r>
              <a:rPr lang="en-US" altLang="zh-CN" sz="1600" dirty="0"/>
              <a:t>as specified in </a:t>
            </a:r>
            <a:r>
              <a:rPr lang="en-GB" altLang="zh-CN" sz="1600" dirty="0"/>
              <a:t>11-23/0789r1</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11-23/0789r1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58226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23/0814r3 Discussion and Proposed Modifications to Annex C</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23/0814r3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606010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2064 </a:t>
            </a:r>
          </a:p>
          <a:p>
            <a:pPr lvl="1" algn="just">
              <a:buFont typeface="Arial" panose="020B0604020202020204" pitchFamily="34" charset="0"/>
              <a:buChar char="–"/>
              <a:defRPr/>
            </a:pPr>
            <a:r>
              <a:rPr lang="en-US" altLang="zh-CN" sz="1600" dirty="0"/>
              <a:t>as specified in 11-23/0794r2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Anirud</a:t>
            </a:r>
            <a:r>
              <a:rPr lang="en-US" altLang="zh-CN" sz="1800" b="1" kern="0" dirty="0"/>
              <a:t> Sahoo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11-23/0794r2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54183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April 25</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40751467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1303, 1304, 1305, 1390, 1391, 1392, 1485, 1486 </a:t>
            </a:r>
          </a:p>
          <a:p>
            <a:pPr lvl="1" algn="just">
              <a:buFont typeface="Arial" panose="020B0604020202020204" pitchFamily="34" charset="0"/>
              <a:buChar char="–"/>
              <a:defRPr/>
            </a:pPr>
            <a:r>
              <a:rPr lang="en-US" altLang="zh-CN" sz="1600" dirty="0"/>
              <a:t>as specified in doc.: 11-23/0910r4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11-23/0910r4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688101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1830, 1831, 1856, 1857, 1880, 1881, 1886, 1900, 1901, 1903, 1904, 1905, 1906, 2017, 2054, 2055, 2127, 2128, 2129, 2130, 2132, 2133, 2134, 2135, 2136, 2163</a:t>
            </a:r>
          </a:p>
          <a:p>
            <a:pPr lvl="1" algn="just">
              <a:buFont typeface="Arial" panose="020B0604020202020204" pitchFamily="34" charset="0"/>
              <a:buChar char="–"/>
              <a:defRPr/>
            </a:pPr>
            <a:r>
              <a:rPr lang="en-US" altLang="zh-CN" sz="1600" dirty="0"/>
              <a:t>as specified in 11-23/0844r2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Osama AboulMagd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0435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1440, 1441, 1442, 1666, 1667, 1723, 1892, 1936 and 1948 </a:t>
            </a:r>
          </a:p>
          <a:p>
            <a:pPr lvl="1" algn="just">
              <a:buFont typeface="Arial" panose="020B0604020202020204" pitchFamily="34" charset="0"/>
              <a:buChar char="–"/>
              <a:defRPr/>
            </a:pPr>
            <a:r>
              <a:rPr lang="en-US" altLang="zh-CN" sz="1600" dirty="0"/>
              <a:t>as specified in DCN 11-23/0952r1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Osama AboulMagd </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11-23/0952r1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09716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1231 1403 1454 1623 1805 1890, and 1893 </a:t>
            </a:r>
          </a:p>
          <a:p>
            <a:pPr lvl="1" algn="just">
              <a:buFont typeface="Arial" panose="020B0604020202020204" pitchFamily="34" charset="0"/>
              <a:buChar char="–"/>
              <a:defRPr/>
            </a:pPr>
            <a:r>
              <a:rPr lang="en-US" altLang="zh-CN" sz="1600" dirty="0"/>
              <a:t>as specified in DCN 11-23/0941r1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90377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1014, 1107, 1138, 1141, 1142, 1230, 1616, 1619, 1621, 1622, 1646, 2137, 2139, 2140, and 2141 </a:t>
            </a:r>
          </a:p>
          <a:p>
            <a:pPr lvl="1" algn="just">
              <a:buFont typeface="Arial" panose="020B0604020202020204" pitchFamily="34" charset="0"/>
              <a:buChar char="–"/>
              <a:defRPr/>
            </a:pPr>
            <a:r>
              <a:rPr lang="en-US" altLang="zh-CN" sz="1600" dirty="0"/>
              <a:t>as specified in DCN 11-23/1000r2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11-23/1000r2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362313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1706, 1707, 1967, 1071 </a:t>
            </a:r>
          </a:p>
          <a:p>
            <a:pPr lvl="1" algn="just">
              <a:buFont typeface="Arial" panose="020B0604020202020204" pitchFamily="34" charset="0"/>
              <a:buChar char="–"/>
              <a:defRPr/>
            </a:pPr>
            <a:r>
              <a:rPr lang="en-US" altLang="zh-CN" sz="1600" dirty="0"/>
              <a:t>as specified in 23/0718r3  “Comment Resolution in LB272 for OST CID (Part 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23/0718r3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907621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1312, 1316 </a:t>
            </a:r>
          </a:p>
          <a:p>
            <a:pPr lvl="1" algn="just">
              <a:buFont typeface="Arial" panose="020B0604020202020204" pitchFamily="34" charset="0"/>
              <a:buChar char="–"/>
              <a:defRPr/>
            </a:pPr>
            <a:r>
              <a:rPr lang="en-US" altLang="zh-CN" sz="1600" dirty="0"/>
              <a:t>as specified in doc.: 11-23/0942r0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30166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1318 </a:t>
            </a:r>
          </a:p>
          <a:p>
            <a:pPr lvl="1" algn="just">
              <a:buFont typeface="Arial" panose="020B0604020202020204" pitchFamily="34" charset="0"/>
              <a:buChar char="–"/>
              <a:defRPr/>
            </a:pPr>
            <a:r>
              <a:rPr lang="en-US" altLang="zh-CN" sz="1600" dirty="0"/>
              <a:t>as specified in doc.: 11-23/0948r1</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845193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1928, 2120, 1227, 1814, 1885, 2258, 1224, 1314, 2245, 2246, 2247, 2248, 1350, 1807, 1833, 1661, 1806, 1662, 1808, 1779, 1351, 1407, 1815 </a:t>
            </a:r>
          </a:p>
          <a:p>
            <a:pPr lvl="1" algn="just">
              <a:buFont typeface="Arial" panose="020B0604020202020204" pitchFamily="34" charset="0"/>
              <a:buChar char="–"/>
              <a:defRPr/>
            </a:pPr>
            <a:r>
              <a:rPr lang="en-US" altLang="zh-CN" sz="1600" dirty="0"/>
              <a:t>as specified in 11-23-1003r1 </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11-23-1003r1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375393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1011</a:t>
            </a:r>
          </a:p>
          <a:p>
            <a:pPr lvl="1" algn="just">
              <a:buFont typeface="Arial" panose="020B0604020202020204" pitchFamily="34" charset="0"/>
              <a:buChar char="–"/>
              <a:defRPr/>
            </a:pPr>
            <a:r>
              <a:rPr lang="en-US" altLang="zh-CN" sz="1600" dirty="0"/>
              <a:t>as specified in 11-23/0828r2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Yang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11-23/0828r2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27732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1082, 1083, 1526, 1555, 1556, 1702, 1844, 1341, 1501,  </a:t>
            </a:r>
          </a:p>
          <a:p>
            <a:pPr lvl="1" algn="just">
              <a:buFont typeface="Arial" panose="020B0604020202020204" pitchFamily="34" charset="0"/>
              <a:buChar char="–"/>
              <a:defRPr/>
            </a:pPr>
            <a:r>
              <a:rPr lang="en-US" altLang="zh-CN" sz="1600" dirty="0"/>
              <a:t>as specified in document 11-23/0476r3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11-23/0476r3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0898548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10    (Monday PM 2), 16:00-18:00 Berlin time</a:t>
            </a:r>
          </a:p>
          <a:p>
            <a:pPr algn="ctr">
              <a:buFontTx/>
              <a:buNone/>
            </a:pP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8983183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1290, 1775, 1776, 1800, 2158, 2159, 2284</a:t>
            </a:r>
          </a:p>
          <a:p>
            <a:pPr lvl="1" algn="just">
              <a:buFont typeface="Arial" panose="020B0604020202020204" pitchFamily="34" charset="0"/>
              <a:buChar char="–"/>
              <a:defRPr/>
            </a:pPr>
            <a:r>
              <a:rPr lang="en-US" altLang="zh-CN" sz="1600" dirty="0"/>
              <a:t>as specified in 23/0944r0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Atsushi </a:t>
            </a:r>
            <a:r>
              <a:rPr lang="en-US" altLang="zh-CN" sz="1800" dirty="0" err="1"/>
              <a:t>Shirakawa</a:t>
            </a:r>
            <a:r>
              <a:rPr lang="en-US" altLang="zh-CN" sz="1800" dirty="0"/>
              <a:t>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23/0944r0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115869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1216, 1217, 1218, 1219, 1225, 1466, 1467, 1468, 1469, 1470, 1471, 1472, 1473, 1474, 1475, 1476, 1778, 2162</a:t>
            </a:r>
          </a:p>
          <a:p>
            <a:pPr lvl="1" algn="just">
              <a:buFont typeface="Arial" panose="020B0604020202020204" pitchFamily="34" charset="0"/>
              <a:buChar char="–"/>
              <a:defRPr/>
            </a:pPr>
            <a:r>
              <a:rPr lang="en-US" altLang="zh-CN" sz="1600" dirty="0"/>
              <a:t>as specified in 11-23/1016r0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11-23/1016r0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038091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1604</a:t>
            </a:r>
          </a:p>
          <a:p>
            <a:pPr lvl="1" algn="just">
              <a:buFont typeface="Arial" panose="020B0604020202020204" pitchFamily="34" charset="0"/>
              <a:buChar char="–"/>
              <a:defRPr/>
            </a:pPr>
            <a:r>
              <a:rPr lang="en-US" altLang="zh-CN" sz="1600" dirty="0"/>
              <a:t>as specified in 11-23/1044r0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11-23/1044r0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689557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1629, 1642, 1685, 1686, 1687, 1759, 1767, 1768, 1769, 1770, 1824, 1825, 1826, 1827, 1828, and 1829 </a:t>
            </a:r>
          </a:p>
          <a:p>
            <a:pPr lvl="1" algn="just">
              <a:buFont typeface="Arial" panose="020B0604020202020204" pitchFamily="34" charset="0"/>
              <a:buChar char="–"/>
              <a:defRPr/>
            </a:pPr>
            <a:r>
              <a:rPr lang="en-US" altLang="zh-CN" sz="1600" dirty="0"/>
              <a:t>as specified in 23/1035r1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23/1035r1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221331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2224, 2061, 1422, 1557, 1618, 1620, 1493, 2261, 2262, 2264, 1977, 1262, 1794, 2023, 2191, 1239, 1335, 1780, 1781</a:t>
            </a:r>
          </a:p>
          <a:p>
            <a:pPr lvl="1" algn="just">
              <a:buFont typeface="Arial" panose="020B0604020202020204" pitchFamily="34" charset="0"/>
              <a:buChar char="–"/>
              <a:defRPr/>
            </a:pPr>
            <a:r>
              <a:rPr lang="en-US" altLang="zh-CN" sz="1600" dirty="0"/>
              <a:t>as specified in 11-23/0994r1 ‘Proposed resolutions for technical and editorial comments on D1.0’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11-23/0994r1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703112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1055, 1737, 1738, 1783, 1982, 1984, 1985, 2039, and 2040</a:t>
            </a:r>
          </a:p>
          <a:p>
            <a:pPr lvl="1" algn="just">
              <a:buFont typeface="Arial" panose="020B0604020202020204" pitchFamily="34" charset="0"/>
              <a:buChar char="–"/>
              <a:defRPr/>
            </a:pPr>
            <a:r>
              <a:rPr lang="en-US" altLang="zh-CN" sz="1600" dirty="0"/>
              <a:t>as specified in 11-23/1014r2 ‘LB272 CR for Threshold-based Reporting – Part 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11-23/1014r2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131766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2165, 1561, 1038, 1562 and 1598</a:t>
            </a:r>
          </a:p>
          <a:p>
            <a:pPr lvl="1" algn="just">
              <a:buFont typeface="Arial" panose="020B0604020202020204" pitchFamily="34" charset="0"/>
              <a:buChar char="–"/>
              <a:defRPr/>
            </a:pPr>
            <a:r>
              <a:rPr lang="en-US" altLang="zh-CN" sz="1600" dirty="0"/>
              <a:t>as specified in 11-23/0530r2 ‘LB272 comments measurement setup comments resolution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11-23/0530r2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361890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2072</a:t>
            </a:r>
          </a:p>
          <a:p>
            <a:pPr lvl="1" algn="just">
              <a:buFont typeface="Arial" panose="020B0604020202020204" pitchFamily="34" charset="0"/>
              <a:buChar char="–"/>
              <a:defRPr/>
            </a:pPr>
            <a:r>
              <a:rPr lang="en-US" altLang="zh-CN" sz="1600" dirty="0"/>
              <a:t>as specified in </a:t>
            </a:r>
            <a:r>
              <a:rPr lang="fr-FR" altLang="zh-CN" sz="1600" dirty="0"/>
              <a:t>11-23/0867r1 ‘LB272 comments SBP comments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11-23/0867r1</a:t>
            </a:r>
            <a:r>
              <a:rPr lang="en-US" altLang="zh-CN" dirty="0"/>
              <a:t>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695842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a:t>
            </a:r>
            <a:r>
              <a:rPr lang="de-DE" altLang="zh-CN" sz="1600" dirty="0"/>
              <a:t>1978</a:t>
            </a:r>
            <a:endParaRPr lang="en-US" altLang="zh-CN" sz="1600" dirty="0"/>
          </a:p>
          <a:p>
            <a:pPr lvl="1" algn="just">
              <a:buFont typeface="Arial" panose="020B0604020202020204" pitchFamily="34" charset="0"/>
              <a:buChar char="–"/>
              <a:defRPr/>
            </a:pPr>
            <a:r>
              <a:rPr lang="en-US" altLang="zh-CN" sz="1600" dirty="0"/>
              <a:t>as specified in </a:t>
            </a:r>
            <a:r>
              <a:rPr lang="pt-BR" altLang="zh-CN" sz="1600" dirty="0"/>
              <a:t>11-23/1030r1, LB272 CR for OST CID 1978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11-23/1030r1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44518997"/>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113576</TotalTime>
  <Words>24830</Words>
  <Application>Microsoft Office PowerPoint</Application>
  <PresentationFormat>宽屏</PresentationFormat>
  <Paragraphs>4291</Paragraphs>
  <Slides>363</Slides>
  <Notes>363</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363</vt:i4>
      </vt:variant>
    </vt:vector>
  </HeadingPairs>
  <TitlesOfParts>
    <vt:vector size="370" baseType="lpstr">
      <vt:lpstr>MS PGothic</vt:lpstr>
      <vt:lpstr>宋体</vt:lpstr>
      <vt:lpstr>微软雅黑</vt:lpstr>
      <vt:lpstr>Arial</vt:lpstr>
      <vt:lpstr>Calibri</vt:lpstr>
      <vt:lpstr>Times New Roman</vt:lpstr>
      <vt:lpstr>802-11-Submission</vt:lpstr>
      <vt:lpstr>TGbf Motions List – Part 2</vt:lpstr>
      <vt:lpstr>IEEE 802.11 Task Group bf WLAN Sensing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TGbf Motions List – Part 2</dc:title>
  <dc:creator>Hanxiao (Tony, WT Lab)</dc:creator>
  <dc:description/>
  <cp:lastModifiedBy>Hanxiao (Tony, WT Lab)</cp:lastModifiedBy>
  <cp:revision>634</cp:revision>
  <cp:lastPrinted>2014-11-04T15:04:57Z</cp:lastPrinted>
  <dcterms:created xsi:type="dcterms:W3CDTF">2007-04-17T18:10:23Z</dcterms:created>
  <dcterms:modified xsi:type="dcterms:W3CDTF">2024-09-03T00:46:29Z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(3)6zbbpmMgEW/STS+PaF/Mv9nbxRimGR4e6Ieij8tzXoZd6AINXW8LTROavX7MQwBSON7ieMgV
CQ4Y11i0/lngHs6+BV6it0DZ1XWZpmtB8Vxy6r+cCPnbY5fqib2AzCqGjHnUBbh4iekQWJm6
m04rGKRz7UzXQFRKLDbpAbB1CG/brz51ha4oIB24FnPpHwf5Ar4Hn2QIBNnum/Z+d5aWIhsf
MDBZPm52Nrv4ENS+fF</vt:lpwstr>
  </property>
  <property fmtid="{D5CDD505-2E9C-101B-9397-08002B2CF9AE}" pid="27" name="_2015_ms_pID_7253431">
    <vt:lpwstr>Us5ykKdGbzt2VMoLSNXRyOSI7e8PoxXxgx7osxTkdH3ou5/64YehBY
Owh2eAhqxMY2Jt7KJLaDrMltdhqMwnjpa2/XeDLlFv4SedkpjH88vlrazIoA9lwBd/MOAnLv
Y+AVUZg2xAxDf6m0iSQOjHHwdxVfHyX0qMai7/+6u/FYHROih93B90NIRuiZ2gp9l343nMX6
+T8z1MMkRpUKedReDq4Xa/wksb/2TfaO/LBG</vt:lpwstr>
  </property>
  <property fmtid="{D5CDD505-2E9C-101B-9397-08002B2CF9AE}" pid="28" name="_2015_ms_pID_7253432">
    <vt:lpwstr>9rvsDpvpP+DG9jraf/Wc5MU=</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1638412409</vt:lpwstr>
  </property>
</Properties>
</file>