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0"/>
  </p:notesMasterIdLst>
  <p:handoutMasterIdLst>
    <p:handoutMasterId r:id="rId341"/>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1192" r:id="rId319"/>
    <p:sldId id="1193" r:id="rId320"/>
    <p:sldId id="1194" r:id="rId321"/>
    <p:sldId id="1195" r:id="rId322"/>
    <p:sldId id="1196" r:id="rId323"/>
    <p:sldId id="1197" r:id="rId324"/>
    <p:sldId id="1198" r:id="rId325"/>
    <p:sldId id="1199" r:id="rId326"/>
    <p:sldId id="1200" r:id="rId327"/>
    <p:sldId id="1201" r:id="rId328"/>
    <p:sldId id="1202" r:id="rId329"/>
    <p:sldId id="1203" r:id="rId330"/>
    <p:sldId id="1204" r:id="rId331"/>
    <p:sldId id="1205" r:id="rId332"/>
    <p:sldId id="1206" r:id="rId333"/>
    <p:sldId id="708" r:id="rId334"/>
    <p:sldId id="1120" r:id="rId335"/>
    <p:sldId id="963" r:id="rId336"/>
    <p:sldId id="561" r:id="rId337"/>
    <p:sldId id="698" r:id="rId338"/>
    <p:sldId id="705" r:id="rId339"/>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86" autoAdjust="0"/>
    <p:restoredTop sz="90138" autoAdjust="0"/>
  </p:normalViewPr>
  <p:slideViewPr>
    <p:cSldViewPr>
      <p:cViewPr varScale="1">
        <p:scale>
          <a:sx n="86" d="100"/>
          <a:sy n="86" d="100"/>
        </p:scale>
        <p:origin x="67" y="110"/>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tableStyles" Target="tableStyles.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notesMaster" Target="notesMasters/notesMaster1.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handoutMaster" Target="handoutMasters/handoutMaster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commentAuthors" Target="commentAuthor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theme" Target="theme/theme1.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71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920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82453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06662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736349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59078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93877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3792016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941938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870476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88431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059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8522590"/>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64517380"/>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47089127"/>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802.11-23/0410r75</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9425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July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2024-07-09</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xmlns="" val="20000"/>
                    </a:ext>
                  </a:extLst>
                </a:gridCol>
                <a:gridCol w="1203158">
                  <a:extLst>
                    <a:ext uri="{9D8B030D-6E8A-4147-A177-3AD203B41FA5}">
                      <a16:colId xmlns:a16="http://schemas.microsoft.com/office/drawing/2014/main" xmlns="" val="20001"/>
                    </a:ext>
                  </a:extLst>
                </a:gridCol>
                <a:gridCol w="2165684">
                  <a:extLst>
                    <a:ext uri="{9D8B030D-6E8A-4147-A177-3AD203B41FA5}">
                      <a16:colId xmlns:a16="http://schemas.microsoft.com/office/drawing/2014/main" xmlns="" val="20002"/>
                    </a:ext>
                  </a:extLst>
                </a:gridCol>
                <a:gridCol w="802105">
                  <a:extLst>
                    <a:ext uri="{9D8B030D-6E8A-4147-A177-3AD203B41FA5}">
                      <a16:colId xmlns:a16="http://schemas.microsoft.com/office/drawing/2014/main" xmlns="" val="20003"/>
                    </a:ext>
                  </a:extLst>
                </a:gridCol>
                <a:gridCol w="1925053">
                  <a:extLst>
                    <a:ext uri="{9D8B030D-6E8A-4147-A177-3AD203B41FA5}">
                      <a16:colId xmlns:a16="http://schemas.microsoft.com/office/drawing/2014/main" xmlns=""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p:txBody>
      </p:sp>
    </p:spTree>
    <p:extLst>
      <p:ext uri="{BB962C8B-B14F-4D97-AF65-F5344CB8AC3E}">
        <p14:creationId xmlns:p14="http://schemas.microsoft.com/office/powerpoint/2010/main" val="20634139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a:t>As 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a:t>As 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12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 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 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13    (Wednesday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4285 and 4295</a:t>
            </a:r>
          </a:p>
          <a:p>
            <a:pPr lvl="1" algn="just">
              <a:buFont typeface="Arial" panose="020B0604020202020204" pitchFamily="34" charset="0"/>
              <a:buChar char="–"/>
              <a:defRPr/>
            </a:pPr>
            <a:r>
              <a:rPr lang="en-US" altLang="zh-CN" sz="1600" dirty="0"/>
              <a:t>as specified in doc.: 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4186 </a:t>
            </a:r>
          </a:p>
          <a:p>
            <a:pPr lvl="1" algn="just">
              <a:buFont typeface="Arial" panose="020B0604020202020204" pitchFamily="34" charset="0"/>
              <a:buChar char="–"/>
              <a:defRPr/>
            </a:pPr>
            <a:r>
              <a:rPr lang="en-US" altLang="zh-CN" sz="1600" dirty="0"/>
              <a:t>as specified in doc.: 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4187, 4188</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Henry Ptasinski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11-23-2095r2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(17Y/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(17Y, 0N, 2A)</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23/2095r2</a:t>
            </a:r>
          </a:p>
          <a:p>
            <a:pPr marL="628650" lvl="2">
              <a:buFont typeface="微软雅黑" panose="020B0503020204020204" pitchFamily="34" charset="-122"/>
              <a:buChar char="–"/>
              <a:defRPr/>
            </a:pPr>
            <a:r>
              <a:rPr lang="en-US" altLang="zh-CN" kern="0" dirty="0"/>
              <a:t>SP Result: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 24/0611r1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539: MDR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11-24-0141r8 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11-24-0141r8</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540: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11-24-0419r2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14Y/  0N/  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(14Y,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541: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15Y/  0N/  1A)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(15Y, 0N, 1A)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542: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16Y/  0N/  0A)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(16Y, 0N, 0A)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543: 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13Y/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(13Y,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544: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11-24/0028r14,</a:t>
            </a:r>
          </a:p>
          <a:p>
            <a:pPr marL="354013" indent="0" algn="just">
              <a:buNone/>
            </a:pPr>
            <a:r>
              <a:rPr lang="en-US" altLang="zh-CN" sz="2000" dirty="0">
                <a:hlinkClick r:id="rId3"/>
              </a:rPr>
              <a:t>https://mentor.ieee.org/802.11/dcn/24/11-24-0028-14-00bf-lb281-comments-and-approved-resolutions.xlsx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r>
              <a:rPr lang="en-US" altLang="zh-CN" sz="2000" kern="0" dirty="0"/>
              <a:t>Preliminary Result: (  15Y/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(15Y,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 5001 (Jing Guo), 5002 (</a:t>
            </a:r>
            <a:r>
              <a:rPr lang="en-US" altLang="zh-CN" sz="1600" dirty="0" err="1"/>
              <a:t>Niranjan</a:t>
            </a:r>
            <a:r>
              <a:rPr lang="en-US" altLang="zh-CN" sz="1600" dirty="0"/>
              <a:t> </a:t>
            </a:r>
            <a:r>
              <a:rPr lang="en-US" altLang="zh-CN" sz="1600" dirty="0" err="1"/>
              <a:t>Grandhe</a:t>
            </a:r>
            <a:r>
              <a:rPr lang="en-US" altLang="zh-CN" sz="1600" dirty="0"/>
              <a:t>), 5003 (</a:t>
            </a:r>
            <a:r>
              <a:rPr lang="en-US" altLang="zh-CN" sz="1600" dirty="0" err="1"/>
              <a:t>Ankit</a:t>
            </a:r>
            <a:r>
              <a:rPr lang="en-US" altLang="zh-CN" sz="1600" dirty="0"/>
              <a:t> </a:t>
            </a:r>
            <a:r>
              <a:rPr lang="en-US" altLang="zh-CN" sz="1600" dirty="0" err="1"/>
              <a:t>Sethi</a:t>
            </a:r>
            <a:r>
              <a:rPr lang="en-US" altLang="zh-CN" sz="1600" dirty="0"/>
              <a:t>), 5004 (</a:t>
            </a:r>
            <a:r>
              <a:rPr lang="en-US" altLang="zh-CN" sz="1600" dirty="0" err="1"/>
              <a:t>Sachin</a:t>
            </a:r>
            <a:r>
              <a:rPr lang="en-US" altLang="zh-CN" sz="1600" dirty="0"/>
              <a:t> </a:t>
            </a:r>
            <a:r>
              <a:rPr lang="en-US" altLang="zh-CN" sz="1600" dirty="0" err="1"/>
              <a:t>Pottigari</a:t>
            </a:r>
            <a:r>
              <a:rPr lang="en-US" altLang="zh-CN" sz="1600" dirty="0"/>
              <a:t>), 5005 (Zheng Guo), 5006 (Yoshio Urabe), 5010 (Debashis Dash), 5011 (Debashis Dash), 5012 (Benedikt 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3 comments received from WG LB285 on </a:t>
            </a:r>
            <a:r>
              <a:rPr lang="en-US" altLang="zh-CN" sz="1800" b="1" dirty="0" err="1"/>
              <a:t>TGbf</a:t>
            </a:r>
            <a:r>
              <a:rPr lang="en-US" altLang="zh-CN" sz="1800" b="1" dirty="0"/>
              <a:t> D4.0 as contained in 11-24/0779r1.</a:t>
            </a:r>
          </a:p>
          <a:p>
            <a:pPr lvl="1" algn="just">
              <a:buFont typeface="Arial" panose="020B0604020202020204" pitchFamily="34" charset="0"/>
              <a:buChar char="–"/>
              <a:defRPr/>
            </a:pPr>
            <a:r>
              <a:rPr lang="en-US" altLang="zh-CN" sz="1800" dirty="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24/0779r1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19Y/ 0N/  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(19Y, 0N, 1A)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a:solidFill>
                  <a:srgbClr val="FF0000"/>
                </a:solidFill>
              </a:rPr>
              <a:t>11-24-0903r0</a:t>
            </a:r>
            <a:r>
              <a:rPr lang="en-US" altLang="zh-CN" sz="2000" dirty="0"/>
              <a:t> 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20Y/  0N/  0A)</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(20Y, 0N, 0A)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0</a:t>
            </a:r>
            <a:r>
              <a:rPr lang="en-US" altLang="zh-CN" dirty="0"/>
              <a:t> 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a:t>24/0582r3 LB281 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Christian Berger 		Second: Claudio Da Silva </a:t>
            </a:r>
          </a:p>
          <a:p>
            <a:pPr marL="342900" lvl="1" indent="-342900" algn="just">
              <a:buFont typeface="Arial" panose="020B0604020202020204" pitchFamily="34" charset="0"/>
              <a:buChar char="•"/>
              <a:defRPr/>
            </a:pPr>
            <a:r>
              <a:rPr lang="en-US" altLang="zh-CN" sz="1800" b="1"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15    (Monday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40206916"/>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6000 6048 6191</a:t>
            </a:r>
            <a:endParaRPr lang="en-US" altLang="zh-CN" sz="1600" dirty="0"/>
          </a:p>
          <a:p>
            <a:pPr lvl="1" algn="just">
              <a:buFont typeface="Arial" panose="020B0604020202020204" pitchFamily="34" charset="0"/>
              <a:buChar char="–"/>
              <a:defRPr/>
            </a:pPr>
            <a:r>
              <a:rPr lang="en-US" altLang="zh-CN" sz="1600" dirty="0"/>
              <a:t>as specified in doc.: 11-24/1052r1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a:t>
            </a:r>
            <a:r>
              <a:rPr lang="en-US" altLang="zh-CN" sz="1800" b="1" kern="0" dirty="0" smtClean="0"/>
              <a:t>: Ali Raissinia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504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6199 </a:t>
            </a:r>
            <a:endParaRPr lang="en-US" altLang="zh-CN" sz="1600" dirty="0"/>
          </a:p>
          <a:p>
            <a:pPr lvl="1" algn="just">
              <a:buFont typeface="Arial" panose="020B0604020202020204" pitchFamily="34" charset="0"/>
              <a:buChar char="–"/>
              <a:defRPr/>
            </a:pPr>
            <a:r>
              <a:rPr lang="en-US" altLang="zh-CN" sz="1600" dirty="0"/>
              <a:t>as specified in doc.: 11-24/1055r0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a:t>
            </a:r>
            <a:r>
              <a:rPr lang="en-US" altLang="zh-CN" sz="1800" b="1" kern="0" dirty="0" smtClean="0"/>
              <a:t>: Sang Kim</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68156339"/>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6010, 6068, 6114, 6117, 6118, 6122, 6123, 6130, 6131, 6135, 6137, 6138, 6139, 6149, 6153, 6155 </a:t>
            </a:r>
            <a:endParaRPr lang="en-US" altLang="zh-CN" sz="1600" dirty="0"/>
          </a:p>
          <a:p>
            <a:pPr lvl="1" algn="just">
              <a:buFont typeface="Arial" panose="020B0604020202020204" pitchFamily="34" charset="0"/>
              <a:buChar char="–"/>
              <a:defRPr/>
            </a:pPr>
            <a:r>
              <a:rPr lang="en-US" altLang="zh-CN" sz="1600" dirty="0"/>
              <a:t>as specified in doc.: 11-24/1046r0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a:t>
            </a:r>
            <a:r>
              <a:rPr lang="en-US" altLang="zh-CN" sz="1800" b="1" kern="0" dirty="0" smtClean="0"/>
              <a:t>: Cheng Chen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11-24/1046r0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2619439"/>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6006, 6026 and 6034</a:t>
            </a:r>
            <a:endParaRPr lang="en-US" altLang="zh-CN" sz="1600" dirty="0"/>
          </a:p>
          <a:p>
            <a:pPr lvl="1" algn="just">
              <a:buFont typeface="Arial" panose="020B0604020202020204" pitchFamily="34" charset="0"/>
              <a:buChar char="–"/>
              <a:defRPr/>
            </a:pPr>
            <a:r>
              <a:rPr lang="en-US" altLang="zh-CN" sz="1600" dirty="0"/>
              <a:t>as specified in doc.: 11-24/1050r3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295882"/>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6023, 6029, 6035, 6036, 6037, 6196, 6197</a:t>
            </a:r>
            <a:endParaRPr lang="en-US" altLang="zh-CN" sz="1600" dirty="0"/>
          </a:p>
          <a:p>
            <a:pPr lvl="1" algn="just">
              <a:buFont typeface="Arial" panose="020B0604020202020204" pitchFamily="34" charset="0"/>
              <a:buChar char="–"/>
              <a:defRPr/>
            </a:pPr>
            <a:r>
              <a:rPr lang="en-US" altLang="zh-CN" sz="1600" dirty="0"/>
              <a:t>as specified in doc.: 11-24/1090r1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11-24/1090r1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7356192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a:t>
            </a:r>
            <a:r>
              <a:rPr lang="en-US" altLang="zh-CN" sz="2800" dirty="0" smtClean="0">
                <a:solidFill>
                  <a:srgbClr val="00B0F0"/>
                </a:solidFill>
                <a:cs typeface="Times New Roman" panose="02020603050405020304" pitchFamily="18" charset="0"/>
              </a:rPr>
              <a:t>17    (Wednesday AM </a:t>
            </a:r>
            <a:r>
              <a:rPr lang="en-US" altLang="zh-CN" sz="2800" dirty="0">
                <a:solidFill>
                  <a:srgbClr val="00B0F0"/>
                </a:solidFill>
                <a:cs typeface="Times New Roman" panose="02020603050405020304" pitchFamily="18" charset="0"/>
              </a:rPr>
              <a:t>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00696259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6011, 6012, 6013, 6014, 6015, 6021, 6022, 6027, 6028, 6030, 6031, 6033, 6039, 6040, 6041, 6046, 6047, 6049, 6062, 6063, 6064, 6066, 6070, 6071, 6072, 6073, 6074, 6075, 6076, 6077, 6078, 6079, 6080, 6081, 6082, 6085, 6086, 6087, 6088, 6089, 6110, 6112, 6116, 6124, 6127, 6129, 6134, 6136, 6145, 6151, 6162, 6166, 6167, 6168, 6170, 6174, 6175, 6176, 6177, 6180, 6183, 6184, 6200</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11-24/1153r0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 </a:t>
            </a:r>
            <a:r>
              <a:rPr lang="en-US" altLang="zh-CN" sz="1800" b="1" kern="0" dirty="0"/>
              <a:t>	</a:t>
            </a:r>
            <a:r>
              <a:rPr lang="en-US" altLang="zh-CN" sz="1800" b="1" dirty="0"/>
              <a:t>	</a:t>
            </a:r>
            <a:r>
              <a:rPr lang="en-US" altLang="zh-CN" sz="1800" b="1" kern="0" dirty="0"/>
              <a:t>Second</a:t>
            </a:r>
            <a:r>
              <a:rPr lang="en-US" altLang="zh-CN" sz="1800" b="1" kern="0" dirty="0" smtClean="0"/>
              <a:t>: Cheng Chen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smtClean="0"/>
              <a:t>11-24/1153r0</a:t>
            </a:r>
            <a:endParaRPr lang="en-US" altLang="zh-CN" kern="0" dirty="0"/>
          </a:p>
        </p:txBody>
      </p:sp>
    </p:spTree>
    <p:extLst>
      <p:ext uri="{BB962C8B-B14F-4D97-AF65-F5344CB8AC3E}">
        <p14:creationId xmlns:p14="http://schemas.microsoft.com/office/powerpoint/2010/main" val="112627779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6099, 6098, 6097, 6096, 6095, 6094, 6093, 6092, 6091, 6106 and 6105</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11-24/1277r0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Naren</a:t>
            </a:r>
            <a:r>
              <a:rPr lang="en-US" altLang="zh-CN" sz="1800" b="1" kern="0" dirty="0"/>
              <a:t>	</a:t>
            </a:r>
            <a:r>
              <a:rPr lang="en-US" altLang="zh-CN" sz="1800" b="1" dirty="0"/>
              <a:t>	</a:t>
            </a:r>
            <a:r>
              <a:rPr lang="en-US" altLang="zh-CN" sz="1800" b="1" kern="0" dirty="0"/>
              <a:t>Second</a:t>
            </a:r>
            <a:r>
              <a:rPr lang="en-US" altLang="zh-CN" sz="1800" b="1" kern="0" dirty="0" smtClean="0"/>
              <a:t>: </a:t>
            </a:r>
            <a:r>
              <a:rPr lang="en-US" altLang="zh-CN" sz="1800" b="1" kern="0" dirty="0" err="1" smtClean="0"/>
              <a:t>Zhuqing</a:t>
            </a:r>
            <a:r>
              <a:rPr lang="en-US" altLang="zh-CN" sz="1800" b="1" kern="0" dirty="0" smtClean="0"/>
              <a:t> Tang</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smtClea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11-24/1277r0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431959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6002, 6003, 6004</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smtClean="0"/>
              <a:t>11-24/1106r2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a:t>	</a:t>
            </a:r>
            <a:r>
              <a:rPr lang="en-US" altLang="zh-CN" sz="1800" b="1" kern="0" dirty="0"/>
              <a:t>Second</a:t>
            </a:r>
            <a:r>
              <a:rPr lang="en-US" altLang="zh-CN" sz="1800" b="1" kern="0" dirty="0" smtClean="0"/>
              <a:t>: Ali Raissinia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smtClea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smtClean="0"/>
              <a:t>11-24/1106r2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0274603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6001</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11-24/1258r1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a:t>
            </a:r>
            <a:r>
              <a:rPr lang="en-US" altLang="zh-CN" sz="1800" b="1" kern="0" dirty="0"/>
              <a:t>: Ali Raissinia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11-24/1258r1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984047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a:t>
            </a:r>
            <a:r>
              <a:rPr lang="en-US" altLang="zh-CN" sz="2800" dirty="0" smtClean="0">
                <a:solidFill>
                  <a:srgbClr val="00B0F0"/>
                </a:solidFill>
                <a:cs typeface="Times New Roman" panose="02020603050405020304" pitchFamily="18" charset="0"/>
              </a:rPr>
              <a:t>18    (Thursday AM 2), 10:30-12:30  </a:t>
            </a:r>
            <a:r>
              <a:rPr lang="en-US" altLang="zh-CN" sz="2800" dirty="0">
                <a:solidFill>
                  <a:srgbClr val="00B0F0"/>
                </a:solidFill>
                <a:cs typeface="Times New Roman" panose="02020603050405020304" pitchFamily="18" charset="0"/>
              </a:rPr>
              <a:t>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27063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560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GB" altLang="zh-CN" sz="1600" dirty="0"/>
              <a:t>6203, 6204, 6205, and 6206 </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11/24-1286r0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Christian Berger </a:t>
            </a:r>
            <a:r>
              <a:rPr lang="en-US" altLang="zh-CN" sz="1800" b="1" kern="0" dirty="0"/>
              <a:t>	</a:t>
            </a:r>
            <a:r>
              <a:rPr lang="en-US" altLang="zh-CN" sz="1800" b="1" dirty="0"/>
              <a:t>	</a:t>
            </a:r>
            <a:r>
              <a:rPr lang="en-US" altLang="zh-CN" sz="1800" b="1" kern="0" dirty="0"/>
              <a:t>Second</a:t>
            </a:r>
            <a:r>
              <a:rPr lang="en-US" altLang="zh-CN" sz="1800" b="1" kern="0" dirty="0" smtClean="0"/>
              <a:t>:</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11/24-1286r0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156494"/>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561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6083</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11-24/1288r0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Stephan Sand </a:t>
            </a:r>
            <a:r>
              <a:rPr lang="en-US" altLang="zh-CN" sz="1800" b="1" kern="0" dirty="0"/>
              <a:t>	</a:t>
            </a:r>
            <a:r>
              <a:rPr lang="en-US" altLang="zh-CN" sz="1800" b="1" dirty="0"/>
              <a:t>	</a:t>
            </a:r>
            <a:r>
              <a:rPr lang="en-US" altLang="zh-CN" sz="1800" b="1" kern="0" dirty="0"/>
              <a:t>Second</a:t>
            </a:r>
            <a:r>
              <a:rPr lang="en-US" altLang="zh-CN" sz="1800" b="1" kern="0" dirty="0" smtClean="0"/>
              <a:t>:</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11-24/1288r0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492775"/>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562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6019, 6020</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11-24/1064r0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Naren</a:t>
            </a:r>
            <a:r>
              <a:rPr lang="en-US" altLang="zh-CN" sz="1800" b="1" kern="0" dirty="0"/>
              <a:t>	</a:t>
            </a:r>
            <a:r>
              <a:rPr lang="en-US" altLang="zh-CN" sz="1800" b="1" dirty="0"/>
              <a:t>	</a:t>
            </a:r>
            <a:r>
              <a:rPr lang="en-US" altLang="zh-CN" sz="1800" b="1" kern="0" dirty="0"/>
              <a:t>Second</a:t>
            </a:r>
            <a:r>
              <a:rPr lang="en-US" altLang="zh-CN" sz="1800" b="1" kern="0" dirty="0" smtClean="0"/>
              <a:t>:</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11-24/1064r0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7956818"/>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112151</TotalTime>
  <Words>16119</Words>
  <Application>Microsoft Office PowerPoint</Application>
  <PresentationFormat>宽屏</PresentationFormat>
  <Paragraphs>4022</Paragraphs>
  <Slides>338</Slides>
  <Notes>338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338</vt:i4>
      </vt:variant>
    </vt:vector>
  </HeadingPairs>
  <TitlesOfParts>
    <vt:vector size="345"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589</cp:revision>
  <cp:lastPrinted>2014-11-04T15:04:57Z</cp:lastPrinted>
  <dcterms:created xsi:type="dcterms:W3CDTF">2007-04-17T18:10:23Z</dcterms:created>
  <dcterms:modified xsi:type="dcterms:W3CDTF">2024-07-17T18:01:57Z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(3)PXx1tqWy3eWXc87s0D78fZCz0qu9Dr8vI8Ia+NN90fTAILkZICwklrKg3lTlKh/pXUdLm2uQ
vDM+XPK05swK7nChMVy9/Q+9E0iIwz58nBxdkFcrXpStzOgOWRHny/7qQ61nODDYISaKNAOp
Zd0PvslvcJp5tc3nfxeibSPSlf4kc301s89bijYZA6UnE/CepKB6ny4l907N3R2WIY5n9hxf
0/E/tKZiDp2vXFpbn/</vt:lpwstr>
  </property>
  <property fmtid="{D5CDD505-2E9C-101B-9397-08002B2CF9AE}" pid="27" name="_2015_ms_pID_7253431">
    <vt:lpwstr>UnCNhfX7ftPy8YSinOvBm0YoQ4nZsMg58sHBkT61/tOGxWFTLkwqfd
SkqNX/1lDlAeistwoVC/cb+2+5AfXpgn88ZAyT4SzLJEQCAKzESvFAXASKSUI2o7VBsPykZG
gY59OIFRwko+XNEs7NEkTqkqH8oESRosNgmQCynItCU6liPzHWFQsFuyimx6rIQOsF0TJPQ8
8ueJegUqv3GEDvQD83YUKDZ82cDH2R77gscC</vt:lpwstr>
  </property>
  <property fmtid="{D5CDD505-2E9C-101B-9397-08002B2CF9AE}" pid="28" name="_2015_ms_pID_7253432">
    <vt:lpwstr>6A+4p7EyrbWIb/Eyg3C+IuI=</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