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comments/comment2.xml" ContentType="application/vnd.openxmlformats-officedocument.presentationml.comments+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7"/>
  </p:notesMasterIdLst>
  <p:handoutMasterIdLst>
    <p:handoutMasterId r:id="rId318"/>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50" r:id="rId277"/>
    <p:sldId id="1151" r:id="rId278"/>
    <p:sldId id="1152" r:id="rId279"/>
    <p:sldId id="1153" r:id="rId280"/>
    <p:sldId id="1154" r:id="rId281"/>
    <p:sldId id="1155" r:id="rId282"/>
    <p:sldId id="1156" r:id="rId283"/>
    <p:sldId id="1157" r:id="rId284"/>
    <p:sldId id="1158" r:id="rId285"/>
    <p:sldId id="1159" r:id="rId286"/>
    <p:sldId id="1160" r:id="rId287"/>
    <p:sldId id="1161" r:id="rId288"/>
    <p:sldId id="1162" r:id="rId289"/>
    <p:sldId id="1163" r:id="rId290"/>
    <p:sldId id="1164" r:id="rId291"/>
    <p:sldId id="1165" r:id="rId292"/>
    <p:sldId id="1166" r:id="rId293"/>
    <p:sldId id="1167" r:id="rId294"/>
    <p:sldId id="1148" r:id="rId295"/>
    <p:sldId id="1168" r:id="rId296"/>
    <p:sldId id="1169" r:id="rId297"/>
    <p:sldId id="1170" r:id="rId298"/>
    <p:sldId id="1171" r:id="rId299"/>
    <p:sldId id="1172" r:id="rId300"/>
    <p:sldId id="1138" r:id="rId301"/>
    <p:sldId id="1173" r:id="rId302"/>
    <p:sldId id="1126" r:id="rId303"/>
    <p:sldId id="1127" r:id="rId304"/>
    <p:sldId id="1139" r:id="rId305"/>
    <p:sldId id="1142" r:id="rId306"/>
    <p:sldId id="1143" r:id="rId307"/>
    <p:sldId id="1140" r:id="rId308"/>
    <p:sldId id="708" r:id="rId309"/>
    <p:sldId id="1174" r:id="rId310"/>
    <p:sldId id="1120" r:id="rId311"/>
    <p:sldId id="1141" r:id="rId312"/>
    <p:sldId id="963" r:id="rId313"/>
    <p:sldId id="561" r:id="rId314"/>
    <p:sldId id="698" r:id="rId315"/>
    <p:sldId id="705" r:id="rId316"/>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0427" autoAdjust="0"/>
  </p:normalViewPr>
  <p:slideViewPr>
    <p:cSldViewPr>
      <p:cViewPr varScale="1">
        <p:scale>
          <a:sx n="94" d="100"/>
          <a:sy n="94" d="100"/>
        </p:scale>
        <p:origin x="106" y="173"/>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notesMaster" Target="notesMasters/notesMaster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handoutMaster" Target="handoutMasters/handoutMaster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commentAuthors" Target="commentAuthor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presProps" Target="presProps.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viewProps" Target="viewProps.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88368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893070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18984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957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3968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72834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813479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512630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250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59632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84885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237811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855216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92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53968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1819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444979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5486292"/>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3650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5401664"/>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7444241"/>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297481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6832248"/>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897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4977511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zh-CN" altLang="en-US" dirty="0"/>
          </a:p>
        </p:txBody>
      </p:sp>
    </p:spTree>
    <p:extLst>
      <p:ext uri="{BB962C8B-B14F-4D97-AF65-F5344CB8AC3E}">
        <p14:creationId xmlns:p14="http://schemas.microsoft.com/office/powerpoint/2010/main" val="3516113155"/>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814046222"/>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9943357"/>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38562339"/>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59675415"/>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6224605"/>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3249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52703166"/>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9322394"/>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786036"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802.11-23/0410r63</a:t>
            </a:r>
            <a:endParaRPr lang="en-US" altLang="en-US" sz="1800" b="1" kern="1200" dirty="0">
              <a:solidFill>
                <a:schemeClr val="tx1"/>
              </a:solidFill>
              <a:latin typeface="Times New Roman" panose="02020603050405020304" pitchFamily="18" charset="0"/>
              <a:ea typeface="MS PGothic" panose="020B0600070205080204" pitchFamily="34" charset="-128"/>
              <a:cs typeface="+mn-cs"/>
            </a:endParaRP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11820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a:t>March </a:t>
            </a:r>
            <a:r>
              <a:rPr lang="en-US" altLang="en-US" sz="1800" b="1" dirty="0"/>
              <a:t>2024</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3" Type="http://schemas.openxmlformats.org/officeDocument/2006/relationships/hyperlink" Target="https://mentor.ieee.org/802.11/dcn/24/11-24-0028-14-00bf-lb281-comments-and-approved-resolutions.xlsx" TargetMode="External"/><Relationship Id="rId2" Type="http://schemas.openxmlformats.org/officeDocument/2006/relationships/notesSlide" Target="../notesSlides/notesSlide307.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2024-03-1</a:t>
            </a:r>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 xmlns:a16="http://schemas.microsoft.com/office/drawing/2014/main" val="20000"/>
                    </a:ext>
                  </a:extLst>
                </a:gridCol>
                <a:gridCol w="1203158">
                  <a:extLst>
                    <a:ext uri="{9D8B030D-6E8A-4147-A177-3AD203B41FA5}">
                      <a16:colId xmlns="" xmlns:a16="http://schemas.microsoft.com/office/drawing/2014/main" val="20001"/>
                    </a:ext>
                  </a:extLst>
                </a:gridCol>
                <a:gridCol w="2165684">
                  <a:extLst>
                    <a:ext uri="{9D8B030D-6E8A-4147-A177-3AD203B41FA5}">
                      <a16:colId xmlns="" xmlns:a16="http://schemas.microsoft.com/office/drawing/2014/main" val="20002"/>
                    </a:ext>
                  </a:extLst>
                </a:gridCol>
                <a:gridCol w="802105">
                  <a:extLst>
                    <a:ext uri="{9D8B030D-6E8A-4147-A177-3AD203B41FA5}">
                      <a16:colId xmlns="" xmlns:a16="http://schemas.microsoft.com/office/drawing/2014/main" val="20003"/>
                    </a:ext>
                  </a:extLst>
                </a:gridCol>
                <a:gridCol w="1925053">
                  <a:extLst>
                    <a:ext uri="{9D8B030D-6E8A-4147-A177-3AD203B41FA5}">
                      <a16:colId xmlns="" xmlns:a16="http://schemas.microsoft.com/office/drawing/2014/main"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r>
              <a:rPr lang="en-US" altLang="zh-CN" dirty="0" smtClean="0"/>
              <a:t>’.</a:t>
            </a:r>
            <a:endParaRPr lang="en-US" altLang="zh-CN" kern="0" dirty="0"/>
          </a:p>
        </p:txBody>
      </p:sp>
    </p:spTree>
    <p:extLst>
      <p:ext uri="{BB962C8B-B14F-4D97-AF65-F5344CB8AC3E}">
        <p14:creationId xmlns:p14="http://schemas.microsoft.com/office/powerpoint/2010/main" val="2063413939"/>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a:t>
            </a:r>
            <a:r>
              <a:rPr lang="en-US" altLang="zh-CN" sz="1600" dirty="0" smtClean="0"/>
              <a:t>24/0333r0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smtClean="0"/>
              <a:t>24/0333r0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928630"/>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5226467"/>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577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410886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715211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985341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243181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138462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863728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55223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CIDs:4267, 4268, 4270, and 4271</a:t>
            </a:r>
          </a:p>
          <a:p>
            <a:pPr lvl="1" algn="just">
              <a:buFont typeface="Arial" panose="020B0604020202020204" pitchFamily="34" charset="0"/>
              <a:buChar char="–"/>
              <a:defRPr/>
            </a:pPr>
            <a:r>
              <a:rPr lang="en-US" altLang="zh-CN" sz="1600" dirty="0" smtClean="0"/>
              <a:t>As </a:t>
            </a:r>
            <a:r>
              <a:rPr lang="en-US" altLang="zh-CN" sz="1600" dirty="0"/>
              <a:t>specified in doc.: 11-24/0383r1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 </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11-24/0383r1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76571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4195 and 4071</a:t>
            </a:r>
          </a:p>
          <a:p>
            <a:pPr lvl="1" algn="just">
              <a:buFont typeface="Arial" panose="020B0604020202020204" pitchFamily="34" charset="0"/>
              <a:buChar char="–"/>
              <a:defRPr/>
            </a:pPr>
            <a:r>
              <a:rPr lang="en-US" altLang="zh-CN" sz="1600" dirty="0" smtClean="0"/>
              <a:t>As </a:t>
            </a:r>
            <a:r>
              <a:rPr lang="en-US" altLang="zh-CN" sz="1600" dirty="0"/>
              <a:t>specified in doc.: 11-24/0308r0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11-24/0308r0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19334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Rui Du </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p:txBody>
      </p:sp>
    </p:spTree>
    <p:extLst>
      <p:ext uri="{BB962C8B-B14F-4D97-AF65-F5344CB8AC3E}">
        <p14:creationId xmlns:p14="http://schemas.microsoft.com/office/powerpoint/2010/main" val="363892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4294, 4297</a:t>
            </a:r>
          </a:p>
          <a:p>
            <a:pPr lvl="1" algn="just">
              <a:buFont typeface="Arial" panose="020B0604020202020204" pitchFamily="34" charset="0"/>
              <a:buChar char="–"/>
              <a:defRPr/>
            </a:pPr>
            <a:r>
              <a:rPr lang="en-US" altLang="zh-CN" sz="1600" dirty="0"/>
              <a:t>as specified in doc.: 24/0336r0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kern="0" dirty="0" smtClean="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24/0336r0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171886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a:t>
            </a:r>
            <a:r>
              <a:rPr lang="en-US" altLang="zh-CN" sz="2800" dirty="0" smtClean="0">
                <a:solidFill>
                  <a:srgbClr val="00B0F0"/>
                </a:solidFill>
                <a:cs typeface="Times New Roman" panose="02020603050405020304" pitchFamily="18" charset="0"/>
              </a:rPr>
              <a:t>12    </a:t>
            </a:r>
            <a:r>
              <a:rPr lang="en-US" altLang="zh-CN" sz="2800" dirty="0">
                <a:solidFill>
                  <a:srgbClr val="00B0F0"/>
                </a:solidFill>
                <a:cs typeface="Times New Roman" panose="02020603050405020304" pitchFamily="18" charset="0"/>
              </a:rPr>
              <a:t>(Monday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316505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4272, 4273, 4274, 4076, 4139, 4089, 4137, 4302, 4303, 4182, 4183, 4205, 4206, 4002, 4003, 4213, 4220, 4221, 4223, 4224, 4225, 4227, 4228, 4229, 4230, 4231, 4232, 4233, 4234, 4235, 4236, 4237, 4238, 4239, 4240, 4241, 4263, 4265, 4222, 4226, 4198, 4305, 4069</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11-24/0370r2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kern="0" dirty="0" smtClean="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512349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4021, 4059, 4060, 4062, 4063, 4191, 4281 </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11-24/0542r0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kern="0" dirty="0" smtClean="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11-24/0542r0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29676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a:t>
            </a:r>
            <a:r>
              <a:rPr lang="en-US" altLang="zh-CN" sz="2800" dirty="0" smtClean="0">
                <a:solidFill>
                  <a:srgbClr val="00B0F0"/>
                </a:solidFill>
                <a:cs typeface="Times New Roman" panose="02020603050405020304" pitchFamily="18" charset="0"/>
              </a:rPr>
              <a:t>13    (Wednesday AM </a:t>
            </a:r>
            <a:r>
              <a:rPr lang="en-US" altLang="zh-CN" sz="2800" dirty="0">
                <a:solidFill>
                  <a:srgbClr val="00B0F0"/>
                </a:solidFill>
                <a:cs typeface="Times New Roman" panose="02020603050405020304" pitchFamily="18" charset="0"/>
              </a:rPr>
              <a:t>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0862158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4280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Narengerile </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35319551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4285 and 4295</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11-24-0555r1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a:t>
            </a:r>
            <a:r>
              <a:rPr lang="en-US" altLang="zh-CN" sz="1800" b="1" kern="0" dirty="0" smtClean="0"/>
              <a:t>Raissinia</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11-24-0555r1</a:t>
            </a:r>
            <a:endParaRPr lang="en-US" altLang="zh-CN" kern="0" dirty="0"/>
          </a:p>
          <a:p>
            <a:pPr marL="628650" lvl="2">
              <a:buFont typeface="微软雅黑" panose="020B0503020204020204" pitchFamily="34" charset="-122"/>
              <a:buChar char="–"/>
              <a:defRPr/>
            </a:pPr>
            <a:r>
              <a:rPr lang="en-US" altLang="zh-CN" kern="0" dirty="0"/>
              <a:t>SP Result: 19Y, 4N, 11 A</a:t>
            </a:r>
            <a:endParaRPr lang="en-US" altLang="zh-CN" sz="1050" b="1" kern="0" dirty="0"/>
          </a:p>
        </p:txBody>
      </p:sp>
    </p:spTree>
    <p:extLst>
      <p:ext uri="{BB962C8B-B14F-4D97-AF65-F5344CB8AC3E}">
        <p14:creationId xmlns:p14="http://schemas.microsoft.com/office/powerpoint/2010/main" val="278190940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4186 </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11-24-0564r2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a:t>
            </a:r>
            <a:r>
              <a:rPr lang="en-US" altLang="zh-CN" sz="1800" b="1" kern="0" dirty="0" smtClean="0"/>
              <a:t>Raissinia</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smtClean="0"/>
              <a:t>11-24-0564r2</a:t>
            </a:r>
            <a:endParaRPr lang="en-US" altLang="zh-CN" kern="0" dirty="0"/>
          </a:p>
        </p:txBody>
      </p:sp>
    </p:spTree>
    <p:extLst>
      <p:ext uri="{BB962C8B-B14F-4D97-AF65-F5344CB8AC3E}">
        <p14:creationId xmlns:p14="http://schemas.microsoft.com/office/powerpoint/2010/main" val="204999359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US" altLang="zh-CN" sz="1600" dirty="0" smtClean="0"/>
              <a:t>4187, 4188</a:t>
            </a:r>
            <a:endParaRPr lang="en-US" altLang="zh-CN" sz="1600" dirty="0"/>
          </a:p>
          <a:p>
            <a:pPr lvl="1" algn="just">
              <a:buFont typeface="Arial" panose="020B0604020202020204" pitchFamily="34" charset="0"/>
              <a:buChar char="–"/>
              <a:defRPr/>
            </a:pPr>
            <a:endParaRPr lang="zh-CN" altLang="zh-CN" sz="1600" dirty="0" smtClean="0"/>
          </a:p>
          <a:p>
            <a:pPr marL="342900" lvl="1" indent="-342900" algn="just">
              <a:buFont typeface="Arial" panose="020B0604020202020204" pitchFamily="34" charset="0"/>
              <a:buChar char="•"/>
              <a:defRPr/>
            </a:pPr>
            <a:r>
              <a:rPr lang="en-US" altLang="zh-CN" sz="1800" b="1" dirty="0" smtClean="0"/>
              <a:t>With </a:t>
            </a:r>
            <a:r>
              <a:rPr lang="en-US" altLang="zh-CN" sz="1800" b="1" dirty="0"/>
              <a:t>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Henry Ptasinski 	</a:t>
            </a:r>
            <a:r>
              <a:rPr lang="en-US" altLang="zh-CN" sz="1800" b="1" dirty="0"/>
              <a:t>	</a:t>
            </a:r>
            <a:r>
              <a:rPr lang="en-US" altLang="zh-CN" sz="1800" b="1" kern="0" dirty="0"/>
              <a:t>Second: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75782935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536</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a:t>
            </a:r>
            <a:r>
              <a:rPr lang="en-US" altLang="zh-CN" dirty="0" smtClean="0"/>
              <a:t>11-23-2095r2 </a:t>
            </a:r>
            <a:r>
              <a:rPr lang="en-US" altLang="zh-CN" dirty="0"/>
              <a:t>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a:t>
            </a:r>
            <a:r>
              <a:rPr lang="en-US" altLang="zh-CN" sz="1800" b="1" kern="0" dirty="0" smtClean="0"/>
              <a:t>(17Y</a:t>
            </a:r>
            <a:r>
              <a:rPr lang="en-US" altLang="zh-CN" sz="1800" b="1" kern="0" dirty="0"/>
              <a:t>/  </a:t>
            </a:r>
            <a:r>
              <a:rPr lang="en-US" altLang="zh-CN" sz="1800" b="1" kern="0" dirty="0" smtClean="0"/>
              <a:t>0N</a:t>
            </a:r>
            <a:r>
              <a:rPr lang="en-US" altLang="zh-CN" sz="1800" b="1" kern="0" dirty="0"/>
              <a:t>/  </a:t>
            </a:r>
            <a:r>
              <a:rPr lang="en-US" altLang="zh-CN" sz="1800" b="1" kern="0" dirty="0" smtClean="0"/>
              <a:t>2A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a:t>Result</a:t>
            </a:r>
            <a:r>
              <a:rPr lang="en-US" altLang="zh-CN" sz="1800" b="1" kern="0" dirty="0" smtClean="0"/>
              <a:t>*: </a:t>
            </a:r>
            <a:r>
              <a:rPr lang="en-US" altLang="zh-CN" sz="1800" b="1" dirty="0">
                <a:highlight>
                  <a:srgbClr val="00FF00"/>
                </a:highlight>
              </a:rPr>
              <a:t>Motion Passes </a:t>
            </a:r>
            <a:r>
              <a:rPr lang="en-US" altLang="zh-CN" sz="1800" b="1" dirty="0" smtClean="0">
                <a:highlight>
                  <a:srgbClr val="00FF00"/>
                </a:highlight>
              </a:rPr>
              <a:t>(17Y</a:t>
            </a:r>
            <a:r>
              <a:rPr lang="en-US" altLang="zh-CN" sz="1800" b="1" dirty="0">
                <a:highlight>
                  <a:srgbClr val="00FF00"/>
                </a:highlight>
              </a:rPr>
              <a:t>, </a:t>
            </a:r>
            <a:r>
              <a:rPr lang="en-US" altLang="zh-CN" sz="1800" b="1" dirty="0" smtClean="0">
                <a:highlight>
                  <a:srgbClr val="00FF00"/>
                </a:highlight>
              </a:rPr>
              <a:t>0N</a:t>
            </a:r>
            <a:r>
              <a:rPr lang="en-US" altLang="zh-CN" sz="1800" b="1" dirty="0">
                <a:highlight>
                  <a:srgbClr val="00FF00"/>
                </a:highlight>
              </a:rPr>
              <a:t>, </a:t>
            </a:r>
            <a:r>
              <a:rPr lang="en-US" altLang="zh-CN" sz="1800" b="1" dirty="0" smtClean="0">
                <a:highlight>
                  <a:srgbClr val="00FF00"/>
                </a:highlight>
              </a:rPr>
              <a:t>2A</a:t>
            </a:r>
            <a:r>
              <a:rPr lang="en-US" altLang="zh-CN" sz="1800" b="1" dirty="0">
                <a:highlight>
                  <a:srgbClr val="00FF00"/>
                </a:highlight>
              </a:rPr>
              <a:t>)</a:t>
            </a:r>
            <a:endParaRPr lang="en-US" altLang="zh-CN" sz="18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23/2095r2</a:t>
            </a:r>
            <a:endParaRPr lang="en-US" altLang="zh-CN" kern="0" dirty="0"/>
          </a:p>
          <a:p>
            <a:pPr marL="628650" lvl="2">
              <a:buFont typeface="微软雅黑" panose="020B0503020204020204" pitchFamily="34" charset="-122"/>
              <a:buChar char="–"/>
              <a:defRPr/>
            </a:pPr>
            <a:r>
              <a:rPr lang="en-US" altLang="zh-CN" kern="0" dirty="0"/>
              <a:t>SP Result</a:t>
            </a:r>
            <a:r>
              <a:rPr lang="en-US" altLang="zh-CN" kern="0" dirty="0" smtClean="0"/>
              <a:t>: </a:t>
            </a:r>
            <a:r>
              <a:rPr lang="en-US" altLang="zh-CN" sz="1050" kern="0" dirty="0"/>
              <a:t>Unanimous consent</a:t>
            </a:r>
            <a:endParaRPr lang="en-US" altLang="zh-CN" sz="1050" b="1" kern="0" dirty="0"/>
          </a:p>
        </p:txBody>
      </p:sp>
    </p:spTree>
    <p:extLst>
      <p:ext uri="{BB962C8B-B14F-4D97-AF65-F5344CB8AC3E}">
        <p14:creationId xmlns:p14="http://schemas.microsoft.com/office/powerpoint/2010/main" val="58702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US" altLang="zh-CN" sz="1600" dirty="0"/>
              <a:t>4296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Mahmoud Kamel </a:t>
            </a:r>
            <a:r>
              <a:rPr lang="en-US" altLang="zh-CN" sz="1800" b="1" kern="0" dirty="0"/>
              <a:t>	</a:t>
            </a:r>
            <a:r>
              <a:rPr lang="en-US" altLang="zh-CN" sz="1800" b="1" dirty="0"/>
              <a:t>	</a:t>
            </a:r>
            <a:r>
              <a:rPr lang="en-US" altLang="zh-CN" sz="1800" b="1" kern="0" dirty="0"/>
              <a:t>Second: </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a:t>
            </a:r>
            <a:r>
              <a:rPr lang="en-US" altLang="zh-CN" sz="1800" b="1" kern="0" dirty="0" smtClean="0"/>
              <a:t>:</a:t>
            </a:r>
            <a:endParaRPr lang="en-US" altLang="zh-CN" sz="1600" kern="0" dirty="0"/>
          </a:p>
        </p:txBody>
      </p:sp>
    </p:spTree>
    <p:extLst>
      <p:ext uri="{BB962C8B-B14F-4D97-AF65-F5344CB8AC3E}">
        <p14:creationId xmlns:p14="http://schemas.microsoft.com/office/powerpoint/2010/main" val="2045361696"/>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solidFill>
                  <a:srgbClr val="FF0000"/>
                </a:solidFill>
              </a:rPr>
              <a:t>539</a:t>
            </a:r>
            <a:r>
              <a:rPr lang="en-US" altLang="zh-CN" sz="4000" dirty="0" smtClean="0"/>
              <a:t>: </a:t>
            </a:r>
            <a:r>
              <a:rPr lang="en-US" altLang="zh-CN" sz="4000" dirty="0"/>
              <a:t>MRD 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a:t>
            </a:r>
            <a:r>
              <a:rPr lang="en-US" altLang="zh-CN" sz="1800" dirty="0" smtClean="0">
                <a:solidFill>
                  <a:srgbClr val="FF0000"/>
                </a:solidFill>
              </a:rPr>
              <a:t>11-24-0141r8 </a:t>
            </a:r>
            <a:r>
              <a:rPr lang="en-US" altLang="zh-CN" sz="1800" dirty="0"/>
              <a:t>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t>Claudio da Silva</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smtClean="0">
                <a:solidFill>
                  <a:srgbClr val="FF0000"/>
                </a:solidFill>
              </a:rPr>
              <a:t>11-24-0141r8</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86933605"/>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solidFill>
                  <a:srgbClr val="FF0000"/>
                </a:solidFill>
              </a:rPr>
              <a:t>540</a:t>
            </a:r>
            <a:r>
              <a:rPr lang="en-US" altLang="zh-CN" sz="4000" dirty="0" smtClean="0"/>
              <a:t>: </a:t>
            </a:r>
            <a:r>
              <a:rPr lang="en-US" altLang="zh-CN" sz="4000" dirty="0"/>
              <a:t>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a:t>
            </a:r>
            <a:r>
              <a:rPr lang="en-US" altLang="zh-CN" sz="2000" dirty="0" smtClean="0">
                <a:solidFill>
                  <a:srgbClr val="FF0000"/>
                </a:solidFill>
              </a:rPr>
              <a:t>11-24-0419r2</a:t>
            </a:r>
            <a:r>
              <a:rPr lang="en-US" altLang="zh-CN" sz="2000" dirty="0" smtClean="0"/>
              <a:t> </a:t>
            </a:r>
            <a:r>
              <a:rPr lang="en-US" altLang="zh-CN" sz="2000" dirty="0"/>
              <a:t>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smtClean="0">
                <a:solidFill>
                  <a:srgbClr val="FF0000"/>
                </a:solidFill>
              </a:rPr>
              <a:t>11-24-0419r2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2941571282"/>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a:t>
            </a:r>
            <a:r>
              <a:rPr lang="en-US" altLang="zh-CN" sz="4000" dirty="0" smtClean="0">
                <a:solidFill>
                  <a:srgbClr val="FF0000"/>
                </a:solidFill>
              </a:rPr>
              <a:t>541</a:t>
            </a:r>
            <a:r>
              <a:rPr lang="en-US" altLang="zh-CN" sz="4000" dirty="0" smtClean="0"/>
              <a:t>: </a:t>
            </a:r>
            <a:r>
              <a:rPr lang="en-US" altLang="zh-CN" sz="4000" dirty="0"/>
              <a:t>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5615533"/>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smtClean="0">
                <a:solidFill>
                  <a:srgbClr val="FF0000"/>
                </a:solidFill>
              </a:rPr>
              <a:t>542</a:t>
            </a:r>
            <a:r>
              <a:rPr lang="en-US" altLang="zh-CN" sz="3200" dirty="0" smtClean="0"/>
              <a:t>: </a:t>
            </a:r>
            <a:r>
              <a:rPr lang="en-US" altLang="zh-CN" sz="3200" dirty="0"/>
              <a:t>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Seconded:</a:t>
            </a:r>
          </a:p>
          <a:p>
            <a:r>
              <a:rPr lang="en-US" altLang="zh-CN" sz="2000" kern="0" dirty="0"/>
              <a:t>Preliminary Result: (  Y/  N/  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11019714"/>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smtClean="0">
                <a:solidFill>
                  <a:srgbClr val="FF0000"/>
                </a:solidFill>
              </a:rPr>
              <a:t>543</a:t>
            </a:r>
            <a:r>
              <a:rPr lang="en-US" altLang="zh-CN" sz="3200" dirty="0" smtClean="0"/>
              <a:t>: </a:t>
            </a:r>
            <a:r>
              <a:rPr lang="en-US" altLang="zh-CN" sz="3200" dirty="0"/>
              <a:t>CAD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Seconded:</a:t>
            </a:r>
          </a:p>
          <a:p>
            <a:r>
              <a:rPr lang="en-US" altLang="zh-CN" sz="2000" kern="0" dirty="0"/>
              <a:t>Preliminary Result: (  Y/  N/  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71300463"/>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smtClean="0">
                <a:solidFill>
                  <a:srgbClr val="FF0000"/>
                </a:solidFill>
              </a:rPr>
              <a:t>544</a:t>
            </a:r>
            <a:r>
              <a:rPr lang="en-US" altLang="zh-CN" sz="3200" dirty="0" smtClean="0"/>
              <a:t>: </a:t>
            </a:r>
            <a:r>
              <a:rPr lang="en-US" altLang="zh-CN" sz="3200" dirty="0"/>
              <a:t>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a:t>
            </a:r>
            <a:r>
              <a:rPr lang="en-US" altLang="zh-CN" sz="2000" dirty="0" smtClean="0"/>
              <a:t>11-24/0028r</a:t>
            </a:r>
            <a:r>
              <a:rPr lang="en-US" altLang="zh-CN" sz="2000" dirty="0" smtClean="0">
                <a:solidFill>
                  <a:srgbClr val="FF0000"/>
                </a:solidFill>
              </a:rPr>
              <a:t>14</a:t>
            </a:r>
            <a:r>
              <a:rPr lang="en-US" altLang="zh-CN" sz="2000" dirty="0" smtClean="0"/>
              <a:t>,</a:t>
            </a:r>
            <a:endParaRPr lang="en-US" altLang="zh-CN" sz="2000" dirty="0"/>
          </a:p>
          <a:p>
            <a:pPr marL="354013" indent="0" algn="just">
              <a:buNone/>
            </a:pPr>
            <a:r>
              <a:rPr lang="en-US" altLang="zh-CN" sz="2000" dirty="0">
                <a:hlinkClick r:id="rId3"/>
              </a:rPr>
              <a:t>https://</a:t>
            </a:r>
            <a:r>
              <a:rPr lang="en-US" altLang="zh-CN" sz="2000" dirty="0" smtClean="0">
                <a:hlinkClick r:id="rId3"/>
              </a:rPr>
              <a:t>mentor.ieee.org/802.11/dcn/24/11-24-0028-14-00bf-lb281-comments-and-approved-resolutions.xlsx</a:t>
            </a:r>
            <a:endParaRPr lang="en-US" altLang="zh-CN" sz="2000" dirty="0"/>
          </a:p>
          <a:p>
            <a:pPr marL="354013" indent="0" algn="just">
              <a:buNone/>
            </a:pPr>
            <a:r>
              <a:rPr lang="en-US" altLang="zh-CN" sz="2000" dirty="0"/>
              <a:t>Instruct the editor to prepare P802.11bf </a:t>
            </a:r>
            <a:r>
              <a:rPr lang="en-US" altLang="zh-CN" sz="2000" dirty="0">
                <a:solidFill>
                  <a:srgbClr val="FF0000"/>
                </a:solidFill>
              </a:rPr>
              <a:t>D4.0</a:t>
            </a:r>
            <a:r>
              <a:rPr lang="en-US" altLang="zh-CN" sz="2000" dirty="0"/>
              <a:t> incorporating these resolutions and,</a:t>
            </a:r>
          </a:p>
          <a:p>
            <a:pPr algn="just"/>
            <a:r>
              <a:rPr lang="en-US" altLang="zh-CN" sz="2000" dirty="0"/>
              <a:t>Approve a </a:t>
            </a:r>
            <a:r>
              <a:rPr lang="en-US" altLang="zh-CN" sz="2000" dirty="0">
                <a:solidFill>
                  <a:srgbClr val="FF0000"/>
                </a:solidFill>
              </a:rPr>
              <a:t>20</a:t>
            </a:r>
            <a:r>
              <a:rPr lang="en-US" altLang="zh-CN" sz="2000" dirty="0"/>
              <a:t> day Working Group Recirculation Ballot asking the question “Should P802.11bf </a:t>
            </a:r>
            <a:r>
              <a:rPr lang="en-US" altLang="zh-CN" sz="2000" dirty="0">
                <a:solidFill>
                  <a:srgbClr val="FF0000"/>
                </a:solidFill>
              </a:rPr>
              <a:t>D4.0</a:t>
            </a:r>
            <a:r>
              <a:rPr lang="en-US" altLang="zh-CN" sz="2000" dirty="0"/>
              <a:t> be forwarded to SA Ballot?”</a:t>
            </a:r>
          </a:p>
          <a:p>
            <a:endParaRPr lang="zh-CN" altLang="zh-CN" sz="2000" dirty="0"/>
          </a:p>
          <a:p>
            <a:pPr lvl="0"/>
            <a:r>
              <a:rPr lang="en-GB" altLang="zh-CN" sz="2000" dirty="0"/>
              <a:t>Moved</a:t>
            </a:r>
            <a:r>
              <a:rPr lang="en-GB" altLang="zh-CN" sz="2000" dirty="0" smtClean="0"/>
              <a:t>: </a:t>
            </a:r>
            <a:r>
              <a:rPr lang="en-US" altLang="zh-CN" sz="2000" kern="0" dirty="0"/>
              <a:t>Claudio da Silva </a:t>
            </a:r>
            <a:r>
              <a:rPr lang="en-GB" altLang="zh-CN" sz="2000" dirty="0"/>
              <a:t>	  Seconded:</a:t>
            </a:r>
          </a:p>
          <a:p>
            <a:r>
              <a:rPr lang="en-US" altLang="zh-CN" sz="2000" kern="0" dirty="0"/>
              <a:t>Preliminary Result: (  Y/  N/  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20411922"/>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2706829808"/>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GB" altLang="zh-CN" sz="1600" dirty="0"/>
              <a:t>4058, 4061, 4064, 4100, 4189, 4192, 4246, and 4190</a:t>
            </a:r>
            <a:endParaRPr lang="en-US" altLang="zh-CN" sz="1600" dirty="0"/>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smtClean="0">
                <a:solidFill>
                  <a:srgbClr val="FF0000"/>
                </a:solidFill>
              </a:rPr>
              <a:t>24/0582r3</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t>Christian Berger</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solidFill>
                  <a:srgbClr val="FF0000"/>
                </a:solidFill>
              </a:rPr>
              <a:t>24/0582r3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0013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46947307"/>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a:solidFill>
                  <a:srgbClr val="FF0000"/>
                </a:solidFill>
              </a:rPr>
              <a:t>xx</a:t>
            </a:r>
            <a:r>
              <a:rPr lang="en-US" altLang="zh-CN" sz="3200" dirty="0"/>
              <a:t>: </a:t>
            </a:r>
            <a:r>
              <a:rPr lang="en-GB" altLang="zh-CN" sz="3200" dirty="0"/>
              <a:t>PAR 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PAR in 11-23-2095r1</a:t>
            </a:r>
          </a:p>
          <a:p>
            <a:pPr algn="just"/>
            <a:endParaRPr lang="en-US" altLang="zh-CN" sz="2000" dirty="0"/>
          </a:p>
          <a:p>
            <a:pPr algn="just"/>
            <a:endParaRPr lang="zh-CN" altLang="zh-CN" sz="2000" dirty="0"/>
          </a:p>
          <a:p>
            <a:pPr lvl="0"/>
            <a:r>
              <a:rPr lang="en-GB" altLang="zh-CN" sz="2000" dirty="0"/>
              <a:t>Moved:	  	Seconded:</a:t>
            </a:r>
          </a:p>
          <a:p>
            <a:r>
              <a:rPr lang="en-US" altLang="zh-CN" sz="2000" kern="0" dirty="0"/>
              <a:t>Preliminary Result: (  Y/  N/  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11-23-2095r1</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57495974"/>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112096</TotalTime>
  <Words>15110</Words>
  <Application>Microsoft Office PowerPoint</Application>
  <PresentationFormat>宽屏</PresentationFormat>
  <Paragraphs>3789</Paragraphs>
  <Slides>315</Slides>
  <Notes>315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315</vt:i4>
      </vt:variant>
    </vt:vector>
  </HeadingPairs>
  <TitlesOfParts>
    <vt:vector size="322" baseType="lpstr">
      <vt:lpstr>MS PGothic</vt:lpstr>
      <vt:lpstr>宋体</vt:lpstr>
      <vt:lpstr>微软雅黑</vt:lpstr>
      <vt:lpstr>Arial</vt:lpstr>
      <vt:lpstr>Calibri</vt:lpstr>
      <vt:lpstr>Times New Roman</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creator>Hanxiao (Tony, WT Lab)</dc:creator>
  <dc:description/>
  <cp:lastModifiedBy>Hanxiao (Tony, WT Lab)</cp:lastModifiedBy>
  <cp:revision>561</cp:revision>
  <cp:lastPrinted>2014-11-04T15:04:57Z</cp:lastPrinted>
  <dcterms:created xsi:type="dcterms:W3CDTF">2007-04-17T18:10:23Z</dcterms:created>
  <dcterms:modified xsi:type="dcterms:W3CDTF">2024-03-14T04:28:18Z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(3)rQN+JpNK8ty/zcbhg6oEWtEVSa1XWN1KBS9w8rgh2E21/3h5I6ftFs1rE47BPkXdi8spp5ij
3A2UIKMnOhaKxFyCNKbBayhbmlabERcEm48qa5i6tDRIE3/+9VGAI9gKpbLDJVMcCdhmHN9x
+UJVKDqVH4xLtdco2FHLqQjBqVDYy/vnX3e0T109nCmGkiqK9XMLzfR5k1t2UgqHc5CB+X+e
xzw/4MAq/XAB79Q/PT</vt:lpwstr>
  </property>
  <property fmtid="{D5CDD505-2E9C-101B-9397-08002B2CF9AE}" pid="27" name="_2015_ms_pID_7253431">
    <vt:lpwstr>ZSW1lPXX6IWGHaT2Ul8lkSFE5sn0cfh6g2Hr3KYHTcIAk1zIJ227Fz
XAAmqvzzH1gYWvBtUGc5pVCXEc8wMy7kC/rXSLcn/sQy6tFxT3Gw8tNArCWNoFGDd/ZUzCIT
cuU3SKQkhED1UkLNo8Teqy6ifA0q7So8IhCZMQdGDIt1cBjPxXTze9bsM1/GG+n/jQvGNf2L
PxCWCmUd2sCDxh2ATvHW7MHmrN5lXJClYRne</vt:lpwstr>
  </property>
  <property fmtid="{D5CDD505-2E9C-101B-9397-08002B2CF9AE}" pid="28" name="_2015_ms_pID_7253432">
    <vt:lpwstr>CUoIl4OliCbgNk7CNRivqeo=</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