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comments/comment1.xml" ContentType="application/vnd.openxmlformats-officedocument.presentationml.comments+xml"/>
  <Override PartName="/ppt/notesSlides/notesSlide251.xml" ContentType="application/vnd.openxmlformats-officedocument.presentationml.notesSlide+xml"/>
  <Override PartName="/ppt/notesSlides/notesSlide252.xml" ContentType="application/vnd.openxmlformats-officedocument.presentationml.notesSlide+xml"/>
  <Override PartName="/ppt/notesSlides/notesSlide253.xml" ContentType="application/vnd.openxmlformats-officedocument.presentationml.notesSlide+xml"/>
  <Override PartName="/ppt/notesSlides/notesSlide254.xml" ContentType="application/vnd.openxmlformats-officedocument.presentationml.notesSlide+xml"/>
  <Override PartName="/ppt/notesSlides/notesSlide255.xml" ContentType="application/vnd.openxmlformats-officedocument.presentationml.notesSlide+xml"/>
  <Override PartName="/ppt/notesSlides/notesSlide256.xml" ContentType="application/vnd.openxmlformats-officedocument.presentationml.notesSlide+xml"/>
  <Override PartName="/ppt/notesSlides/notesSlide257.xml" ContentType="application/vnd.openxmlformats-officedocument.presentationml.notesSlide+xml"/>
  <Override PartName="/ppt/notesSlides/notesSlide258.xml" ContentType="application/vnd.openxmlformats-officedocument.presentationml.notesSlide+xml"/>
  <Override PartName="/ppt/notesSlides/notesSlide259.xml" ContentType="application/vnd.openxmlformats-officedocument.presentationml.notesSlide+xml"/>
  <Override PartName="/ppt/notesSlides/notesSlide260.xml" ContentType="application/vnd.openxmlformats-officedocument.presentationml.notesSlide+xml"/>
  <Override PartName="/ppt/notesSlides/notesSlide2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3"/>
  </p:notesMasterIdLst>
  <p:handoutMasterIdLst>
    <p:handoutMasterId r:id="rId264"/>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33" r:id="rId204"/>
    <p:sldId id="1034" r:id="rId205"/>
    <p:sldId id="1035" r:id="rId206"/>
    <p:sldId id="1036" r:id="rId207"/>
    <p:sldId id="1037" r:id="rId208"/>
    <p:sldId id="1038" r:id="rId209"/>
    <p:sldId id="1039" r:id="rId210"/>
    <p:sldId id="1040" r:id="rId211"/>
    <p:sldId id="1041" r:id="rId212"/>
    <p:sldId id="1042" r:id="rId213"/>
    <p:sldId id="1043" r:id="rId214"/>
    <p:sldId id="1044" r:id="rId215"/>
    <p:sldId id="1045" r:id="rId216"/>
    <p:sldId id="1046" r:id="rId217"/>
    <p:sldId id="1047" r:id="rId218"/>
    <p:sldId id="1048" r:id="rId219"/>
    <p:sldId id="1049" r:id="rId220"/>
    <p:sldId id="1014" r:id="rId221"/>
    <p:sldId id="1066" r:id="rId222"/>
    <p:sldId id="1067" r:id="rId223"/>
    <p:sldId id="1068" r:id="rId224"/>
    <p:sldId id="1069" r:id="rId225"/>
    <p:sldId id="1070" r:id="rId226"/>
    <p:sldId id="1071" r:id="rId227"/>
    <p:sldId id="1072" r:id="rId228"/>
    <p:sldId id="1073" r:id="rId229"/>
    <p:sldId id="1074" r:id="rId230"/>
    <p:sldId id="1075" r:id="rId231"/>
    <p:sldId id="1076" r:id="rId232"/>
    <p:sldId id="1077" r:id="rId233"/>
    <p:sldId id="1078" r:id="rId234"/>
    <p:sldId id="1079" r:id="rId235"/>
    <p:sldId id="1080" r:id="rId236"/>
    <p:sldId id="1081" r:id="rId237"/>
    <p:sldId id="1082" r:id="rId238"/>
    <p:sldId id="1083" r:id="rId239"/>
    <p:sldId id="1084" r:id="rId240"/>
    <p:sldId id="1085" r:id="rId241"/>
    <p:sldId id="1086" r:id="rId242"/>
    <p:sldId id="1087" r:id="rId243"/>
    <p:sldId id="1088" r:id="rId244"/>
    <p:sldId id="1089" r:id="rId245"/>
    <p:sldId id="1090" r:id="rId246"/>
    <p:sldId id="1091" r:id="rId247"/>
    <p:sldId id="1092" r:id="rId248"/>
    <p:sldId id="1093" r:id="rId249"/>
    <p:sldId id="1094" r:id="rId250"/>
    <p:sldId id="1095" r:id="rId251"/>
    <p:sldId id="1096" r:id="rId252"/>
    <p:sldId id="1099" r:id="rId253"/>
    <p:sldId id="1097" r:id="rId254"/>
    <p:sldId id="1098" r:id="rId255"/>
    <p:sldId id="1101" r:id="rId256"/>
    <p:sldId id="708" r:id="rId257"/>
    <p:sldId id="1100" r:id="rId258"/>
    <p:sldId id="963" r:id="rId259"/>
    <p:sldId id="561" r:id="rId260"/>
    <p:sldId id="698" r:id="rId261"/>
    <p:sldId id="705" r:id="rId26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427" autoAdjust="0"/>
  </p:normalViewPr>
  <p:slideViewPr>
    <p:cSldViewPr>
      <p:cViewPr varScale="1">
        <p:scale>
          <a:sx n="83" d="100"/>
          <a:sy n="83" d="100"/>
        </p:scale>
        <p:origin x="77"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notesMaster" Target="notesMasters/notesMaster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handoutMaster" Target="handoutMasters/handoutMaster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commentAuthors" Target="commentAuthor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presProps" Target="presProps.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viewProps" Target="viewProp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56.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257.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258.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_rels/notesSlide259.xml.rels><?xml version="1.0" encoding="UTF-8" standalone="yes"?>
<Relationships xmlns="http://schemas.openxmlformats.org/package/2006/relationships"><Relationship Id="rId2" Type="http://schemas.openxmlformats.org/officeDocument/2006/relationships/slide" Target="../slides/slide2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0.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_rels/notesSlide261.xml.rels><?xml version="1.0" encoding="UTF-8" standalone="yes"?>
<Relationships xmlns="http://schemas.openxmlformats.org/package/2006/relationships"><Relationship Id="rId2" Type="http://schemas.openxmlformats.org/officeDocument/2006/relationships/slide" Target="../slides/slide26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034313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904495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1607612"/>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597629"/>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10713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61153"/>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7697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860105"/>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4613072"/>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903264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3992316"/>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9073296"/>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2066653"/>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339421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91799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985025"/>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424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13663"/>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8576190"/>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6318257"/>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316650"/>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2638920"/>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6467229"/>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985013"/>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3815271"/>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277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5581414"/>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8669925"/>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3812883"/>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6058105"/>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405598"/>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942638"/>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80287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923240"/>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364640"/>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2541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0825307"/>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4395150"/>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0587428"/>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5948047"/>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9339289"/>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0312418"/>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5865017"/>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3454995"/>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617630"/>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7066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7061839"/>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6255004"/>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6680198"/>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503365"/>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881542"/>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5801329"/>
      </p:ext>
    </p:extLst>
  </p:cSld>
  <p:clrMapOvr>
    <a:masterClrMapping/>
  </p:clrMapOvr>
</p:notes>
</file>

<file path=ppt/notesSlides/notesSlide2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4842521"/>
      </p:ext>
    </p:extLst>
  </p:cSld>
  <p:clrMapOvr>
    <a:masterClrMapping/>
  </p:clrMapOvr>
</p:notes>
</file>

<file path=ppt/notesSlides/notesSlide2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802.11-23/0410r52</a:t>
            </a:r>
            <a:endParaRPr lang="en-US" altLang="en-US" sz="1800" b="1" kern="1200" dirty="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248.xml"/><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3" Type="http://schemas.openxmlformats.org/officeDocument/2006/relationships/hyperlink" Target="https://mentor.ieee.org/802.11/dcn/23/11-23-1394-12-00bf-lb276-comments-and-approved-resolutions.xlsx" TargetMode="External"/><Relationship Id="rId2" Type="http://schemas.openxmlformats.org/officeDocument/2006/relationships/notesSlide" Target="../notesSlides/notesSlide25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253.xml"/><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254.xml"/><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255.xml"/><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256.xml"/><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257.xml"/><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2" Type="http://schemas.openxmlformats.org/officeDocument/2006/relationships/notesSlide" Target="../notesSlides/notesSlide258.xml"/><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2" Type="http://schemas.openxmlformats.org/officeDocument/2006/relationships/notesSlide" Target="../notesSlides/notesSlide25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2" Type="http://schemas.openxmlformats.org/officeDocument/2006/relationships/notesSlide" Target="../notesSlides/notesSlide260.xml"/><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2" Type="http://schemas.openxmlformats.org/officeDocument/2006/relationships/notesSlide" Target="../notesSlides/notesSlide26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315232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61446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9985077"/>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79176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19859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89529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4284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881030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88943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796346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150305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534563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576738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065772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99675190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807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412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11479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9710977"/>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583022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32437688"/>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96693995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011160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9003466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5256434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60380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701936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8253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14910047"/>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684099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366162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1857409437"/>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4135612567"/>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069568016"/>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smtClean="0">
                <a:solidFill>
                  <a:srgbClr val="000000"/>
                </a:solidFill>
                <a:latin typeface="Times New Roman" panose="02020603050405020304" pitchFamily="18" charset="0"/>
                <a:cs typeface="+mn-cs"/>
              </a:rPr>
              <a:t>Rui Du</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Alecsander Eitan</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7112725"/>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smtClean="0"/>
              <a:t>as </a:t>
            </a:r>
            <a:r>
              <a:rPr lang="en-US" altLang="zh-CN" sz="1600" dirty="0"/>
              <a:t>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4902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smtClean="0"/>
              <a:t>as </a:t>
            </a:r>
            <a:r>
              <a:rPr lang="en-US" altLang="zh-CN" sz="1600" dirty="0"/>
              <a:t>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0627971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3195, 3292, 3293, 3294, and 3337</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11-23/1879r4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8027399"/>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3338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11-23/2070r1, “LB276 CR for CID 3338”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108333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3178</a:t>
            </a:r>
          </a:p>
          <a:p>
            <a:pPr lvl="1" algn="just">
              <a:buFont typeface="Arial" panose="020B0604020202020204" pitchFamily="34" charset="0"/>
              <a:buChar char="–"/>
              <a:defRPr/>
            </a:pPr>
            <a:r>
              <a:rPr lang="en-US" altLang="zh-CN" sz="1600" dirty="0"/>
              <a:t>as specified in doc</a:t>
            </a:r>
            <a:r>
              <a:rPr lang="en-US" altLang="zh-CN" sz="1600" dirty="0" smtClean="0"/>
              <a:t>.: 11-23/2096r0, </a:t>
            </a:r>
            <a:r>
              <a:rPr lang="en-US" altLang="zh-CN" sz="1600" dirty="0"/>
              <a:t>“LB276 CR for CID 3178”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11-23/2096r0, </a:t>
            </a:r>
            <a:r>
              <a:rPr lang="en-US" altLang="zh-CN" dirty="0"/>
              <a:t>“LB276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3169940"/>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3079, 3080, 3086, 3088, 3090, 3098, 3099, 3101, 3102, 3103, 3104, 3106, 3127, 3139, 3140, and 3141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11-23/2093r2, “LB276 CR on capability of sensing measurement reporting”</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1880170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3331, 3332, 3333</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11-23/2008r3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1686482"/>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a:t>
            </a:r>
            <a:r>
              <a:rPr lang="en-US" altLang="zh-CN" sz="1800" b="1" kern="0" dirty="0" smtClean="0">
                <a:solidFill>
                  <a:srgbClr val="000000"/>
                </a:solidFill>
                <a:latin typeface="Times New Roman" panose="02020603050405020304" pitchFamily="18" charset="0"/>
                <a:cs typeface="+mn-cs"/>
              </a:rPr>
              <a:t>Kamel</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Dongguk Lim</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565548674"/>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3355, 3357, 3370, 3410, 3465, and 3466</a:t>
            </a:r>
          </a:p>
          <a:p>
            <a:pPr lvl="1" algn="just">
              <a:buFont typeface="Arial" panose="020B0604020202020204" pitchFamily="34" charset="0"/>
              <a:buChar char="–"/>
              <a:defRPr/>
            </a:pPr>
            <a:r>
              <a:rPr lang="en-US" altLang="zh-CN" sz="1600" dirty="0"/>
              <a:t>as specified in doc</a:t>
            </a:r>
            <a:r>
              <a:rPr lang="en-US" altLang="zh-CN" sz="1600" dirty="0" smtClean="0"/>
              <a:t>.: 11-23/2082r1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Debashis Dash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352853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11-23/1826r1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86770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3415, 3137, 3260, 3075, and 3188</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11-23/2101r1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solidFill>
                  <a:srgbClr val="000000"/>
                </a:solidFill>
                <a:latin typeface="Times New Roman" panose="02020603050405020304" pitchFamily="18" charset="0"/>
              </a:rPr>
              <a:t>Narengerile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11-23/2101r1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75850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a:t>
            </a:r>
            <a:r>
              <a:rPr lang="en-US" altLang="zh-CN" sz="2000" dirty="0" smtClean="0"/>
              <a:t>11-23/1394r</a:t>
            </a:r>
            <a:r>
              <a:rPr lang="en-US" altLang="zh-CN" sz="2000" dirty="0" smtClean="0">
                <a:solidFill>
                  <a:srgbClr val="FF0000"/>
                </a:solidFill>
              </a:rPr>
              <a:t>12</a:t>
            </a:r>
            <a:r>
              <a:rPr lang="en-US" altLang="zh-CN" sz="2000" dirty="0" smtClean="0"/>
              <a:t>,</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mentor.ieee.org/802.11/dcn/23/11-23-1394-12-00bf-lb276-comments-and-approved-resolutions.xlsx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a:t>
            </a:r>
            <a:r>
              <a:rPr lang="en-US" altLang="zh-CN" sz="2000" dirty="0" smtClean="0"/>
              <a:t>30 </a:t>
            </a:r>
            <a:r>
              <a:rPr lang="en-US" altLang="zh-CN" sz="2000" dirty="0"/>
              <a:t>day Working Group Recirculation Ballot asking the question “Should P802.11bf D3.0 be forwarded to SA Ballot?”</a:t>
            </a:r>
          </a:p>
          <a:p>
            <a:endParaRPr lang="zh-CN" altLang="zh-CN" sz="2000" dirty="0"/>
          </a:p>
          <a:p>
            <a:pPr lvl="0"/>
            <a:r>
              <a:rPr lang="en-GB" altLang="zh-CN" sz="2000" dirty="0"/>
              <a:t>Moved: Alecsander Eitan,  Seconded: Rui Du</a:t>
            </a:r>
          </a:p>
          <a:p>
            <a:r>
              <a:rPr lang="en-US" altLang="zh-CN" sz="2000" kern="0" dirty="0"/>
              <a:t>Preliminary Result: ( </a:t>
            </a:r>
            <a:r>
              <a:rPr lang="en-US" altLang="zh-CN" sz="2000" kern="0" dirty="0" smtClean="0"/>
              <a:t>17Y</a:t>
            </a:r>
            <a:r>
              <a:rPr lang="en-US" altLang="zh-CN" sz="2000" kern="0" dirty="0"/>
              <a:t>/ </a:t>
            </a:r>
            <a:r>
              <a:rPr lang="en-US" altLang="zh-CN" sz="2000" kern="0" dirty="0" smtClean="0"/>
              <a:t>0N</a:t>
            </a:r>
            <a:r>
              <a:rPr lang="en-US" altLang="zh-CN" sz="2000" kern="0" dirty="0"/>
              <a:t>/ </a:t>
            </a:r>
            <a:r>
              <a:rPr lang="en-US" altLang="zh-CN" sz="2000" kern="0" dirty="0" smtClean="0"/>
              <a:t>1A</a:t>
            </a:r>
            <a:r>
              <a:rPr lang="en-US" altLang="zh-CN" sz="2000" kern="0" dirty="0"/>
              <a:t>)</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 </a:t>
            </a:r>
            <a:r>
              <a:rPr lang="en-US" altLang="zh-CN" sz="1800" b="1" dirty="0">
                <a:solidFill>
                  <a:srgbClr val="000000"/>
                </a:solidFill>
                <a:highlight>
                  <a:srgbClr val="00FF00"/>
                </a:highlight>
                <a:latin typeface="Times New Roman" panose="02020603050405020304" pitchFamily="18" charset="0"/>
              </a:rPr>
              <a:t>Motion Passes </a:t>
            </a:r>
            <a:r>
              <a:rPr lang="en-US" altLang="zh-CN" sz="1800" b="1" dirty="0" smtClean="0">
                <a:solidFill>
                  <a:srgbClr val="000000"/>
                </a:solidFill>
                <a:highlight>
                  <a:srgbClr val="00FF00"/>
                </a:highlight>
                <a:latin typeface="Times New Roman" panose="02020603050405020304" pitchFamily="18" charset="0"/>
              </a:rPr>
              <a:t>(17Y</a:t>
            </a:r>
            <a:r>
              <a:rPr lang="en-US" altLang="zh-CN" sz="1800" b="1" dirty="0">
                <a:solidFill>
                  <a:srgbClr val="000000"/>
                </a:solidFill>
                <a:highlight>
                  <a:srgbClr val="00FF00"/>
                </a:highlight>
                <a:latin typeface="Times New Roman" panose="02020603050405020304" pitchFamily="18" charset="0"/>
              </a:rPr>
              <a:t>, 0N, </a:t>
            </a:r>
            <a:r>
              <a:rPr lang="en-US" altLang="zh-CN" sz="1800" b="1" dirty="0" smtClean="0">
                <a:solidFill>
                  <a:srgbClr val="000000"/>
                </a:solidFill>
                <a:highlight>
                  <a:srgbClr val="00FF00"/>
                </a:highlight>
                <a:latin typeface="Times New Roman" panose="02020603050405020304" pitchFamily="18" charset="0"/>
              </a:rPr>
              <a:t>1A</a:t>
            </a:r>
            <a:r>
              <a:rPr lang="en-US" altLang="zh-CN" sz="1800" b="1" dirty="0">
                <a:solidFill>
                  <a:srgbClr val="000000"/>
                </a:solidFill>
                <a:highlight>
                  <a:srgbClr val="00FF00"/>
                </a:highlight>
                <a:latin typeface="Times New Roman" panose="02020603050405020304" pitchFamily="18" charset="0"/>
              </a:rPr>
              <a:t>)</a:t>
            </a:r>
            <a:endParaRPr lang="en-US" altLang="zh-CN" sz="1800" dirty="0">
              <a:solidFill>
                <a:srgbClr val="000000"/>
              </a:solidFill>
              <a:highlight>
                <a:srgbClr val="00FF00"/>
              </a:highlight>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68252335"/>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January Interim</a:t>
            </a:r>
            <a:endParaRPr lang="en-US" altLang="en-US" sz="4000" dirty="0">
              <a:solidFill>
                <a:srgbClr val="0000FF"/>
              </a:solidFill>
            </a:endParaRPr>
          </a:p>
          <a:p>
            <a:pPr algn="ctr">
              <a:buFontTx/>
              <a:buNone/>
            </a:pPr>
            <a:r>
              <a:rPr lang="en-US" altLang="zh-CN" sz="2800" dirty="0" smtClean="0">
                <a:solidFill>
                  <a:srgbClr val="00B0F0"/>
                </a:solidFill>
                <a:cs typeface="Times New Roman" panose="02020603050405020304" pitchFamily="18" charset="0"/>
              </a:rPr>
              <a:t>Jan 18    </a:t>
            </a:r>
            <a:r>
              <a:rPr lang="en-US" altLang="zh-CN" sz="2800" dirty="0">
                <a:solidFill>
                  <a:srgbClr val="00B0F0"/>
                </a:solidFill>
                <a:cs typeface="Times New Roman" panose="02020603050405020304" pitchFamily="18" charset="0"/>
              </a:rPr>
              <a:t>(Thursday </a:t>
            </a:r>
            <a:r>
              <a:rPr lang="en-US" altLang="zh-CN" sz="2800" dirty="0" smtClean="0">
                <a:solidFill>
                  <a:srgbClr val="00B0F0"/>
                </a:solidFill>
                <a:cs typeface="Times New Roman" panose="02020603050405020304" pitchFamily="18" charset="0"/>
              </a:rPr>
              <a:t>AM 2), 10:30-12:30 Panama time</a:t>
            </a:r>
            <a:endParaRPr lang="en-US" altLang="zh-CN" sz="2800" dirty="0">
              <a:solidFill>
                <a:srgbClr val="00B0F0"/>
              </a:solidFill>
              <a:cs typeface="Times New Roman" panose="02020603050405020304" pitchFamily="18" charset="0"/>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4224861852"/>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smtClean="0"/>
              <a:t>4197, 4250, and </a:t>
            </a:r>
            <a:r>
              <a:rPr lang="en-US" altLang="zh-CN" sz="1600" dirty="0"/>
              <a:t>4299</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11-24/0111r2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9818470"/>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4032 4033 4039 4084 4179 4287 4288 4301 4304 </a:t>
            </a:r>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a:t>.: 11-24/0109r2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Cheng Chen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11-24/0109r2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58817706"/>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4082, 4178, 4181, and 4185</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11-24/0121r0</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Ali </a:t>
            </a:r>
            <a:r>
              <a:rPr lang="en-US" altLang="zh-CN" sz="1800" b="1" kern="0" dirty="0" smtClean="0"/>
              <a:t>Raissinia</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11-24/0121r0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19236589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4004, 4102, 4144, 4145, 4242</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11-24/0104r1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Julia Feng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11-24/0104r1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09975650"/>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54681944"/>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111315</TotalTime>
  <Words>12715</Words>
  <Application>Microsoft Office PowerPoint</Application>
  <PresentationFormat>宽屏</PresentationFormat>
  <Paragraphs>3199</Paragraphs>
  <Slides>261</Slides>
  <Notes>261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261</vt:i4>
      </vt:variant>
    </vt:vector>
  </HeadingPairs>
  <TitlesOfParts>
    <vt:vector size="268" baseType="lpstr">
      <vt:lpstr>MS PGothic</vt:lpstr>
      <vt:lpstr>宋体</vt:lpstr>
      <vt:lpstr>微软雅黑</vt:lpstr>
      <vt:lpstr>Arial</vt:lpstr>
      <vt:lpstr>Calibri</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411</cp:revision>
  <cp:lastPrinted>2014-11-04T15:04:57Z</cp:lastPrinted>
  <dcterms:created xsi:type="dcterms:W3CDTF">2007-04-17T18:10:23Z</dcterms:created>
  <dcterms:modified xsi:type="dcterms:W3CDTF">2024-01-16T21:38:23Z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(3)R6rSEq6XcIG/NVr7gcvZOftc6f7gQl3s70p1nVQI1gwpjxpBQYuFof9jI0cocmy6nJJUmVke
EKHKXigYTy1t2IhX9SvfTRMfUTHLAukk8b/Zhyk09G3S/dSSNS18A1NtMUBvrlVXulBfDMDd
ot5dE+aecnuwegRuTUmyMMX6ftrR/KjE9ITizit3Gh/oADvRdSKqlMZR7LknV2GJtmq9I0e9
O3cldj8FgjEK4Ul8S2</vt:lpwstr>
  </property>
  <property fmtid="{D5CDD505-2E9C-101B-9397-08002B2CF9AE}" pid="27" name="_2015_ms_pID_7253431">
    <vt:lpwstr>1682DtuLQtaRDLFcfzjAcqRpLoEDIhnfREfEgDeTwLXaCD9GPI1axz
eHIQZOlMw79zyjoJx3RvOrOYwSPsKuDrf/0XZaCO8hzb9N7NDYfGZHU9OUH5UoZLE4ZEYqAg
FAkr0wlR81KpQPlfgwtzOq0UpQB7jpk0caD4ksoR+6Yk673ZmAcJAaMjO0DsYO18670Ipz9Q
rclpuFzNQk+eGmx21ZoV+h7iIRSzcXoJsE4Y</vt:lpwstr>
  </property>
  <property fmtid="{D5CDD505-2E9C-101B-9397-08002B2CF9AE}" pid="28" name="_2015_ms_pID_7253432">
    <vt:lpwstr>Oo1mleNIRYtsId0rRBYxrgw=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