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ppt/notesSlides/notesSlide217.xml" ContentType="application/vnd.openxmlformats-officedocument.presentationml.notesSlide+xml"/>
  <Override PartName="/ppt/notesSlides/notesSlide218.xml" ContentType="application/vnd.openxmlformats-officedocument.presentationml.notesSlide+xml"/>
  <Override PartName="/ppt/notesSlides/notesSlide219.xml" ContentType="application/vnd.openxmlformats-officedocument.presentationml.notesSlide+xml"/>
  <Override PartName="/ppt/notesSlides/notesSlide220.xml" ContentType="application/vnd.openxmlformats-officedocument.presentationml.notesSlide+xml"/>
  <Override PartName="/ppt/notesSlides/notesSlide221.xml" ContentType="application/vnd.openxmlformats-officedocument.presentationml.notesSlide+xml"/>
  <Override PartName="/ppt/notesSlides/notesSlide222.xml" ContentType="application/vnd.openxmlformats-officedocument.presentationml.notesSlide+xml"/>
  <Override PartName="/ppt/notesSlides/notesSlide223.xml" ContentType="application/vnd.openxmlformats-officedocument.presentationml.notesSlide+xml"/>
  <Override PartName="/ppt/notesSlides/notesSlide224.xml" ContentType="application/vnd.openxmlformats-officedocument.presentationml.notesSlide+xml"/>
  <Override PartName="/ppt/comments/comment1.xml" ContentType="application/vnd.openxmlformats-officedocument.presentationml.comments+xml"/>
  <Override PartName="/ppt/notesSlides/notesSlide225.xml" ContentType="application/vnd.openxmlformats-officedocument.presentationml.notesSlide+xml"/>
  <Override PartName="/ppt/notesSlides/notesSlide226.xml" ContentType="application/vnd.openxmlformats-officedocument.presentationml.notesSlide+xml"/>
  <Override PartName="/ppt/notesSlides/notesSlide227.xml" ContentType="application/vnd.openxmlformats-officedocument.presentationml.notesSlide+xml"/>
  <Override PartName="/ppt/notesSlides/notesSlide228.xml" ContentType="application/vnd.openxmlformats-officedocument.presentationml.notesSlide+xml"/>
  <Override PartName="/ppt/notesSlides/notesSlide2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1"/>
  </p:notesMasterIdLst>
  <p:handoutMasterIdLst>
    <p:handoutMasterId r:id="rId232"/>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40" r:id="rId140"/>
    <p:sldId id="941" r:id="rId141"/>
    <p:sldId id="942" r:id="rId142"/>
    <p:sldId id="943" r:id="rId143"/>
    <p:sldId id="944" r:id="rId144"/>
    <p:sldId id="945" r:id="rId145"/>
    <p:sldId id="946" r:id="rId146"/>
    <p:sldId id="947" r:id="rId147"/>
    <p:sldId id="948" r:id="rId148"/>
    <p:sldId id="949" r:id="rId149"/>
    <p:sldId id="950" r:id="rId150"/>
    <p:sldId id="951" r:id="rId151"/>
    <p:sldId id="952" r:id="rId152"/>
    <p:sldId id="953" r:id="rId153"/>
    <p:sldId id="954" r:id="rId154"/>
    <p:sldId id="955" r:id="rId155"/>
    <p:sldId id="956" r:id="rId156"/>
    <p:sldId id="957" r:id="rId157"/>
    <p:sldId id="959" r:id="rId158"/>
    <p:sldId id="964" r:id="rId159"/>
    <p:sldId id="965" r:id="rId160"/>
    <p:sldId id="966" r:id="rId161"/>
    <p:sldId id="967" r:id="rId162"/>
    <p:sldId id="968" r:id="rId163"/>
    <p:sldId id="969" r:id="rId164"/>
    <p:sldId id="970" r:id="rId165"/>
    <p:sldId id="971" r:id="rId166"/>
    <p:sldId id="972" r:id="rId167"/>
    <p:sldId id="973" r:id="rId168"/>
    <p:sldId id="974" r:id="rId169"/>
    <p:sldId id="975" r:id="rId170"/>
    <p:sldId id="976" r:id="rId171"/>
    <p:sldId id="977" r:id="rId172"/>
    <p:sldId id="983" r:id="rId173"/>
    <p:sldId id="984" r:id="rId174"/>
    <p:sldId id="985" r:id="rId175"/>
    <p:sldId id="986" r:id="rId176"/>
    <p:sldId id="987" r:id="rId177"/>
    <p:sldId id="988" r:id="rId178"/>
    <p:sldId id="989" r:id="rId179"/>
    <p:sldId id="990" r:id="rId180"/>
    <p:sldId id="991" r:id="rId181"/>
    <p:sldId id="992" r:id="rId182"/>
    <p:sldId id="993" r:id="rId183"/>
    <p:sldId id="994" r:id="rId184"/>
    <p:sldId id="995" r:id="rId185"/>
    <p:sldId id="996" r:id="rId186"/>
    <p:sldId id="997" r:id="rId187"/>
    <p:sldId id="998" r:id="rId188"/>
    <p:sldId id="999" r:id="rId189"/>
    <p:sldId id="1000" r:id="rId190"/>
    <p:sldId id="1001" r:id="rId191"/>
    <p:sldId id="1002" r:id="rId192"/>
    <p:sldId id="1003" r:id="rId193"/>
    <p:sldId id="1004" r:id="rId194"/>
    <p:sldId id="1005" r:id="rId195"/>
    <p:sldId id="1006" r:id="rId196"/>
    <p:sldId id="1007" r:id="rId197"/>
    <p:sldId id="1011" r:id="rId198"/>
    <p:sldId id="1008" r:id="rId199"/>
    <p:sldId id="1009" r:id="rId200"/>
    <p:sldId id="1010" r:id="rId201"/>
    <p:sldId id="1012" r:id="rId202"/>
    <p:sldId id="1013" r:id="rId203"/>
    <p:sldId id="1033" r:id="rId204"/>
    <p:sldId id="1034" r:id="rId205"/>
    <p:sldId id="1035" r:id="rId206"/>
    <p:sldId id="1036" r:id="rId207"/>
    <p:sldId id="1037" r:id="rId208"/>
    <p:sldId id="1038" r:id="rId209"/>
    <p:sldId id="1039" r:id="rId210"/>
    <p:sldId id="1040" r:id="rId211"/>
    <p:sldId id="1041" r:id="rId212"/>
    <p:sldId id="1042" r:id="rId213"/>
    <p:sldId id="1043" r:id="rId214"/>
    <p:sldId id="1044" r:id="rId215"/>
    <p:sldId id="1045" r:id="rId216"/>
    <p:sldId id="1046" r:id="rId217"/>
    <p:sldId id="1047" r:id="rId218"/>
    <p:sldId id="1048" r:id="rId219"/>
    <p:sldId id="1049" r:id="rId220"/>
    <p:sldId id="1014" r:id="rId221"/>
    <p:sldId id="1032" r:id="rId222"/>
    <p:sldId id="1015" r:id="rId223"/>
    <p:sldId id="1016" r:id="rId224"/>
    <p:sldId id="1017" r:id="rId225"/>
    <p:sldId id="708" r:id="rId226"/>
    <p:sldId id="963" r:id="rId227"/>
    <p:sldId id="561" r:id="rId228"/>
    <p:sldId id="698" r:id="rId229"/>
    <p:sldId id="705" r:id="rId23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98" autoAdjust="0"/>
    <p:restoredTop sz="90427" autoAdjust="0"/>
  </p:normalViewPr>
  <p:slideViewPr>
    <p:cSldViewPr>
      <p:cViewPr varScale="1">
        <p:scale>
          <a:sx n="83" d="100"/>
          <a:sy n="83" d="100"/>
        </p:scale>
        <p:origin x="77" y="1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tableStyles" Target="tableStyle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theme" Target="theme/theme1.xml"/><Relationship Id="rId26" Type="http://schemas.openxmlformats.org/officeDocument/2006/relationships/slide" Target="slides/slide25.xml"/><Relationship Id="rId231" Type="http://schemas.openxmlformats.org/officeDocument/2006/relationships/notesMaster" Target="notesMasters/notesMaster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handoutMaster" Target="handoutMasters/handoutMaster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commentAuthors" Target="commentAuthor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viewProps" Target="viewProps.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17.xml.rels><?xml version="1.0" encoding="UTF-8" standalone="yes"?>
<Relationships xmlns="http://schemas.openxmlformats.org/package/2006/relationships"><Relationship Id="rId2" Type="http://schemas.openxmlformats.org/officeDocument/2006/relationships/slide" Target="../slides/slide217.xml"/><Relationship Id="rId1" Type="http://schemas.openxmlformats.org/officeDocument/2006/relationships/notesMaster" Target="../notesMasters/notesMaster1.xml"/></Relationships>
</file>

<file path=ppt/notesSlides/_rels/notesSlide218.xml.rels><?xml version="1.0" encoding="UTF-8" standalone="yes"?>
<Relationships xmlns="http://schemas.openxmlformats.org/package/2006/relationships"><Relationship Id="rId2" Type="http://schemas.openxmlformats.org/officeDocument/2006/relationships/slide" Target="../slides/slide218.xml"/><Relationship Id="rId1" Type="http://schemas.openxmlformats.org/officeDocument/2006/relationships/notesMaster" Target="../notesMasters/notesMaster1.xml"/></Relationships>
</file>

<file path=ppt/notesSlides/_rels/notesSlide219.xml.rels><?xml version="1.0" encoding="UTF-8" standalone="yes"?>
<Relationships xmlns="http://schemas.openxmlformats.org/package/2006/relationships"><Relationship Id="rId2" Type="http://schemas.openxmlformats.org/officeDocument/2006/relationships/slide" Target="../slides/slide21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0.xml.rels><?xml version="1.0" encoding="UTF-8" standalone="yes"?>
<Relationships xmlns="http://schemas.openxmlformats.org/package/2006/relationships"><Relationship Id="rId2" Type="http://schemas.openxmlformats.org/officeDocument/2006/relationships/slide" Target="../slides/slide220.xml"/><Relationship Id="rId1" Type="http://schemas.openxmlformats.org/officeDocument/2006/relationships/notesMaster" Target="../notesMasters/notesMaster1.xml"/></Relationships>
</file>

<file path=ppt/notesSlides/_rels/notesSlide221.xml.rels><?xml version="1.0" encoding="UTF-8" standalone="yes"?>
<Relationships xmlns="http://schemas.openxmlformats.org/package/2006/relationships"><Relationship Id="rId2" Type="http://schemas.openxmlformats.org/officeDocument/2006/relationships/slide" Target="../slides/slide221.xml"/><Relationship Id="rId1" Type="http://schemas.openxmlformats.org/officeDocument/2006/relationships/notesMaster" Target="../notesMasters/notesMaster1.xml"/></Relationships>
</file>

<file path=ppt/notesSlides/_rels/notesSlide222.xml.rels><?xml version="1.0" encoding="UTF-8" standalone="yes"?>
<Relationships xmlns="http://schemas.openxmlformats.org/package/2006/relationships"><Relationship Id="rId2" Type="http://schemas.openxmlformats.org/officeDocument/2006/relationships/slide" Target="../slides/slide222.xml"/><Relationship Id="rId1" Type="http://schemas.openxmlformats.org/officeDocument/2006/relationships/notesMaster" Target="../notesMasters/notesMaster1.xml"/></Relationships>
</file>

<file path=ppt/notesSlides/_rels/notesSlide223.xml.rels><?xml version="1.0" encoding="UTF-8" standalone="yes"?>
<Relationships xmlns="http://schemas.openxmlformats.org/package/2006/relationships"><Relationship Id="rId2" Type="http://schemas.openxmlformats.org/officeDocument/2006/relationships/slide" Target="../slides/slide223.xml"/><Relationship Id="rId1" Type="http://schemas.openxmlformats.org/officeDocument/2006/relationships/notesMaster" Target="../notesMasters/notesMaster1.xml"/></Relationships>
</file>

<file path=ppt/notesSlides/_rels/notesSlide224.xml.rels><?xml version="1.0" encoding="UTF-8" standalone="yes"?>
<Relationships xmlns="http://schemas.openxmlformats.org/package/2006/relationships"><Relationship Id="rId2" Type="http://schemas.openxmlformats.org/officeDocument/2006/relationships/slide" Target="../slides/slide224.xml"/><Relationship Id="rId1" Type="http://schemas.openxmlformats.org/officeDocument/2006/relationships/notesMaster" Target="../notesMasters/notesMaster1.xml"/></Relationships>
</file>

<file path=ppt/notesSlides/_rels/notesSlide225.xml.rels><?xml version="1.0" encoding="UTF-8" standalone="yes"?>
<Relationships xmlns="http://schemas.openxmlformats.org/package/2006/relationships"><Relationship Id="rId2" Type="http://schemas.openxmlformats.org/officeDocument/2006/relationships/slide" Target="../slides/slide225.xml"/><Relationship Id="rId1" Type="http://schemas.openxmlformats.org/officeDocument/2006/relationships/notesMaster" Target="../notesMasters/notesMaster1.xml"/></Relationships>
</file>

<file path=ppt/notesSlides/_rels/notesSlide226.xml.rels><?xml version="1.0" encoding="UTF-8" standalone="yes"?>
<Relationships xmlns="http://schemas.openxmlformats.org/package/2006/relationships"><Relationship Id="rId2" Type="http://schemas.openxmlformats.org/officeDocument/2006/relationships/slide" Target="../slides/slide226.xml"/><Relationship Id="rId1" Type="http://schemas.openxmlformats.org/officeDocument/2006/relationships/notesMaster" Target="../notesMasters/notesMaster1.xml"/></Relationships>
</file>

<file path=ppt/notesSlides/_rels/notesSlide227.xml.rels><?xml version="1.0" encoding="UTF-8" standalone="yes"?>
<Relationships xmlns="http://schemas.openxmlformats.org/package/2006/relationships"><Relationship Id="rId2" Type="http://schemas.openxmlformats.org/officeDocument/2006/relationships/slide" Target="../slides/slide227.xml"/><Relationship Id="rId1" Type="http://schemas.openxmlformats.org/officeDocument/2006/relationships/notesMaster" Target="../notesMasters/notesMaster1.xml"/></Relationships>
</file>

<file path=ppt/notesSlides/_rels/notesSlide228.xml.rels><?xml version="1.0" encoding="UTF-8" standalone="yes"?>
<Relationships xmlns="http://schemas.openxmlformats.org/package/2006/relationships"><Relationship Id="rId2" Type="http://schemas.openxmlformats.org/officeDocument/2006/relationships/slide" Target="../slides/slide228.xml"/><Relationship Id="rId1" Type="http://schemas.openxmlformats.org/officeDocument/2006/relationships/notesMaster" Target="../notesMasters/notesMaster1.xml"/></Relationships>
</file>

<file path=ppt/notesSlides/_rels/notesSlide229.xml.rels><?xml version="1.0" encoding="UTF-8" standalone="yes"?>
<Relationships xmlns="http://schemas.openxmlformats.org/package/2006/relationships"><Relationship Id="rId2" Type="http://schemas.openxmlformats.org/officeDocument/2006/relationships/slide" Target="../slides/slide2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3506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453822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2153594"/>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5816695"/>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088112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979855"/>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6982473"/>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7903313"/>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1800440"/>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110"/>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18974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591724"/>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6131325"/>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2988854"/>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426055"/>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929664"/>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709048"/>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5473057"/>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763997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8416855"/>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26155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1018052"/>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087258"/>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67664659"/>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6531047"/>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6298794"/>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2594847"/>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88690482"/>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4483655"/>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7507487"/>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31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875354"/>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2892570"/>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2856624"/>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1149959"/>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773070"/>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38481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9250801"/>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1689951"/>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2907132"/>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898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8582693"/>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057628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8641346"/>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6455157"/>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762571"/>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6568674"/>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82650387"/>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5155841"/>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7487146"/>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255841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7644759"/>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095991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5082112"/>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3203488"/>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1883487"/>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0708921"/>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63784395"/>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0859984"/>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730722"/>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209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2590127"/>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8657651"/>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7268102"/>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0343130"/>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9044955"/>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1607612"/>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597629"/>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57107133"/>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61153"/>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7697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860105"/>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4613072"/>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9032640"/>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3992316"/>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9073296"/>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02066653"/>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3394218"/>
      </p:ext>
    </p:extLst>
  </p:cSld>
  <p:clrMapOvr>
    <a:masterClrMapping/>
  </p:clrMapOvr>
</p:notes>
</file>

<file path=ppt/notesSlides/notesSlide2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917994"/>
      </p:ext>
    </p:extLst>
  </p:cSld>
  <p:clrMapOvr>
    <a:masterClrMapping/>
  </p:clrMapOvr>
</p:notes>
</file>

<file path=ppt/notesSlides/notesSlide2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985025"/>
      </p:ext>
    </p:extLst>
  </p:cSld>
  <p:clrMapOvr>
    <a:masterClrMapping/>
  </p:clrMapOvr>
</p:notes>
</file>

<file path=ppt/notesSlides/notesSlide2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94245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4317969"/>
      </p:ext>
    </p:extLst>
  </p:cSld>
  <p:clrMapOvr>
    <a:masterClrMapping/>
  </p:clrMapOvr>
</p:notes>
</file>

<file path=ppt/notesSlides/notesSlide2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325580"/>
      </p:ext>
    </p:extLst>
  </p:cSld>
  <p:clrMapOvr>
    <a:masterClrMapping/>
  </p:clrMapOvr>
</p:notes>
</file>

<file path=ppt/notesSlides/notesSlide2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5362"/>
      </p:ext>
    </p:extLst>
  </p:cSld>
  <p:clrMapOvr>
    <a:masterClrMapping/>
  </p:clrMapOvr>
</p:notes>
</file>

<file path=ppt/notesSlides/notesSlide2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1001703"/>
      </p:ext>
    </p:extLst>
  </p:cSld>
  <p:clrMapOvr>
    <a:masterClrMapping/>
  </p:clrMapOvr>
</p:notes>
</file>

<file path=ppt/notesSlides/notesSlide2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0768724"/>
      </p:ext>
    </p:extLst>
  </p:cSld>
  <p:clrMapOvr>
    <a:masterClrMapping/>
  </p:clrMapOvr>
</p:notes>
</file>

<file path=ppt/notesSlides/notesSlide2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60761230"/>
      </p:ext>
    </p:extLst>
  </p:cSld>
  <p:clrMapOvr>
    <a:masterClrMapping/>
  </p:clrMapOvr>
</p:notes>
</file>

<file path=ppt/notesSlides/notesSlide2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802.11-23/0410r48</a:t>
            </a:r>
            <a:endParaRPr lang="en-US" altLang="en-US" sz="1800" b="1" kern="1200" dirty="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a:t>
            </a:r>
            <a:r>
              <a:rPr lang="en-US" altLang="en-US" sz="1800" b="1" dirty="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3" Type="http://schemas.openxmlformats.org/officeDocument/2006/relationships/hyperlink" Target="https://mentor.ieee.org/802.11/dcn/23/11-23-0314-21-00bf-lb272-comments-and-approved-resolutions.xlsx" TargetMode="External"/><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2" Type="http://schemas.openxmlformats.org/officeDocument/2006/relationships/notesSlide" Target="../notesSlides/notesSlide217.xml"/><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2" Type="http://schemas.openxmlformats.org/officeDocument/2006/relationships/notesSlide" Target="../notesSlides/notesSlide218.xml"/><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2" Type="http://schemas.openxmlformats.org/officeDocument/2006/relationships/notesSlide" Target="../notesSlides/notesSlide2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20.xml.rels><?xml version="1.0" encoding="UTF-8" standalone="yes"?>
<Relationships xmlns="http://schemas.openxmlformats.org/package/2006/relationships"><Relationship Id="rId2" Type="http://schemas.openxmlformats.org/officeDocument/2006/relationships/notesSlide" Target="../notesSlides/notesSlide220.xml"/><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2" Type="http://schemas.openxmlformats.org/officeDocument/2006/relationships/notesSlide" Target="../notesSlides/notesSlide221.xml"/><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2" Type="http://schemas.openxmlformats.org/officeDocument/2006/relationships/notesSlide" Target="../notesSlides/notesSlide222.xml"/><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2" Type="http://schemas.openxmlformats.org/officeDocument/2006/relationships/notesSlide" Target="../notesSlides/notesSlide223.xml"/><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3/11-23-1394-08-00bf-lb276-comments-and-approved-resolutions.xlsx" TargetMode="External"/><Relationship Id="rId2" Type="http://schemas.openxmlformats.org/officeDocument/2006/relationships/notesSlide" Target="../notesSlides/notesSlide224.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25.xml.rels><?xml version="1.0" encoding="UTF-8" standalone="yes"?>
<Relationships xmlns="http://schemas.openxmlformats.org/package/2006/relationships"><Relationship Id="rId2" Type="http://schemas.openxmlformats.org/officeDocument/2006/relationships/notesSlide" Target="../notesSlides/notesSlide225.xml"/><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2" Type="http://schemas.openxmlformats.org/officeDocument/2006/relationships/notesSlide" Target="../notesSlides/notesSlide226.xml"/><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2" Type="http://schemas.openxmlformats.org/officeDocument/2006/relationships/notesSlide" Target="../notesSlides/notesSlide227.xml"/><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2" Type="http://schemas.openxmlformats.org/officeDocument/2006/relationships/notesSlide" Target="../notesSlides/notesSlide228.xml"/><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2" Type="http://schemas.openxmlformats.org/officeDocument/2006/relationships/notesSlide" Target="../notesSlides/notesSlide22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a:t>TG</a:t>
            </a:r>
            <a:r>
              <a:rPr lang="en-US" altLang="zh-CN" dirty="0" err="1"/>
              <a:t>bf</a:t>
            </a:r>
            <a:r>
              <a:rPr lang="en-US" altLang="zh-CN" dirty="0"/>
              <a:t> </a:t>
            </a:r>
            <a:r>
              <a:rPr lang="en-US" altLang="en-US" dirty="0"/>
              <a:t>Motions List </a:t>
            </a:r>
            <a:r>
              <a:rPr lang="en-US" altLang="zh-CN" dirty="0"/>
              <a:t>– Part 2</a:t>
            </a:r>
            <a:endParaRPr lang="en-US" altLang="en-US" dirty="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2023-09-13</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1478, 1479, 2263, 2265,  </a:t>
            </a:r>
          </a:p>
          <a:p>
            <a:pPr lvl="1" algn="just">
              <a:buFont typeface="Arial" panose="020B0604020202020204" pitchFamily="34" charset="0"/>
              <a:buChar char="–"/>
              <a:defRPr/>
            </a:pPr>
            <a:r>
              <a:rPr lang="en-US" altLang="zh-CN" sz="1600" dirty="0"/>
              <a:t>as specified in document 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1755, 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1013, 1453, 1573, 1610, 1612, 1613, 1615, 1617, 1712, 1866, 2014, 2034, 2035, 2037, and 2282 </a:t>
            </a:r>
          </a:p>
          <a:p>
            <a:pPr lvl="1" algn="just">
              <a:buFont typeface="Arial" panose="020B0604020202020204" pitchFamily="34" charset="0"/>
              <a:buChar char="–"/>
              <a:defRPr/>
            </a:pPr>
            <a:r>
              <a:rPr lang="en-US" altLang="zh-CN" sz="1600" dirty="0"/>
              <a:t>as specified in DCN 11-23/1126r3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a:t>as 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1990, 1763, 1766 </a:t>
            </a:r>
          </a:p>
          <a:p>
            <a:pPr lvl="1" algn="just">
              <a:buFont typeface="Arial" panose="020B0604020202020204" pitchFamily="34" charset="0"/>
              <a:buChar char="–"/>
              <a:defRPr/>
            </a:pPr>
            <a:r>
              <a:rPr lang="en-US" altLang="zh-CN" sz="1600" dirty="0"/>
              <a:t>as specified 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1987, 1988, 1989, 1765 </a:t>
            </a:r>
          </a:p>
          <a:p>
            <a:pPr lvl="1" algn="just">
              <a:buFont typeface="Arial" panose="020B0604020202020204" pitchFamily="34" charset="0"/>
              <a:buChar char="–"/>
              <a:defRPr/>
            </a:pPr>
            <a:r>
              <a:rPr lang="en-US" altLang="zh-CN" sz="1600" dirty="0"/>
              <a:t>as proposed in 11-23/1082r1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2077</a:t>
            </a:r>
          </a:p>
          <a:p>
            <a:pPr lvl="1" algn="just">
              <a:buFont typeface="Arial" panose="020B0604020202020204" pitchFamily="34" charset="0"/>
              <a:buChar char="–"/>
              <a:defRPr/>
            </a:pPr>
            <a:r>
              <a:rPr lang="en-US" altLang="zh-CN" sz="1600" dirty="0"/>
              <a:t>as specified 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2209</a:t>
            </a:r>
          </a:p>
          <a:p>
            <a:pPr lvl="1" algn="just">
              <a:buFont typeface="Arial" panose="020B0604020202020204" pitchFamily="34" charset="0"/>
              <a:buChar char="–"/>
              <a:defRPr/>
            </a:pPr>
            <a:r>
              <a:rPr lang="en-US" altLang="zh-CN" sz="1600" dirty="0"/>
              <a:t>as specified in </a:t>
            </a:r>
            <a:r>
              <a:rPr lang="pt-BR" altLang="zh-CN" sz="1600" dirty="0"/>
              <a:t>11-23/1170r2, LB272 CR for SBP CID 2209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2283</a:t>
            </a:r>
          </a:p>
          <a:p>
            <a:pPr lvl="1" algn="just">
              <a:buFont typeface="Arial" panose="020B0604020202020204" pitchFamily="34" charset="0"/>
              <a:buChar char="–"/>
              <a:defRPr/>
            </a:pPr>
            <a:r>
              <a:rPr lang="en-US" altLang="zh-CN" sz="1600" dirty="0"/>
              <a:t>as specified in 11-23/1150r1,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1376 </a:t>
            </a:r>
          </a:p>
          <a:p>
            <a:pPr lvl="1" algn="just">
              <a:buFont typeface="Arial" panose="020B0604020202020204" pitchFamily="34" charset="0"/>
              <a:buChar char="–"/>
              <a:defRPr/>
            </a:pPr>
            <a:r>
              <a:rPr lang="en-US" altLang="zh-CN" sz="1600" dirty="0"/>
              <a:t>as specified in 11-23-1091r1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1031, 1174, 1209, 1408 and 1409,  </a:t>
            </a:r>
          </a:p>
          <a:p>
            <a:pPr lvl="1" algn="just">
              <a:buFont typeface="Arial" panose="020B0604020202020204" pitchFamily="34" charset="0"/>
              <a:buChar char="–"/>
              <a:defRPr/>
            </a:pPr>
            <a:r>
              <a:rPr lang="en-US" altLang="zh-CN" sz="1600" dirty="0"/>
              <a:t>as specified in document 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1589 </a:t>
            </a:r>
          </a:p>
          <a:p>
            <a:pPr lvl="1" algn="just">
              <a:buFont typeface="Arial" panose="020B0604020202020204" pitchFamily="34" charset="0"/>
              <a:buChar char="–"/>
              <a:defRPr/>
            </a:pPr>
            <a:r>
              <a:rPr lang="en-US" altLang="zh-CN" sz="1600" dirty="0"/>
              <a:t>as specified in 11-23-1184r0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366 (</a:t>
            </a:r>
            <a:r>
              <a:rPr lang="en-US" altLang="zh-CN" sz="4000" dirty="0">
                <a:solidFill>
                  <a:srgbClr val="FF0000"/>
                </a:solidFill>
              </a:rPr>
              <a:t>Defer</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2063</a:t>
            </a:r>
          </a:p>
          <a:p>
            <a:pPr lvl="1" algn="just">
              <a:buFont typeface="Arial" panose="020B0604020202020204" pitchFamily="34" charset="0"/>
              <a:buChar char="–"/>
              <a:defRPr/>
            </a:pPr>
            <a:r>
              <a:rPr lang="en-US" altLang="zh-CN" sz="1600" dirty="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1626, 2225, 1700, 1754, 1753, 1249, 1250 and 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1855, 1902, 2069, 2131, 2186, 2189, 2206, 2266</a:t>
            </a:r>
          </a:p>
          <a:p>
            <a:pPr lvl="1" algn="just">
              <a:buFont typeface="Arial" panose="020B0604020202020204" pitchFamily="34" charset="0"/>
              <a:buChar char="–"/>
              <a:defRPr/>
            </a:pPr>
            <a:r>
              <a:rPr lang="en-US" altLang="zh-CN" sz="1600" dirty="0"/>
              <a:t>as specified in 11-23/1032r1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1420  </a:t>
            </a:r>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a:t>
            </a:r>
            <a:r>
              <a:rPr lang="en-US" altLang="zh-CN" sz="1800" dirty="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1464, 1340, 1463, 1465, 1461</a:t>
            </a:r>
          </a:p>
          <a:p>
            <a:pPr lvl="1" algn="just">
              <a:buFont typeface="Arial" panose="020B0604020202020204" pitchFamily="34" charset="0"/>
              <a:buChar char="–"/>
              <a:defRPr/>
            </a:pPr>
            <a:r>
              <a:rPr lang="en-US" altLang="zh-CN" sz="1600" dirty="0"/>
              <a:t>as specified 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2217</a:t>
            </a:r>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11-23/1223r1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 13:30-15:30 Berlin time</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1306, 1307, 1308, 1309, 1310, 1324 and 1325,  </a:t>
            </a:r>
          </a:p>
          <a:p>
            <a:pPr lvl="1" algn="just">
              <a:buFont typeface="Arial" panose="020B0604020202020204" pitchFamily="34" charset="0"/>
              <a:buChar char="–"/>
              <a:defRPr/>
            </a:pPr>
            <a:r>
              <a:rPr lang="en-US" altLang="zh-CN" sz="1600" dirty="0"/>
              <a:t>as specified in document 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1574 and 1953</a:t>
            </a:r>
          </a:p>
          <a:p>
            <a:pPr lvl="1" algn="just">
              <a:buFont typeface="Arial" panose="020B0604020202020204" pitchFamily="34" charset="0"/>
              <a:buChar char="–"/>
              <a:defRPr/>
            </a:pPr>
            <a:r>
              <a:rPr lang="en-US" altLang="zh-CN" sz="1600" dirty="0"/>
              <a:t>as specified in 11-23/1164r1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a:t>as specified in 11-23/1107r0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11-23/0759r2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1059,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1689 </a:t>
            </a:r>
          </a:p>
          <a:p>
            <a:pPr lvl="1" algn="just">
              <a:buFont typeface="Arial" panose="020B0604020202020204" pitchFamily="34" charset="0"/>
              <a:buChar char="–"/>
              <a:defRPr/>
            </a:pPr>
            <a:r>
              <a:rPr lang="en-US" altLang="zh-CN" sz="1600" dirty="0"/>
              <a:t>as 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11-23/0833r2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11-23/1203r0 ‘LB272 comments SBP comments resolution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2019 2272 2218 1451 1452 1658 1659 1883 1940 1941 1782 1797 1003 1489 1490 1491 2045 2046 </a:t>
            </a:r>
          </a:p>
          <a:p>
            <a:pPr lvl="1" algn="just">
              <a:buFont typeface="Arial" panose="020B0604020202020204" pitchFamily="34" charset="0"/>
              <a:buChar char="–"/>
              <a:defRPr/>
            </a:pPr>
            <a:r>
              <a:rPr lang="en-US" altLang="zh-CN" sz="1600" dirty="0"/>
              <a:t>as specified in 11-23/1042r1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400" dirty="0"/>
              <a:t>CID 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23/0510r0.</a:t>
            </a:r>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1315 </a:t>
            </a:r>
          </a:p>
          <a:p>
            <a:pPr lvl="1" algn="just">
              <a:buFont typeface="Arial" panose="020B0604020202020204" pitchFamily="34" charset="0"/>
              <a:buChar char="–"/>
              <a:defRPr/>
            </a:pPr>
            <a:r>
              <a:rPr lang="en-US" altLang="zh-CN" sz="1600" dirty="0"/>
              <a:t>as 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2),	10:30-12:30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1673 </a:t>
            </a:r>
          </a:p>
          <a:p>
            <a:pPr lvl="1" algn="just">
              <a:buFont typeface="Arial" panose="020B0604020202020204" pitchFamily="34" charset="0"/>
              <a:buChar char="–"/>
              <a:defRPr/>
            </a:pPr>
            <a:r>
              <a:rPr lang="en-US" altLang="zh-CN" sz="1600" dirty="0"/>
              <a:t>as specified in 11-23/1219r1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1733, 2286</a:t>
            </a:r>
          </a:p>
          <a:p>
            <a:pPr lvl="1" algn="just">
              <a:buFont typeface="Arial" panose="020B0604020202020204" pitchFamily="34" charset="0"/>
              <a:buChar char="–"/>
              <a:defRPr/>
            </a:pPr>
            <a:r>
              <a:rPr lang="en-US" altLang="zh-CN" sz="1600" dirty="0"/>
              <a:t>as specified in DCN 11-23/1243r4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1798 </a:t>
            </a:r>
          </a:p>
          <a:p>
            <a:pPr lvl="1" algn="just">
              <a:buFont typeface="Arial" panose="020B0604020202020204" pitchFamily="34" charset="0"/>
              <a:buChar char="–"/>
              <a:defRPr/>
            </a:pPr>
            <a:r>
              <a:rPr lang="en-US" altLang="zh-CN" sz="1600" dirty="0"/>
              <a:t>as specified in 11-23/1129r0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2036 </a:t>
            </a:r>
          </a:p>
          <a:p>
            <a:pPr lvl="1" algn="just">
              <a:buFont typeface="Arial" panose="020B0604020202020204" pitchFamily="34" charset="0"/>
              <a:buChar char="–"/>
              <a:defRPr/>
            </a:pPr>
            <a:r>
              <a:rPr lang="en-US" altLang="zh-CN" sz="1600" dirty="0"/>
              <a:t>as specified in DCN 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2241</a:t>
            </a:r>
          </a:p>
          <a:p>
            <a:pPr lvl="1" algn="just">
              <a:buFont typeface="Arial" panose="020B0604020202020204" pitchFamily="34" charset="0"/>
              <a:buChar char="–"/>
              <a:defRPr/>
            </a:pPr>
            <a:r>
              <a:rPr lang="en-US" altLang="zh-CN" sz="1600" dirty="0"/>
              <a:t> as specified in 11-23/1157r3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1810 and 2107 </a:t>
            </a:r>
          </a:p>
          <a:p>
            <a:pPr lvl="1" algn="just">
              <a:buFont typeface="Arial" panose="020B0604020202020204" pitchFamily="34" charset="0"/>
              <a:buChar char="–"/>
              <a:defRPr/>
            </a:pPr>
            <a:r>
              <a:rPr lang="en-US" altLang="zh-CN" sz="1600" dirty="0"/>
              <a:t>as specified in DCN 11-23/1169r3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PM 2), 16:00-18:00 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3083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1147, 1156 </a:t>
            </a:r>
          </a:p>
          <a:p>
            <a:pPr lvl="1" algn="just">
              <a:buFont typeface="Arial" panose="020B0604020202020204" pitchFamily="34" charset="0"/>
              <a:buChar char="–"/>
              <a:defRPr/>
            </a:pPr>
            <a:r>
              <a:rPr lang="en-US" altLang="zh-CN" sz="1600" dirty="0"/>
              <a:t>as specified in 23/0515r1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2202 </a:t>
            </a:r>
          </a:p>
          <a:p>
            <a:pPr lvl="1" algn="just">
              <a:buFont typeface="Arial" panose="020B0604020202020204" pitchFamily="34" charset="0"/>
              <a:buChar char="–"/>
              <a:defRPr/>
            </a:pPr>
            <a:r>
              <a:rPr lang="en-US" altLang="zh-CN" sz="1600" dirty="0"/>
              <a:t>as 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2613069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828952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2181, 2182, 2192, 2205, 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73529070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2063 and 2103</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12718423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7229439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11-23/1215r1 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Leif Wilhelmsson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551083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1048, 1049, 1050, 1051, 1233, 1234, 1236, 1393, 1394, 1395, 1396, 1397, 1398, 1399, 1400, 1401, 1402, 1404, 1405, 1406, 1487, 2097, 2298, 2299, and 2301</a:t>
            </a:r>
          </a:p>
          <a:p>
            <a:pPr lvl="1" algn="just">
              <a:buFont typeface="Arial" panose="020B0604020202020204" pitchFamily="34" charset="0"/>
              <a:buChar char="–"/>
              <a:defRPr/>
            </a:pPr>
            <a:r>
              <a:rPr lang="en-US" altLang="zh-CN" sz="1600" dirty="0"/>
              <a:t>as specified in 11-23/0896r3 “LB272-DMG-Sensing-Instance-CIDs: Part 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11-23/0896r3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3459723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1291, 1292, 1293, 1294, 1295, 1460 </a:t>
            </a:r>
          </a:p>
          <a:p>
            <a:pPr lvl="1" algn="just">
              <a:buFont typeface="Arial" panose="020B0604020202020204" pitchFamily="34" charset="0"/>
              <a:buChar char="–"/>
              <a:defRPr/>
            </a:pPr>
            <a:r>
              <a:rPr lang="en-US" altLang="zh-CN" sz="1600" dirty="0"/>
              <a:t>as specified in DCN 11-23/1249r2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Pu Perry Wang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11-23/1249r2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7237714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2240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34928214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2101, 1102, 1037, 2104, 1649 and 2105</a:t>
            </a:r>
          </a:p>
          <a:p>
            <a:pPr lvl="1" algn="just">
              <a:buFont typeface="Arial" panose="020B0604020202020204" pitchFamily="34" charset="0"/>
              <a:buChar char="–"/>
              <a:defRPr/>
            </a:pPr>
            <a:r>
              <a:rPr lang="en-US" altLang="zh-CN" sz="1600" dirty="0"/>
              <a:t>as specified in 11-23/0976r5 ‘LB272 comments SBP comments resolution Part 3’</a:t>
            </a:r>
          </a:p>
          <a:p>
            <a:pPr lvl="1" algn="just">
              <a:buFont typeface="Arial" panose="020B0604020202020204" pitchFamily="34" charset="0"/>
              <a:buChar char="–"/>
              <a:defRPr/>
            </a:pP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11-23/0976r5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4739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1973,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a:t>as specified in document 23/0511r3.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1764</a:t>
            </a:r>
          </a:p>
          <a:p>
            <a:pPr lvl="1" algn="just">
              <a:buFont typeface="Arial" panose="020B0604020202020204" pitchFamily="34" charset="0"/>
              <a:buChar char="–"/>
              <a:defRPr/>
            </a:pPr>
            <a:r>
              <a:rPr lang="en-US" altLang="zh-CN" sz="1600" dirty="0"/>
              <a:t>as specified in 11-23/1247r3</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11-23/1247r3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4000174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2088, 2219</a:t>
            </a:r>
          </a:p>
          <a:p>
            <a:pPr lvl="1" algn="just">
              <a:buFont typeface="Arial" panose="020B0604020202020204" pitchFamily="34" charset="0"/>
              <a:buChar char="–"/>
              <a:defRPr/>
            </a:pPr>
            <a:r>
              <a:rPr lang="en-US" altLang="zh-CN" sz="1600" dirty="0"/>
              <a:t>as specified in 11-23/1084r2, LB272 CR for DMG CID 2088 2219</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11-23/1084r2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208065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11-23/1171r2, LB272 bug fix for SBP procedure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11-23/1171r2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321227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1226, 1394, 1488, 2079, and 2090</a:t>
            </a:r>
          </a:p>
          <a:p>
            <a:pPr lvl="1" algn="just">
              <a:buFont typeface="Arial" panose="020B0604020202020204" pitchFamily="34" charset="0"/>
              <a:buChar char="–"/>
              <a:defRPr/>
            </a:pPr>
            <a:r>
              <a:rPr lang="en-US" altLang="zh-CN" sz="1600" dirty="0"/>
              <a:t>as specified in 11-23/1289r2 “LB272-DMG-Sensing-Instance-CIDs: Part 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Pu (Perry) Wang </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11-23/1289r2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2682143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1665 </a:t>
            </a:r>
          </a:p>
          <a:p>
            <a:pPr lvl="1" algn="just">
              <a:buFont typeface="Arial" panose="020B0604020202020204" pitchFamily="34" charset="0"/>
              <a:buChar char="–"/>
              <a:defRPr/>
            </a:pPr>
            <a:r>
              <a:rPr lang="en-US" altLang="zh-CN" sz="1600" dirty="0"/>
              <a:t>as specified in 11-23/1128r0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Dongguk Lim</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11-23/1128r0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3291881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762000" y="762000"/>
            <a:ext cx="11049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407: </a:t>
            </a:r>
            <a:r>
              <a:rPr lang="en-US" altLang="en-US" sz="3200" dirty="0"/>
              <a:t>closing the remaining CIDs 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1455, 2146, 2176, 2149, 1930, 1986, 1929, 2015, 2052, 1056, 2155, 2156, 1675, 2038, 1660</a:t>
            </a:r>
          </a:p>
          <a:p>
            <a:pPr lvl="0"/>
            <a:r>
              <a:rPr lang="en-US" altLang="zh-CN" dirty="0"/>
              <a:t>With the following rejection reason: “Lack of technical contribution/consensus”.</a:t>
            </a:r>
          </a:p>
          <a:p>
            <a:endParaRPr lang="zh-CN" altLang="zh-CN" dirty="0"/>
          </a:p>
          <a:p>
            <a:pPr lvl="0"/>
            <a:r>
              <a:rPr lang="en-GB" altLang="zh-CN" dirty="0"/>
              <a:t>Moved: Pu Perry Wang,  Seconded: Alecsander Eitan, </a:t>
            </a:r>
          </a:p>
          <a:p>
            <a:pPr lvl="0"/>
            <a:r>
              <a:rPr lang="en-GB" altLang="zh-CN" dirty="0"/>
              <a:t>Result: </a:t>
            </a:r>
            <a:r>
              <a:rPr lang="en-US" altLang="zh-CN" dirty="0">
                <a:solidFill>
                  <a:srgbClr val="000000"/>
                </a:solidFill>
                <a:highlight>
                  <a:srgbClr val="00FF00"/>
                </a:highlight>
                <a:latin typeface="Times New Roman" panose="02020603050405020304" pitchFamily="18" charset="0"/>
              </a:rPr>
              <a:t>Approved by unanimous consent</a:t>
            </a:r>
            <a:endParaRPr lang="en-US" altLang="zh-CN" sz="1050" b="1" kern="0" dirty="0"/>
          </a:p>
        </p:txBody>
      </p:sp>
    </p:spTree>
    <p:extLst>
      <p:ext uri="{BB962C8B-B14F-4D97-AF65-F5344CB8AC3E}">
        <p14:creationId xmlns:p14="http://schemas.microsoft.com/office/powerpoint/2010/main" val="31546512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11-23/0314r21,</a:t>
            </a:r>
          </a:p>
          <a:p>
            <a:pPr marL="354013" indent="0" algn="just">
              <a:buNone/>
            </a:pPr>
            <a:r>
              <a:rPr lang="en-US" altLang="zh-CN" sz="2000" dirty="0">
                <a:hlinkClick r:id="rId3"/>
              </a:rPr>
              <a:t>https://mentor.ieee.org/802.11/dcn/23/11-23-0314-21-00bf-lb272-comments-and-approved-resolutions.xlsx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20 day Working Group Recirculation Ballot asking the question “Should P802.11bf D2.0 be forwarded to SA Ballot?”</a:t>
            </a:r>
          </a:p>
          <a:p>
            <a:endParaRPr lang="zh-CN" altLang="zh-CN" sz="2000" dirty="0"/>
          </a:p>
          <a:p>
            <a:pPr lvl="0"/>
            <a:r>
              <a:rPr lang="en-GB" altLang="zh-CN" sz="2000" dirty="0"/>
              <a:t>Moved: Alecsander Eitan    ,  Seconded: Dongguk Lim  </a:t>
            </a:r>
          </a:p>
          <a:p>
            <a:r>
              <a:rPr lang="en-US" altLang="zh-CN" sz="2000" kern="0" dirty="0"/>
              <a:t>Preliminary Result: (   18 Y/  0 N/  1 A)</a:t>
            </a:r>
          </a:p>
          <a:p>
            <a:pPr lvl="0"/>
            <a:r>
              <a:rPr lang="en-GB" altLang="zh-CN" sz="2000" dirty="0"/>
              <a:t>Result</a:t>
            </a:r>
            <a:r>
              <a:rPr lang="en-US" altLang="zh-CN" sz="2000" kern="0" dirty="0"/>
              <a:t>*</a:t>
            </a:r>
            <a:r>
              <a:rPr lang="en-GB" altLang="zh-CN" sz="2000" dirty="0"/>
              <a:t>: </a:t>
            </a:r>
            <a:r>
              <a:rPr lang="en-US" altLang="zh-CN" sz="2000" dirty="0">
                <a:highlight>
                  <a:srgbClr val="00FF00"/>
                </a:highlight>
              </a:rPr>
              <a:t>Motion Passes</a:t>
            </a:r>
            <a:r>
              <a:rPr lang="en-GB" altLang="zh-CN" sz="2000" dirty="0"/>
              <a:t> (</a:t>
            </a:r>
            <a:r>
              <a:rPr lang="en-US" altLang="zh-CN" sz="2000" kern="0" dirty="0"/>
              <a:t>18</a:t>
            </a:r>
            <a:r>
              <a:rPr lang="en-GB" altLang="zh-CN" sz="2000" dirty="0"/>
              <a:t>y- 0n- 1a)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6842655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 13:30-15:30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942546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3128, 3144, 3151, 3211, 3212, 3280, 3281, 3372, 3388, and 3376</a:t>
            </a:r>
          </a:p>
          <a:p>
            <a:pPr lvl="1" algn="just">
              <a:buFont typeface="Arial" panose="020B0604020202020204" pitchFamily="34" charset="0"/>
              <a:buChar char="–"/>
              <a:defRPr/>
            </a:pPr>
            <a:r>
              <a:rPr lang="en-US" altLang="zh-CN" sz="1600" dirty="0"/>
              <a:t>as 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9550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3148, 3149, and 3179</a:t>
            </a:r>
          </a:p>
          <a:p>
            <a:pPr lvl="1" algn="just">
              <a:buFont typeface="Arial" panose="020B0604020202020204" pitchFamily="34" charset="0"/>
              <a:buChar char="–"/>
              <a:defRPr/>
            </a:pPr>
            <a:r>
              <a:rPr lang="en-US" altLang="zh-CN" sz="1600" dirty="0"/>
              <a:t>as 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95594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a:t>as specified in document 23/0553r3.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a:t>as 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0534878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3112, 3121, 3241, 3265, 3266, 3344 &amp; 3345 </a:t>
            </a:r>
          </a:p>
          <a:p>
            <a:pPr lvl="1" algn="just">
              <a:buFont typeface="Arial" panose="020B0604020202020204" pitchFamily="34" charset="0"/>
              <a:buChar char="–"/>
              <a:defRPr/>
            </a:pPr>
            <a:r>
              <a:rPr lang="en-US" altLang="zh-CN" sz="1600" dirty="0"/>
              <a:t>as 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81985387"/>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54059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3194, 3245, 3246, 3247, 3248, 3284, 3285, 3286, 3287, 3288, 3289, 3290, 3392, 3527, 3528, 3393, 3529, 3531, 3414, and 3469 </a:t>
            </a:r>
          </a:p>
          <a:p>
            <a:pPr lvl="1" algn="just">
              <a:buFont typeface="Arial" panose="020B0604020202020204" pitchFamily="34" charset="0"/>
              <a:buChar char="–"/>
              <a:defRPr/>
            </a:pPr>
            <a:r>
              <a:rPr lang="en-US" altLang="zh-CN" sz="1600" dirty="0"/>
              <a:t>as 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14Y, 3N, 10A</a:t>
            </a:r>
            <a:endParaRPr lang="en-US" altLang="zh-CN" sz="1050" b="1" kern="0" dirty="0"/>
          </a:p>
        </p:txBody>
      </p:sp>
    </p:spTree>
    <p:extLst>
      <p:ext uri="{BB962C8B-B14F-4D97-AF65-F5344CB8AC3E}">
        <p14:creationId xmlns:p14="http://schemas.microsoft.com/office/powerpoint/2010/main" val="91483042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7758719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9853020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3153 3154 3187 3190 3258  3261 3308 3427 </a:t>
            </a:r>
          </a:p>
          <a:p>
            <a:pPr lvl="1" algn="just">
              <a:buFont typeface="Arial" panose="020B0604020202020204" pitchFamily="34" charset="0"/>
              <a:buChar char="–"/>
              <a:defRPr/>
            </a:pPr>
            <a:r>
              <a:rPr lang="en-US" altLang="zh-CN" sz="1600" dirty="0"/>
              <a:t>as 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742005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10:30-12:30 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62288625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3191 3200 3201 3208  </a:t>
            </a:r>
          </a:p>
          <a:p>
            <a:pPr lvl="1" algn="just">
              <a:buFont typeface="Arial" panose="020B0604020202020204" pitchFamily="34" charset="0"/>
              <a:buChar char="–"/>
              <a:defRPr/>
            </a:pPr>
            <a:r>
              <a:rPr lang="en-US" altLang="zh-CN" sz="1600" dirty="0"/>
              <a:t>as specified 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883801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3123, 3406, 3407, 3431, 3433, 3434, 3435, 3438 and 3441</a:t>
            </a:r>
          </a:p>
          <a:p>
            <a:pPr lvl="1" algn="just">
              <a:buFont typeface="Arial" panose="020B0604020202020204" pitchFamily="34" charset="0"/>
              <a:buChar char="–"/>
              <a:defRPr/>
            </a:pPr>
            <a:r>
              <a:rPr lang="en-US" altLang="zh-CN" sz="1600" dirty="0"/>
              <a:t>as specified 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8155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1789, 1074, 1002, 1077 </a:t>
            </a:r>
          </a:p>
          <a:p>
            <a:pPr lvl="1" algn="just">
              <a:buFont typeface="Arial" panose="020B0604020202020204" pitchFamily="34" charset="0"/>
              <a:buChar char="–"/>
              <a:defRPr/>
            </a:pPr>
            <a:r>
              <a:rPr lang="en-US" altLang="zh-CN" sz="1600" dirty="0"/>
              <a:t>as specified in 23/0514r2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3544</a:t>
            </a:r>
          </a:p>
          <a:p>
            <a:pPr lvl="1" algn="just">
              <a:buFont typeface="Arial" panose="020B0604020202020204" pitchFamily="34" charset="0"/>
              <a:buChar char="–"/>
              <a:defRPr/>
            </a:pPr>
            <a:r>
              <a:rPr lang="en-US" altLang="zh-CN" sz="1600" dirty="0"/>
              <a:t>as specified 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5735759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Sept 14    (Thursday AM 1), 08:00-10:00 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070259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3169, 3490, 3508, 3065,</a:t>
            </a:r>
          </a:p>
          <a:p>
            <a:pPr lvl="1" algn="just">
              <a:buFont typeface="Arial" panose="020B0604020202020204" pitchFamily="34" charset="0"/>
              <a:buChar char="–"/>
              <a:defRPr/>
            </a:pPr>
            <a:r>
              <a:rPr lang="en-US" altLang="zh-CN" sz="1600" dirty="0"/>
              <a:t>as specified in doc.: 11-23/1475r1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06327160"/>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3026, 3027, 3024, 3028</a:t>
            </a:r>
          </a:p>
          <a:p>
            <a:pPr lvl="1" algn="just">
              <a:buFont typeface="Arial" panose="020B0604020202020204" pitchFamily="34" charset="0"/>
              <a:buChar char="–"/>
              <a:defRPr/>
            </a:pPr>
            <a:r>
              <a:rPr lang="en-US" altLang="zh-CN" sz="1600" dirty="0"/>
              <a:t>as specified in doc.: 11-23/1484r1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2554127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3532, 3249, 3291</a:t>
            </a:r>
          </a:p>
          <a:p>
            <a:pPr lvl="1" algn="just">
              <a:buFont typeface="Arial" panose="020B0604020202020204" pitchFamily="34" charset="0"/>
              <a:buChar char="–"/>
              <a:defRPr/>
            </a:pPr>
            <a:r>
              <a:rPr lang="en-US" altLang="zh-CN" sz="1600" dirty="0"/>
              <a:t>as specified in doc 11-23/1575r1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Dongguk Lim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1755833"/>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3269, 3382, 3501, 3502 </a:t>
            </a:r>
          </a:p>
          <a:p>
            <a:pPr lvl="1" algn="just">
              <a:buFont typeface="Arial" panose="020B0604020202020204" pitchFamily="34" charset="0"/>
              <a:buChar char="–"/>
              <a:defRPr/>
            </a:pPr>
            <a:r>
              <a:rPr lang="en-US" altLang="zh-CN" sz="1600" dirty="0"/>
              <a:t>as specified in 11-23/1544r2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6029076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3035, 3036, 3072, 3091, 3095, 3250, 3476, 3482, 3483</a:t>
            </a:r>
          </a:p>
          <a:p>
            <a:pPr lvl="1" algn="just">
              <a:buFont typeface="Arial" panose="020B0604020202020204" pitchFamily="34" charset="0"/>
              <a:buChar char="–"/>
              <a:defRPr/>
            </a:pPr>
            <a:r>
              <a:rPr lang="en-US" altLang="zh-CN" sz="1600" dirty="0"/>
              <a:t>as specified in 11-23/1492r2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11-23/1492r2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7282398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3346 </a:t>
            </a:r>
          </a:p>
          <a:p>
            <a:pPr lvl="1" algn="just">
              <a:buFont typeface="Arial" panose="020B0604020202020204" pitchFamily="34" charset="0"/>
              <a:buChar char="–"/>
              <a:defRPr/>
            </a:pPr>
            <a:r>
              <a:rPr lang="en-US" altLang="zh-CN" sz="1600" dirty="0"/>
              <a:t>as specified in 11-23/1577r2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Ning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3979035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3306 3504</a:t>
            </a:r>
          </a:p>
          <a:p>
            <a:pPr lvl="1" algn="just">
              <a:buFont typeface="Arial" panose="020B0604020202020204" pitchFamily="34" charset="0"/>
              <a:buChar char="–"/>
              <a:defRPr/>
            </a:pPr>
            <a:r>
              <a:rPr lang="en-US" altLang="zh-CN" sz="1600" dirty="0"/>
              <a:t>as specified in 11-23/1559r2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960412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3353 3408 3409 </a:t>
            </a:r>
          </a:p>
          <a:p>
            <a:pPr lvl="1" algn="just">
              <a:buFont typeface="Arial" panose="020B0604020202020204" pitchFamily="34" charset="0"/>
              <a:buChar char="–"/>
              <a:defRPr/>
            </a:pPr>
            <a:r>
              <a:rPr lang="en-US" altLang="zh-CN" sz="1600" dirty="0"/>
              <a:t>as specified in 11-23/1619r0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endParaRPr lang="en-US" altLang="zh-CN" sz="1800" kern="0" dirty="0">
              <a:solidFill>
                <a:srgbClr val="000000"/>
              </a:solidFill>
              <a:highlight>
                <a:srgbClr val="00FF00"/>
              </a:highlight>
              <a:latin typeface="Times New Roman" panose="02020603050405020304" pitchFamily="18" charset="0"/>
              <a:cs typeface="+mn-cs"/>
            </a:endParaRPr>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11-23/1619r0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435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1036</a:t>
            </a:r>
          </a:p>
          <a:p>
            <a:pPr lvl="1" algn="just">
              <a:buFont typeface="Arial" panose="020B0604020202020204" pitchFamily="34" charset="0"/>
              <a:buChar char="–"/>
              <a:defRPr/>
            </a:pPr>
            <a:r>
              <a:rPr lang="en-US" altLang="zh-CN" sz="1600" dirty="0"/>
              <a:t>as specified in 11-23/0477r3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23/1486r1 (New primitive for Sensing Measurement Query frame)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rPr>
              <a:t> Approved by unanimous consent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23/1486r1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80592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10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5659881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3420, 3160, 3202, 3401, 3251, 3325, 3021, 3488, 3424, 3405, 3172, 3252, 3539, 3132, 3058, 3328, 3135, 3257, 3014, 3259, 3136, 3329, 3428, 3323, 3368, 3262, 3263, 3264, 3097, 3015, 3124, 3430, 3029, 3016, 3030, 3271, 3272, 3125, 3432, 3274, 3275, 3276, 3437, 3277, 3278, 3008, 3530, 3474, 3436, 3475, 3222, 3416, 3013</a:t>
            </a:r>
          </a:p>
          <a:p>
            <a:pPr lvl="1" algn="just">
              <a:buFont typeface="Arial" panose="020B0604020202020204" pitchFamily="34" charset="0"/>
              <a:buChar char="–"/>
              <a:defRPr/>
            </a:pPr>
            <a:r>
              <a:rPr lang="en-US" altLang="zh-CN" sz="1600" dirty="0"/>
              <a:t>as specified in 11-23/1653r0 ‘Proposed resolutions for editorial comments on D2.0 -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23998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as specified in DCN 23/1648r1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338602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3044, 3045, 3047, 3205, 3339, 3391, 3479,</a:t>
            </a:r>
          </a:p>
          <a:p>
            <a:pPr lvl="1" algn="just">
              <a:buFont typeface="Arial" panose="020B0604020202020204" pitchFamily="34" charset="0"/>
              <a:buChar char="–"/>
              <a:defRPr/>
            </a:pPr>
            <a:r>
              <a:rPr lang="en-US" altLang="zh-CN" sz="1600" dirty="0"/>
              <a:t>as specified in doc.: 11-23/1487r1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1118945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3003, 3004, 3005, 3006, 3032, 3033, 3034, 3071, 3081, 3093, 3094, 3131, 3213, 3340, 3342, 3398, 3399, 3404, 3480, 3481, 3487 </a:t>
            </a:r>
          </a:p>
          <a:p>
            <a:pPr lvl="1" algn="just">
              <a:buFont typeface="Arial" panose="020B0604020202020204" pitchFamily="34" charset="0"/>
              <a:buChar char="–"/>
              <a:defRPr/>
            </a:pPr>
            <a:r>
              <a:rPr lang="en-US" altLang="zh-CN" sz="1600" dirty="0"/>
              <a:t>- as specified in 23/1474r2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23/1474r2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103837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3158, 3425, 3471, 3505, 3168 and 3489.</a:t>
            </a:r>
          </a:p>
          <a:p>
            <a:pPr lvl="1" algn="just">
              <a:buFont typeface="Arial" panose="020B0604020202020204" pitchFamily="34" charset="0"/>
              <a:buChar char="–"/>
              <a:defRPr/>
            </a:pPr>
            <a:r>
              <a:rPr lang="en-US" altLang="zh-CN" sz="1600" dirty="0"/>
              <a:t>as specified in doc.: 11-23/1661r2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60924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3084, 3089, 3105, 3108, 3109, 3142, 3218, 3321 </a:t>
            </a:r>
          </a:p>
          <a:p>
            <a:pPr lvl="1" algn="just">
              <a:buFont typeface="Arial" panose="020B0604020202020204" pitchFamily="34" charset="0"/>
              <a:buChar char="–"/>
              <a:defRPr/>
            </a:pPr>
            <a:r>
              <a:rPr lang="en-US" altLang="zh-CN" sz="1600" dirty="0"/>
              <a:t>as specified in doc.: 11-23/1651r3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0926639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CIDs:3017, 3066, 3150, 3360, 3361, 3365, 3366 </a:t>
            </a:r>
          </a:p>
          <a:p>
            <a:pPr lvl="1" algn="just">
              <a:buFont typeface="Arial" panose="020B0604020202020204" pitchFamily="34" charset="0"/>
              <a:buChar char="–"/>
              <a:defRPr/>
            </a:pPr>
            <a:r>
              <a:rPr lang="en-US" altLang="zh-CN" sz="1600" dirty="0"/>
              <a:t>as specified in doc.: 11-23/1592r0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11-23/1592r0</a:t>
            </a:r>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897050954"/>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CIDs:3059, 3060, 3061, 3064, 3067, 3134, 3180, 3181, 3182, 3183, 3184, 3256, 3364 </a:t>
            </a:r>
          </a:p>
          <a:p>
            <a:pPr lvl="1" algn="just">
              <a:buFont typeface="Arial" panose="020B0604020202020204" pitchFamily="34" charset="0"/>
              <a:buChar char="–"/>
              <a:defRPr/>
            </a:pPr>
            <a:r>
              <a:rPr lang="en-US" altLang="zh-CN" sz="1600" dirty="0"/>
              <a:t>as specified in doc.: 11-23/1640r2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11-23/1640r2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90581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a:t>as specified in document 23/0554r3 .</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3295, 3394, 3396, 3397, 3417, 3473, 3069, 3070, 3402, 3486 </a:t>
            </a:r>
          </a:p>
          <a:p>
            <a:pPr lvl="1" algn="just">
              <a:buFont typeface="Arial" panose="020B0604020202020204" pitchFamily="34" charset="0"/>
              <a:buChar char="–"/>
              <a:defRPr/>
            </a:pPr>
            <a:r>
              <a:rPr lang="en-US" altLang="zh-CN" sz="1600" dirty="0"/>
              <a:t>as specified in doc.: 11-23/1552r3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11-23/1552r3</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281867529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3442, 3369, 3443, 3444, 3445, 3446, 3447, 3448, 3449, 3450, 3451, 3452, 3453, 3454, 3455, 3456, 3457, 3458, 3459, 3460, 3461, 3462, 3463, 3464, 3018, 3019, 3020 </a:t>
            </a:r>
          </a:p>
          <a:p>
            <a:pPr lvl="1" algn="just">
              <a:buFont typeface="Arial" panose="020B0604020202020204" pitchFamily="34" charset="0"/>
              <a:buChar char="–"/>
              <a:defRPr/>
            </a:pPr>
            <a:r>
              <a:rPr lang="en-US" altLang="zh-CN" sz="1600" dirty="0"/>
              <a:t>as specified in doc.: 11-23/1654r2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Sang Kim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683666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0000FF"/>
                </a:solidFill>
              </a:rPr>
              <a:t>Motions on </a:t>
            </a:r>
          </a:p>
          <a:p>
            <a:pPr algn="ctr">
              <a:buFontTx/>
              <a:buNone/>
            </a:pPr>
            <a:r>
              <a:rPr lang="en-US" altLang="zh-CN" sz="2800" dirty="0">
                <a:cs typeface="Times New Roman" panose="02020603050405020304" pitchFamily="18" charset="0"/>
              </a:rPr>
              <a:t>Oct 	31	(Tuesday)	10</a:t>
            </a:r>
            <a:r>
              <a:rPr lang="zh-CN" altLang="en-US" sz="2800" dirty="0">
                <a:cs typeface="Times New Roman" panose="02020603050405020304" pitchFamily="18" charset="0"/>
              </a:rPr>
              <a:t>：</a:t>
            </a:r>
            <a:r>
              <a:rPr lang="en-US" altLang="zh-CN" sz="2800" dirty="0">
                <a:cs typeface="Times New Roman" panose="02020603050405020304" pitchFamily="18" charset="0"/>
              </a:rPr>
              <a:t>00 - 12:00 ET</a:t>
            </a:r>
            <a:r>
              <a:rPr lang="en-US" altLang="en-US" sz="28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5690972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439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3177, 3196, 3197, 3215, 3317, 3319, 3493, and 3543</a:t>
            </a:r>
          </a:p>
          <a:p>
            <a:pPr lvl="1" algn="just">
              <a:buFont typeface="Arial" panose="020B0604020202020204" pitchFamily="34" charset="0"/>
              <a:buChar char="–"/>
              <a:defRPr/>
            </a:pPr>
            <a:r>
              <a:rPr lang="en-US" altLang="zh-CN" sz="1600" dirty="0"/>
              <a:t>as specified in doc.: </a:t>
            </a:r>
            <a:r>
              <a:rPr lang="pt-BR" altLang="zh-CN" sz="1600" dirty="0"/>
              <a:t>11-23/1633r4, “LB276 CR for CIDs on SR2SR Variant”.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de-DE" altLang="zh-CN" sz="1800" b="1" kern="0" dirty="0"/>
              <a:t>Dong Wei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11-23/1633r4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4989049"/>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3057 3221 3363 3411</a:t>
            </a:r>
          </a:p>
          <a:p>
            <a:pPr lvl="1" algn="just">
              <a:buFont typeface="Arial" panose="020B0604020202020204" pitchFamily="34" charset="0"/>
              <a:buChar char="–"/>
              <a:defRPr/>
            </a:pPr>
            <a:r>
              <a:rPr lang="en-US" altLang="zh-CN" sz="1600" dirty="0"/>
              <a:t>as specified in doc.: 11-23/1688r0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9393585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3110, 3111</a:t>
            </a:r>
          </a:p>
          <a:p>
            <a:pPr lvl="1" algn="just">
              <a:buFont typeface="Arial" panose="020B0604020202020204" pitchFamily="34" charset="0"/>
              <a:buChar char="–"/>
              <a:defRPr/>
            </a:pPr>
            <a:r>
              <a:rPr lang="en-US" altLang="zh-CN" sz="1600" dirty="0"/>
              <a:t>as specified in doc.: 11-23/1659r1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194508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3421 and 3440</a:t>
            </a:r>
          </a:p>
          <a:p>
            <a:pPr lvl="1" algn="just">
              <a:buFont typeface="Arial" panose="020B0604020202020204" pitchFamily="34" charset="0"/>
              <a:buChar char="–"/>
              <a:defRPr/>
            </a:pPr>
            <a:r>
              <a:rPr lang="en-US" altLang="zh-CN" sz="1600" dirty="0"/>
              <a:t>as specified in doc.: 11-23/1698r0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11-23/1698r0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149542"/>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3279</a:t>
            </a:r>
          </a:p>
          <a:p>
            <a:pPr lvl="1" algn="just">
              <a:buFont typeface="Arial" panose="020B0604020202020204" pitchFamily="34" charset="0"/>
              <a:buChar char="–"/>
              <a:defRPr/>
            </a:pPr>
            <a:r>
              <a:rPr lang="en-US" altLang="zh-CN" sz="1600" dirty="0"/>
              <a:t>as specified in doc.: 11-23/1577r3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11-23/1577r3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1769802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3082 </a:t>
            </a:r>
          </a:p>
          <a:p>
            <a:pPr lvl="1" algn="just">
              <a:buFont typeface="Arial" panose="020B0604020202020204" pitchFamily="34" charset="0"/>
              <a:buChar char="–"/>
              <a:defRPr/>
            </a:pPr>
            <a:r>
              <a:rPr lang="en-US" altLang="zh-CN" sz="1600" dirty="0"/>
              <a:t>as specified in doc.: </a:t>
            </a:r>
            <a:r>
              <a:rPr lang="pt-BR" altLang="zh-CN" sz="1600" dirty="0"/>
              <a:t>11-23/1634r1, “LB276 CR for CID 3082”.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kern="0" dirty="0"/>
              <a:t>11-23/1634r1, “LB276 CR for CID 3082”.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4082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3068 </a:t>
            </a:r>
          </a:p>
          <a:p>
            <a:pPr lvl="1" algn="just">
              <a:buFont typeface="Arial" panose="020B0604020202020204" pitchFamily="34" charset="0"/>
              <a:buChar char="–"/>
              <a:defRPr/>
            </a:pPr>
            <a:r>
              <a:rPr lang="en-US" altLang="zh-CN" sz="1600" dirty="0"/>
              <a:t>as specified in doc.: 23/1657r0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23/1657r0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4715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list – Part 2 </a:t>
            </a:r>
          </a:p>
          <a:p>
            <a:pPr algn="ctr">
              <a:lnSpc>
                <a:spcPct val="90000"/>
              </a:lnSpc>
              <a:buNone/>
            </a:pPr>
            <a:r>
              <a:rPr lang="en-US" altLang="zh-CN" sz="3200" b="0" dirty="0">
                <a:latin typeface="Arial" panose="020B0604020202020204" pitchFamily="34" charset="0"/>
              </a:rPr>
              <a:t>(From January 2023, after D1.0 released)</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a:t>as specified in document 23/0556r3.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3077, 3078, 3087, 3378 and 3380</a:t>
            </a:r>
          </a:p>
          <a:p>
            <a:pPr lvl="1" algn="just">
              <a:buFont typeface="Arial" panose="020B0604020202020204" pitchFamily="34" charset="0"/>
              <a:buChar char="–"/>
              <a:defRPr/>
            </a:pPr>
            <a:r>
              <a:rPr lang="en-US" altLang="zh-CN" sz="1600" dirty="0"/>
              <a:t>as specified in doc.: 11-23/1476r2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11-23/1476r2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763728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3022, 3497, 3498, 3025</a:t>
            </a:r>
          </a:p>
          <a:p>
            <a:pPr lvl="1" algn="just">
              <a:buFont typeface="Arial" panose="020B0604020202020204" pitchFamily="34" charset="0"/>
              <a:buChar char="–"/>
              <a:defRPr/>
            </a:pPr>
            <a:r>
              <a:rPr lang="en-US" altLang="zh-CN" sz="1600" dirty="0"/>
              <a:t>as specified in doc.: 11-23/1485r3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11-23/1485r3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6211666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13    (Monday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6189914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3074, 3156, 3157, 3159, 3309, 3310, 3313, 3314, 3336, 3400, 3478, 3491</a:t>
            </a:r>
          </a:p>
          <a:p>
            <a:pPr lvl="1" algn="just">
              <a:buFont typeface="Arial" panose="020B0604020202020204" pitchFamily="34" charset="0"/>
              <a:buChar char="–"/>
              <a:defRPr/>
            </a:pPr>
            <a:r>
              <a:rPr lang="en-US" altLang="zh-CN" sz="1600" dirty="0"/>
              <a:t>as specified in doc.: 23/1678r2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 Claudio da Silva</a:t>
            </a:r>
            <a:r>
              <a:rPr lang="en-US" altLang="zh-CN" sz="1800" b="1" kern="0" dirty="0"/>
              <a:t>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23/1678r2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3152328"/>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449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3007, 3283, 3145, 3193, 3307, 3282</a:t>
            </a:r>
          </a:p>
          <a:p>
            <a:pPr lvl="1" algn="just">
              <a:buFont typeface="Arial" panose="020B0604020202020204" pitchFamily="34" charset="0"/>
              <a:buChar char="–"/>
              <a:defRPr/>
            </a:pPr>
            <a:r>
              <a:rPr lang="en-US" altLang="zh-CN" sz="1600" dirty="0"/>
              <a:t>as specified in doc.: 11-23/1563r0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a:t>Sang Kim</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11-23/1563r0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6144686"/>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3439, 3500, 3023, 3495, 3496</a:t>
            </a:r>
          </a:p>
          <a:p>
            <a:pPr lvl="1" algn="just">
              <a:buFont typeface="Arial" panose="020B0604020202020204" pitchFamily="34" charset="0"/>
              <a:buChar char="–"/>
              <a:defRPr/>
            </a:pPr>
            <a:r>
              <a:rPr lang="en-US" altLang="zh-CN" sz="1600" dirty="0"/>
              <a:t>as specified in doc.: 11-23/1721r2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11-23/1721r2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9985077"/>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3113, 3114, 3510, 3511, 3512 and 3514</a:t>
            </a:r>
          </a:p>
          <a:p>
            <a:pPr lvl="1" algn="just">
              <a:buFont typeface="Arial" panose="020B0604020202020204" pitchFamily="34" charset="0"/>
              <a:buChar char="–"/>
              <a:defRPr/>
            </a:pPr>
            <a:r>
              <a:rPr lang="en-US" altLang="zh-CN" sz="1600" dirty="0"/>
              <a:t>as specified in doc.: 11-23/1669r0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11-23/1669r0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791764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3085, 3100 and 3316</a:t>
            </a:r>
          </a:p>
          <a:p>
            <a:pPr lvl="1" algn="just">
              <a:buFont typeface="Arial" panose="020B0604020202020204" pitchFamily="34" charset="0"/>
              <a:buChar char="–"/>
              <a:defRPr/>
            </a:pPr>
            <a:r>
              <a:rPr lang="en-US" altLang="zh-CN" sz="1600" dirty="0"/>
              <a:t>as specified in doc.: 11-23/1670r1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r>
              <a:rPr lang="en-US" altLang="zh-CN" sz="1800" b="1" kern="0" dirty="0"/>
              <a:t>Ali Raissinia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19859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3129, 3311, 3312, 3534</a:t>
            </a:r>
          </a:p>
          <a:p>
            <a:pPr lvl="1" algn="just">
              <a:buFont typeface="Arial" panose="020B0604020202020204" pitchFamily="34" charset="0"/>
              <a:buChar char="–"/>
              <a:defRPr/>
            </a:pPr>
            <a:r>
              <a:rPr lang="en-US" altLang="zh-CN" sz="1600" dirty="0"/>
              <a:t>as specified in doc.: 11-23/1715r1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11-23/1715r1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189529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3126</a:t>
            </a:r>
          </a:p>
          <a:p>
            <a:pPr lvl="1" algn="just">
              <a:buFont typeface="Arial" panose="020B0604020202020204" pitchFamily="34" charset="0"/>
              <a:buChar char="–"/>
              <a:defRPr/>
            </a:pPr>
            <a:r>
              <a:rPr lang="en-US" altLang="zh-CN" sz="1600" dirty="0"/>
              <a:t>as specified in doc.: 11-23/1862r2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nl-NL" altLang="zh-CN" sz="1800" b="1" kern="0" dirty="0"/>
              <a:t>Mahmoud Kamel  </a:t>
            </a:r>
            <a:r>
              <a:rPr lang="en-US" altLang="zh-CN" sz="1800" b="1" kern="0" dirty="0"/>
              <a:t>	</a:t>
            </a:r>
            <a:r>
              <a:rPr lang="en-US" altLang="zh-CN" sz="1800" b="1" dirty="0"/>
              <a:t>	</a:t>
            </a:r>
            <a:r>
              <a:rPr lang="en-US" altLang="zh-CN" sz="1800" b="1" kern="0" dirty="0"/>
              <a:t>Second: </a:t>
            </a:r>
            <a:r>
              <a:rPr lang="en-US" altLang="zh-CN" sz="1800" b="1" kern="0" dirty="0"/>
              <a:t>Ali Raissinia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11-23/1862r2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4284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1066, 1067, and 1069 </a:t>
            </a:r>
          </a:p>
          <a:p>
            <a:pPr lvl="1" algn="just">
              <a:buFont typeface="Arial" panose="020B0604020202020204" pitchFamily="34" charset="0"/>
              <a:buChar char="–"/>
              <a:defRPr/>
            </a:pPr>
            <a:r>
              <a:rPr lang="en-US" altLang="zh-CN" sz="1600" dirty="0"/>
              <a:t>as specified in 23/0557r1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3011, 3031, 3223, 3301</a:t>
            </a:r>
          </a:p>
          <a:p>
            <a:pPr lvl="1" algn="just">
              <a:buFont typeface="Arial" panose="020B0604020202020204" pitchFamily="34" charset="0"/>
              <a:buChar char="–"/>
              <a:defRPr/>
            </a:pPr>
            <a:r>
              <a:rPr lang="en-US" altLang="zh-CN" sz="1600" dirty="0"/>
              <a:t>as specified in doc.: 11-23/1662r0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 </a:t>
            </a:r>
            <a:r>
              <a:rPr lang="en-US" altLang="zh-CN" sz="1800" b="1" kern="0" dirty="0"/>
              <a:t>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11-23/1662r0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8810306"/>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3381 </a:t>
            </a:r>
          </a:p>
          <a:p>
            <a:pPr lvl="1" algn="just">
              <a:buFont typeface="Arial" panose="020B0604020202020204" pitchFamily="34" charset="0"/>
              <a:buChar char="–"/>
              <a:defRPr/>
            </a:pPr>
            <a:r>
              <a:rPr lang="en-US" altLang="zh-CN" sz="1600" dirty="0"/>
              <a:t>as specified in doc.: 11-23/1821r2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a:t>
            </a:r>
            <a:r>
              <a:rPr lang="en-US" altLang="zh-CN" sz="1800" b="1" kern="0" dirty="0"/>
              <a:t>Alecsander 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11-23/1821r2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8894390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3009, 3536</a:t>
            </a:r>
          </a:p>
          <a:p>
            <a:pPr lvl="1" algn="just">
              <a:buFont typeface="Arial" panose="020B0604020202020204" pitchFamily="34" charset="0"/>
              <a:buChar char="–"/>
              <a:defRPr/>
            </a:pPr>
            <a:r>
              <a:rPr lang="en-US" altLang="zh-CN" sz="1600" dirty="0"/>
              <a:t>as specified in doc.: 11-23/1822r0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27963462"/>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3012, 3133, 3192, 3254, 3255, 3268, 3386, 3429, 3492, 3419, 3373, 3359, 3347</a:t>
            </a:r>
          </a:p>
          <a:p>
            <a:pPr lvl="1" algn="just">
              <a:buFont typeface="Arial" panose="020B0604020202020204" pitchFamily="34" charset="0"/>
              <a:buChar char="–"/>
              <a:defRPr/>
            </a:pPr>
            <a:r>
              <a:rPr lang="en-US" altLang="zh-CN" sz="1600" dirty="0"/>
              <a:t>as specified in doc.: 11-23/1820r0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t>
            </a:r>
            <a:r>
              <a:rPr lang="en-US" altLang="zh-CN" sz="1800" b="1" kern="0" dirty="0"/>
              <a:t>Cheng Chen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150305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US" altLang="zh-CN" sz="1600" dirty="0" smtClean="0"/>
              <a:t>3300, </a:t>
            </a:r>
            <a:r>
              <a:rPr lang="en-US" altLang="zh-CN" sz="1600" dirty="0"/>
              <a:t>3335, 3362, </a:t>
            </a:r>
            <a:r>
              <a:rPr lang="en-US" altLang="zh-CN" sz="1600" dirty="0" smtClean="0"/>
              <a:t>3324</a:t>
            </a:r>
            <a:endParaRPr lang="en-US" altLang="zh-CN" sz="1600" dirty="0"/>
          </a:p>
          <a:p>
            <a:pPr lvl="1" algn="just">
              <a:buFont typeface="Arial" panose="020B0604020202020204" pitchFamily="34" charset="0"/>
              <a:buChar char="–"/>
              <a:defRPr/>
            </a:pPr>
            <a:r>
              <a:rPr lang="en-US" altLang="zh-CN" sz="1600" dirty="0"/>
              <a:t>as specified in doc.: 11-23/1845r2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s-ES" altLang="zh-CN" sz="1800" b="1" kern="0" dirty="0"/>
              <a:t>Julia Feng </a:t>
            </a:r>
            <a:r>
              <a:rPr lang="en-US" altLang="zh-CN" sz="1800" b="1" kern="0" dirty="0"/>
              <a:t>	</a:t>
            </a:r>
            <a:r>
              <a:rPr lang="en-US" altLang="zh-CN" sz="1800" b="1" dirty="0"/>
              <a:t>	</a:t>
            </a:r>
            <a:r>
              <a:rPr lang="en-US" altLang="zh-CN" sz="1800" b="1" kern="0" dirty="0"/>
              <a:t>Second: </a:t>
            </a:r>
            <a:r>
              <a:rPr lang="en-US" altLang="zh-CN" sz="1800" b="1" kern="0" dirty="0"/>
              <a:t>Chris Beg</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r>
              <a:rPr lang="en-US" altLang="zh-CN" dirty="0"/>
              <a:t> 11-23/1845r2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35345631"/>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3043 3042 3092 3305 3041 3039 3371 3470 3418 3040 3198 3226 3327 3326 3167 3423 3130 3166 3165 3341 3164 3163 3485  3403</a:t>
            </a:r>
          </a:p>
          <a:p>
            <a:pPr lvl="1" algn="just">
              <a:buFont typeface="Arial" panose="020B0604020202020204" pitchFamily="34" charset="0"/>
              <a:buChar char="–"/>
              <a:defRPr/>
            </a:pPr>
            <a:r>
              <a:rPr lang="en-US" altLang="zh-CN" sz="1600" dirty="0"/>
              <a:t>as specified in doc.: 11-23/1828r1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a:t>
            </a:r>
            <a:r>
              <a:rPr lang="en-US" altLang="zh-CN" sz="1800" b="1" kern="0" dirty="0"/>
              <a:t>Cheng Chen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8576738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3118, 3122, 3235, 3236, 3237, 3238, 3383, 3384, 3375, 3267, 3273, 3240, 3242, 3243, 3244, 3385, 3379, 3224, 3225, 3229, 3230, 3231, 3232</a:t>
            </a:r>
          </a:p>
          <a:p>
            <a:pPr lvl="1" algn="just">
              <a:buFont typeface="Arial" panose="020B0604020202020204" pitchFamily="34" charset="0"/>
              <a:buChar char="–"/>
              <a:defRPr/>
            </a:pPr>
            <a:r>
              <a:rPr lang="en-US" altLang="zh-CN" sz="1600" dirty="0"/>
              <a:t>as specified in doc.: 11-23/1921r1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Alecsander Eitan </a:t>
            </a:r>
            <a:r>
              <a:rPr lang="en-US" altLang="zh-CN" sz="1800" b="1" kern="0" dirty="0"/>
              <a:t>	</a:t>
            </a:r>
            <a:r>
              <a:rPr lang="en-US" altLang="zh-CN" sz="1800" b="1" dirty="0"/>
              <a:t>	</a:t>
            </a:r>
            <a:r>
              <a:rPr lang="en-US" altLang="zh-CN" sz="1800" b="1" kern="0" dirty="0"/>
              <a:t>Second: </a:t>
            </a:r>
            <a:r>
              <a:rPr lang="en-US" altLang="zh-CN" sz="1800" b="1" kern="0" dirty="0"/>
              <a:t>Yan Xin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a:t>
            </a:r>
            <a:r>
              <a:rPr lang="en-US" altLang="zh-CN" dirty="0"/>
              <a:t>23/1921r1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3065772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the approve the following PAR update</a:t>
            </a:r>
            <a:r>
              <a:rPr lang="en-US" altLang="zh-CN" sz="1800" b="1" kern="0" dirty="0" smtClean="0"/>
              <a:t>:</a:t>
            </a:r>
            <a:endParaRPr lang="en-US" altLang="zh-CN" sz="1800" b="1" kern="0" dirty="0"/>
          </a:p>
          <a:p>
            <a:pPr lvl="1">
              <a:buFont typeface="Calibri" panose="020F0502020204030204" pitchFamily="34" charset="0"/>
              <a:buChar char="–"/>
            </a:pPr>
            <a:r>
              <a:rPr lang="en-US" altLang="zh-CN" sz="1400" dirty="0">
                <a:latin typeface="Calibri" panose="020F0502020204030204" pitchFamily="34" charset="0"/>
                <a:ea typeface="宋体" panose="02010600030101010101" pitchFamily="2" charset="-122"/>
              </a:rPr>
              <a:t>5.3 Is the completion of this standard dependent upon the completion of another standard: Yes</a:t>
            </a:r>
            <a:endParaRPr lang="zh-CN" altLang="zh-CN" sz="1400" dirty="0">
              <a:latin typeface="Calibri" panose="020F0502020204030204" pitchFamily="34" charset="0"/>
              <a:ea typeface="宋体" panose="02010600030101010101" pitchFamily="2" charset="-122"/>
            </a:endParaRPr>
          </a:p>
          <a:p>
            <a:pPr lvl="1"/>
            <a:r>
              <a:rPr lang="en-US" altLang="zh-CN" sz="1400" dirty="0">
                <a:latin typeface="Calibri" panose="020F0502020204030204" pitchFamily="34" charset="0"/>
                <a:ea typeface="宋体" panose="02010600030101010101" pitchFamily="2" charset="-122"/>
              </a:rPr>
              <a:t>If yes please explain: As defined in 5.2.b, to enhance WLAN sensing, this amendment augments PHY and MAC capabilities defined in the IEEE P802.11ax, IEEE P802.11ay, IEEE P802.11az</a:t>
            </a:r>
            <a:r>
              <a:rPr lang="en-US" altLang="zh-CN" sz="1400" u="sng" dirty="0">
                <a:solidFill>
                  <a:srgbClr val="FF0000"/>
                </a:solidFill>
                <a:latin typeface="Calibri" panose="020F0502020204030204" pitchFamily="34" charset="0"/>
                <a:ea typeface="宋体" panose="02010600030101010101" pitchFamily="2" charset="-122"/>
              </a:rPr>
              <a:t>,</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strike="sngStrike" dirty="0">
                <a:solidFill>
                  <a:srgbClr val="FF0000"/>
                </a:solidFill>
                <a:latin typeface="Calibri" panose="020F0502020204030204" pitchFamily="34" charset="0"/>
                <a:ea typeface="宋体" panose="02010600030101010101" pitchFamily="2" charset="-122"/>
              </a:rPr>
              <a:t>and</a:t>
            </a:r>
            <a:r>
              <a:rPr lang="en-US" altLang="zh-CN" sz="1400" dirty="0">
                <a:latin typeface="Calibri" panose="020F0502020204030204" pitchFamily="34" charset="0"/>
                <a:ea typeface="宋体" panose="02010600030101010101" pitchFamily="2" charset="-122"/>
              </a:rPr>
              <a:t> IEEE P802.11be</a:t>
            </a:r>
            <a:r>
              <a:rPr lang="en-US" altLang="zh-CN" sz="1400" u="sng" dirty="0">
                <a:solidFill>
                  <a:srgbClr val="FF0000"/>
                </a:solidFill>
                <a:latin typeface="Calibri" panose="020F0502020204030204" pitchFamily="34" charset="0"/>
                <a:ea typeface="宋体" panose="02010600030101010101" pitchFamily="2" charset="-122"/>
              </a:rPr>
              <a:t>, and IEEE P802.11bk</a:t>
            </a:r>
            <a:r>
              <a:rPr lang="en-US" altLang="zh-CN" sz="1400" dirty="0">
                <a:solidFill>
                  <a:srgbClr val="FF0000"/>
                </a:solidFill>
                <a:latin typeface="Calibri" panose="020F0502020204030204" pitchFamily="34" charset="0"/>
                <a:ea typeface="宋体" panose="02010600030101010101" pitchFamily="2" charset="-122"/>
              </a:rPr>
              <a:t> </a:t>
            </a:r>
            <a:r>
              <a:rPr lang="en-US" altLang="zh-CN" sz="1400" dirty="0">
                <a:latin typeface="Calibri" panose="020F0502020204030204" pitchFamily="34" charset="0"/>
                <a:ea typeface="宋体" panose="02010600030101010101" pitchFamily="2" charset="-122"/>
              </a:rPr>
              <a:t>amendments and the IEEE P802.11 revision standard</a:t>
            </a:r>
            <a:r>
              <a:rPr lang="en-US" altLang="zh-CN" sz="1400" dirty="0" smtClean="0">
                <a:latin typeface="Calibri" panose="020F0502020204030204" pitchFamily="34" charset="0"/>
                <a:ea typeface="宋体" panose="02010600030101010101" pitchFamily="2" charset="-122"/>
              </a:rPr>
              <a:t>.</a:t>
            </a:r>
          </a:p>
          <a:p>
            <a:endParaRPr lang="en-US" altLang="zh-CN" sz="40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a:t>
            </a:r>
            <a:r>
              <a:rPr lang="en-US" altLang="zh-CN" sz="1800" b="1" kern="0" dirty="0"/>
              <a:t>Ali Raissinia</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27Y</a:t>
            </a:r>
            <a:r>
              <a:rPr lang="en-US" altLang="zh-CN" sz="1800" b="1" kern="0" dirty="0"/>
              <a:t>/  </a:t>
            </a:r>
            <a:r>
              <a:rPr lang="en-US" altLang="zh-CN" sz="1800" b="1" kern="0" dirty="0" smtClean="0"/>
              <a:t>2N</a:t>
            </a:r>
            <a:r>
              <a:rPr lang="en-US" altLang="zh-CN" sz="1800" b="1" kern="0" dirty="0"/>
              <a:t>/  </a:t>
            </a:r>
            <a:r>
              <a:rPr lang="en-US" altLang="zh-CN" sz="1800" b="1" kern="0" dirty="0" smtClean="0"/>
              <a:t>4A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highlight>
                  <a:srgbClr val="00FF00"/>
                </a:highlight>
              </a:rPr>
              <a:t>Motion Passes </a:t>
            </a:r>
            <a:r>
              <a:rPr lang="en-US" altLang="zh-CN" sz="1800" b="1" dirty="0" smtClean="0">
                <a:highlight>
                  <a:srgbClr val="00FF00"/>
                </a:highlight>
              </a:rPr>
              <a:t>(25Y</a:t>
            </a:r>
            <a:r>
              <a:rPr lang="en-US" altLang="zh-CN" sz="1800" b="1" dirty="0">
                <a:highlight>
                  <a:srgbClr val="00FF00"/>
                </a:highlight>
              </a:rPr>
              <a:t>, </a:t>
            </a:r>
            <a:r>
              <a:rPr lang="en-US" altLang="zh-CN" sz="1800" b="1" dirty="0" smtClean="0">
                <a:highlight>
                  <a:srgbClr val="00FF00"/>
                </a:highlight>
              </a:rPr>
              <a:t>2N</a:t>
            </a:r>
            <a:r>
              <a:rPr lang="en-US" altLang="zh-CN" sz="1800" b="1" dirty="0">
                <a:highlight>
                  <a:srgbClr val="00FF00"/>
                </a:highlight>
              </a:rPr>
              <a:t>, </a:t>
            </a:r>
            <a:r>
              <a:rPr lang="en-US" altLang="zh-CN" sz="1800" b="1" dirty="0" smtClean="0">
                <a:highlight>
                  <a:srgbClr val="00FF00"/>
                </a:highlight>
              </a:rPr>
              <a:t>3A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19/2103r12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20Y/4N/9A</a:t>
            </a:r>
            <a:endParaRPr lang="en-US" altLang="zh-CN" sz="1050" b="1" kern="0" dirty="0"/>
          </a:p>
        </p:txBody>
      </p:sp>
    </p:spTree>
    <p:extLst>
      <p:ext uri="{BB962C8B-B14F-4D97-AF65-F5344CB8AC3E}">
        <p14:creationId xmlns:p14="http://schemas.microsoft.com/office/powerpoint/2010/main" val="996751909"/>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3270, 3330, 3522</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11-23/1859r1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a:t>	</a:t>
            </a:r>
            <a:r>
              <a:rPr lang="en-US" altLang="zh-CN" sz="1800" b="1" kern="0" dirty="0"/>
              <a:t>Second: </a:t>
            </a:r>
            <a:r>
              <a:rPr lang="en-US" altLang="zh-CN" sz="1800" b="1" kern="0" dirty="0"/>
              <a:t>Rui Du</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11-23/1859r1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807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3115, 3116, 3117, 3119, 3120, 3233, 3234, 3507, 3513, 3518, 3519, 3520, 3521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23/1816r1</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Claudio da Silva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23/1816r1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41287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ea typeface="宋体" panose="02010600030101010101" pitchFamily="2" charset="-122"/>
              </a:rPr>
              <a:t>May 15    (Monday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15    ( Wednesday AM 2), 10:30-12:30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40558529"/>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 </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0267495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1), 13:30-15:30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179738440"/>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 </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Nov 16    (Thursday PM 2), 16:00-18:00 Hawaii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581652024"/>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TG Motion: </a:t>
            </a:r>
            <a:r>
              <a:rPr lang="en-US" altLang="en-US" sz="3200" dirty="0" err="1"/>
              <a:t>TGbf</a:t>
            </a:r>
            <a:r>
              <a:rPr lang="en-US" altLang="en-US" sz="3200" dirty="0"/>
              <a:t> re-circulation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LB276 on P802.11bf D2.0 as contained in document 11-23/1394r</a:t>
            </a:r>
            <a:r>
              <a:rPr lang="en-US" altLang="zh-CN" sz="2000" dirty="0">
                <a:solidFill>
                  <a:srgbClr val="FF0000"/>
                </a:solidFill>
              </a:rPr>
              <a:t>X</a:t>
            </a:r>
            <a:r>
              <a:rPr lang="en-US" altLang="zh-CN" sz="2000" dirty="0"/>
              <a:t>,</a:t>
            </a:r>
          </a:p>
          <a:p>
            <a:pPr marL="354013" indent="0" algn="just">
              <a:buNone/>
            </a:pPr>
            <a:r>
              <a:rPr lang="en-US" altLang="zh-CN" sz="2000" dirty="0">
                <a:hlinkClick r:id="rId3"/>
              </a:rPr>
              <a:t>https://mentor.ieee.org/802.11/dcn/23/11-23-1394-08-00bf-lb276-comments-and-approved-resolutions.xlsx</a:t>
            </a:r>
            <a:endParaRPr lang="en-US" altLang="zh-CN" sz="2000" dirty="0"/>
          </a:p>
          <a:p>
            <a:pPr marL="354013" indent="0" algn="just">
              <a:buNone/>
            </a:pPr>
            <a:r>
              <a:rPr lang="en-US" altLang="zh-CN" sz="2000" dirty="0"/>
              <a:t>Instruct the editor to prepare P802.11bf D3.0 incorporating these resolutions and,</a:t>
            </a:r>
          </a:p>
          <a:p>
            <a:pPr algn="just"/>
            <a:r>
              <a:rPr lang="en-US" altLang="zh-CN" sz="2000" dirty="0"/>
              <a:t>Approve a 20 day Working Group Recirculation Ballot asking the question “Should P802.11bf D3.0 be forwarded to SA Ballot?”</a:t>
            </a:r>
          </a:p>
          <a:p>
            <a:endParaRPr lang="zh-CN" altLang="zh-CN" sz="2000" dirty="0"/>
          </a:p>
          <a:p>
            <a:pPr lvl="0"/>
            <a:r>
              <a:rPr lang="en-GB" altLang="zh-CN" sz="2000" dirty="0"/>
              <a:t>Moved: ,  Seconded:</a:t>
            </a:r>
          </a:p>
          <a:p>
            <a:r>
              <a:rPr lang="en-US" altLang="zh-CN" sz="2000" kern="0" dirty="0"/>
              <a:t>Preliminary Result: ( Y/ N/ A)</a:t>
            </a:r>
          </a:p>
          <a:p>
            <a:pPr lvl="0"/>
            <a:r>
              <a:rPr lang="en-GB" altLang="zh-CN" sz="2000" dirty="0"/>
              <a:t>Result</a:t>
            </a:r>
            <a:r>
              <a:rPr lang="en-US" altLang="zh-CN" sz="2000" kern="0" dirty="0"/>
              <a:t>*</a:t>
            </a:r>
            <a:r>
              <a:rPr lang="en-GB" altLang="zh-CN" sz="2000" dirty="0"/>
              <a:t>: ( y- n- a)</a:t>
            </a:r>
            <a:endParaRPr lang="en-US" altLang="zh-CN" sz="14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0754036"/>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270682980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323044"/>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r>
              <a:rPr lang="en-US" altLang="zh-CN" sz="1600" dirty="0">
                <a:highlight>
                  <a:srgbClr val="00FF00"/>
                </a:highlight>
              </a:rPr>
              <a:t>Motion Passes</a:t>
            </a:r>
            <a:r>
              <a:rPr lang="en-GB" altLang="zh-CN" sz="1600" dirty="0"/>
              <a:t> ( y- n- a)</a:t>
            </a:r>
            <a:endParaRPr lang="en-US" altLang="zh-CN" sz="11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a:t>
            </a:r>
            <a:r>
              <a:rPr lang="en-US" altLang="zh-CN" kern="0" dirty="0" err="1"/>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1951 and 1979</a:t>
            </a:r>
          </a:p>
          <a:p>
            <a:pPr lvl="1" algn="just">
              <a:buFont typeface="Arial" panose="020B0604020202020204" pitchFamily="34" charset="0"/>
              <a:buChar char="–"/>
              <a:defRPr/>
            </a:pPr>
            <a:r>
              <a:rPr lang="en-US" altLang="zh-CN" sz="1600" dirty="0"/>
              <a:t>as specified in doc.: 11-23/0526r2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1163, 1164, 1166, 1167, 1168, 1503, 1672, 1745, 1746, 1747, 1922, 1923, 2004, 2208, 2212</a:t>
            </a:r>
          </a:p>
          <a:p>
            <a:pPr lvl="1" algn="just">
              <a:buFont typeface="Arial" panose="020B0604020202020204" pitchFamily="34" charset="0"/>
              <a:buChar char="–"/>
              <a:defRPr/>
            </a:pPr>
            <a:r>
              <a:rPr lang="en-US" altLang="zh-CN" sz="1600" dirty="0"/>
              <a:t>as specified in doc.: 11-23/0527r3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1286  2151 2254 2288 2297 </a:t>
            </a:r>
          </a:p>
          <a:p>
            <a:pPr lvl="1" algn="just">
              <a:buFont typeface="Arial" panose="020B0604020202020204" pitchFamily="34" charset="0"/>
              <a:buChar char="–"/>
              <a:defRPr/>
            </a:pPr>
            <a:r>
              <a:rPr lang="en-US" altLang="zh-CN" sz="1600" dirty="0"/>
              <a:t>as specified in doc.: 23/0555r7</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23/0555r7</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 CID 1023, 1024, 1032, 1327, 1328, 1329, 1339, 1676, 1821, 1822, 1853, 1884, 1899, 2259 </a:t>
            </a:r>
          </a:p>
          <a:p>
            <a:pPr lvl="1" algn="just">
              <a:buFont typeface="Arial" panose="020B0604020202020204" pitchFamily="34" charset="0"/>
              <a:buChar char="–"/>
              <a:defRPr/>
            </a:pPr>
            <a:r>
              <a:rPr lang="en-US" altLang="zh-CN" sz="1600" dirty="0"/>
              <a:t>as specified in 23/0538r2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23/0538r2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1283, 2102, 2278, 1701</a:t>
            </a:r>
          </a:p>
          <a:p>
            <a:pPr lvl="1" algn="just">
              <a:buFont typeface="Arial" panose="020B0604020202020204" pitchFamily="34" charset="0"/>
              <a:buChar char="–"/>
              <a:defRPr/>
            </a:pPr>
            <a:r>
              <a:rPr lang="en-US" altLang="zh-CN" sz="1600" dirty="0"/>
              <a:t>as specified in doc.: 11-23/0528r1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11-23/0528r1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1647, 2172, 2271, 2143, 1161, 1162, 2047, and 1785.</a:t>
            </a:r>
          </a:p>
          <a:p>
            <a:pPr lvl="1" algn="just">
              <a:buFont typeface="Arial" panose="020B0604020202020204" pitchFamily="34" charset="0"/>
              <a:buChar char="–"/>
              <a:defRPr/>
            </a:pPr>
            <a:r>
              <a:rPr lang="en-US" altLang="zh-CN" sz="1600" dirty="0"/>
              <a:t>as specified in document 23/0478r3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March 14</a:t>
            </a:r>
            <a:r>
              <a:rPr lang="en-US" altLang="en-US" sz="4000" dirty="0"/>
              <a:t>.</a:t>
            </a:r>
          </a:p>
          <a:p>
            <a:pPr lvl="1"/>
            <a:endParaRPr lang="en-US" altLang="en-US" sz="3600" dirty="0"/>
          </a:p>
          <a:p>
            <a:pPr lvl="1"/>
            <a:endParaRPr lang="en-US" altLang="en-US"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800" dirty="0"/>
              <a:t>23/0625r1 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1009, 1534, 1996, 2239, 1101, 1282, 1496, 1560, 1103, 1548, 1549, 2109, 1105, 1106, 1428, 1429,1550, 1551, 1863</a:t>
            </a:r>
          </a:p>
          <a:p>
            <a:pPr lvl="1" algn="just">
              <a:buFont typeface="Arial" panose="020B0604020202020204" pitchFamily="34" charset="0"/>
              <a:buChar char="–"/>
              <a:defRPr/>
            </a:pPr>
            <a:r>
              <a:rPr lang="en-US" altLang="zh-CN" sz="1600" dirty="0"/>
              <a:t>as specified in 23/0474r2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1045, 1436, 1437, 1505, 2168, 1358, 2059, 2216, 1492, 1047, 2173 </a:t>
            </a:r>
          </a:p>
          <a:p>
            <a:pPr lvl="1" algn="just">
              <a:buFont typeface="Arial" panose="020B0604020202020204" pitchFamily="34" charset="0"/>
              <a:buChar char="–"/>
              <a:defRPr/>
            </a:pPr>
            <a:r>
              <a:rPr lang="en-US" altLang="zh-CN" sz="1600" dirty="0"/>
              <a:t>as specified in 23/0460r0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in 11-23/0607r0 ‘Proposed resolutions for editorial comments on D1.0 -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p>
          <a:p>
            <a:pPr lvl="1" algn="just">
              <a:buFont typeface="Arial" panose="020B0604020202020204" pitchFamily="34" charset="0"/>
              <a:buChar char="–"/>
              <a:defRPr/>
            </a:pPr>
            <a:r>
              <a:rPr lang="pt-BR" altLang="zh-CN" sz="1600" dirty="0"/>
              <a:t>as </a:t>
            </a:r>
            <a:r>
              <a:rPr lang="en-US" altLang="zh-CN" sz="1600" dirty="0"/>
              <a:t>specified </a:t>
            </a:r>
            <a:r>
              <a:rPr lang="pt-BR" altLang="zh-CN" sz="1600" dirty="0"/>
              <a:t>in 11-23/0563r3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11-23/0563r</a:t>
            </a:r>
            <a:r>
              <a:rPr lang="en-US" altLang="zh-CN" dirty="0"/>
              <a:t>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2291</a:t>
            </a:r>
          </a:p>
          <a:p>
            <a:pPr lvl="1" algn="just">
              <a:buFont typeface="Arial" panose="020B0604020202020204" pitchFamily="34" charset="0"/>
              <a:buChar char="–"/>
              <a:defRPr/>
            </a:pPr>
            <a:r>
              <a:rPr lang="pt-BR" altLang="zh-CN" sz="1600" dirty="0"/>
              <a:t>as </a:t>
            </a:r>
            <a:r>
              <a:rPr lang="en-US" altLang="zh-CN" sz="1600" dirty="0"/>
              <a:t>specified in 11-23/0641r3 ‘Resolutions for Instance Comments in LB272 - Part 1: Non-TB sensing measurement’</a:t>
            </a:r>
            <a:endParaRPr lang="pt-BR"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11-23/0641r3</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1735 1739</a:t>
            </a:r>
          </a:p>
          <a:p>
            <a:pPr lvl="1" algn="just">
              <a:buFont typeface="Arial" panose="020B0604020202020204" pitchFamily="34" charset="0"/>
              <a:buChar char="–"/>
              <a:defRPr/>
            </a:pPr>
            <a:r>
              <a:rPr lang="pt-BR" altLang="zh-CN" sz="1600" dirty="0"/>
              <a:t>as </a:t>
            </a:r>
            <a:r>
              <a:rPr lang="en-US" altLang="zh-CN" sz="1600" dirty="0"/>
              <a:t>specified in 11-23/0648r1 ‘Resolutions for CID1735&amp;1739 in LB272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err="1"/>
              <a:t>Xiandong</a:t>
            </a:r>
            <a:r>
              <a:rPr lang="en-US" altLang="zh-CN" sz="1800" dirty="0"/>
              <a:t> 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1477, 2053</a:t>
            </a:r>
          </a:p>
          <a:p>
            <a:pPr lvl="1" algn="just">
              <a:buFont typeface="Arial" panose="020B0604020202020204" pitchFamily="34" charset="0"/>
              <a:buChar char="–"/>
              <a:defRPr/>
            </a:pPr>
            <a:r>
              <a:rPr lang="pt-BR" altLang="zh-CN" sz="1600" dirty="0"/>
              <a:t>as </a:t>
            </a:r>
            <a:r>
              <a:rPr lang="en-US" altLang="zh-CN" sz="1600" dirty="0"/>
              <a:t>specified in 11-23/0633r2 ‘LB272 CRs for CID 1477and 2053’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Rui 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1165, 1343, 1497, 1499, 1500, 1679, 1968 </a:t>
            </a:r>
          </a:p>
          <a:p>
            <a:pPr lvl="1" algn="just">
              <a:buFont typeface="Arial" panose="020B0604020202020204" pitchFamily="34" charset="0"/>
              <a:buChar char="–"/>
              <a:defRPr/>
            </a:pPr>
            <a:r>
              <a:rPr lang="en-US" altLang="zh-CN" sz="1600" dirty="0"/>
              <a:t>as specified in 23/0674r0  “Comment Resolution in LB272 for OST CID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1758</a:t>
            </a:r>
          </a:p>
          <a:p>
            <a:pPr lvl="1" algn="just">
              <a:buFont typeface="Arial" panose="020B0604020202020204" pitchFamily="34" charset="0"/>
              <a:buChar char="–"/>
              <a:defRPr/>
            </a:pPr>
            <a:r>
              <a:rPr lang="en-US" altLang="zh-CN" sz="1600" dirty="0"/>
              <a:t>as specified in 11-23/0683r0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sale.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13Y/  9N/  9A)</a:t>
            </a:r>
          </a:p>
          <a:p>
            <a:pPr marL="342900" lvl="1" indent="-342900" algn="just">
              <a:buFont typeface="Arial" panose="020B0604020202020204" pitchFamily="34" charset="0"/>
              <a:buChar char="•"/>
              <a:defRPr/>
            </a:pPr>
            <a:r>
              <a:rPr lang="en-US" altLang="zh-CN" sz="1800" b="1" kern="0" dirty="0"/>
              <a:t>Result*: </a:t>
            </a:r>
            <a:r>
              <a:rPr lang="en-US" altLang="zh-CN" sz="1600" b="1" dirty="0">
                <a:highlight>
                  <a:srgbClr val="00FF00"/>
                </a:highlight>
              </a:rPr>
              <a:t>Motion Passes (13Y, 9N, 9A)</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1323, 1326, 1369, 1370, 1375, 1388, 2057, 2058 and 1410</a:t>
            </a:r>
          </a:p>
          <a:p>
            <a:pPr lvl="1" algn="just">
              <a:buFont typeface="Arial" panose="020B0604020202020204" pitchFamily="34" charset="0"/>
              <a:buChar char="–"/>
              <a:defRPr/>
            </a:pPr>
            <a:r>
              <a:rPr lang="en-US" altLang="zh-CN" sz="1600" dirty="0"/>
              <a:t>as specified in 11-23/0647r0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1210, 1415, 1416, 1417, 1418, 1419, 1879</a:t>
            </a:r>
          </a:p>
          <a:p>
            <a:pPr lvl="1" algn="just">
              <a:buFont typeface="Arial" panose="020B0604020202020204" pitchFamily="34" charset="0"/>
              <a:buChar char="–"/>
              <a:defRPr/>
            </a:pPr>
            <a:r>
              <a:rPr lang="en-US" altLang="zh-CN" sz="1600" dirty="0"/>
              <a:t>as specified in doc.: 11-23/0529r1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11-23/0529r1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1322 and 2178</a:t>
            </a:r>
          </a:p>
          <a:p>
            <a:pPr lvl="1" algn="just">
              <a:buFont typeface="Arial" panose="020B0604020202020204" pitchFamily="34" charset="0"/>
              <a:buChar char="–"/>
              <a:defRPr/>
            </a:pPr>
            <a:r>
              <a:rPr lang="en-US" altLang="zh-CN" sz="1600" dirty="0"/>
              <a:t>as specified in doc.: 11-23/0684r2</a:t>
            </a:r>
            <a:endParaRPr lang="en-US" altLang="zh-CN" sz="1600" dirty="0">
              <a:solidFill>
                <a:srgbClr val="FF0000"/>
              </a:solidFill>
            </a:endParaRP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2152 2153 2252</a:t>
            </a:r>
          </a:p>
          <a:p>
            <a:pPr lvl="1" algn="just">
              <a:buFont typeface="Arial" panose="020B0604020202020204" pitchFamily="34" charset="0"/>
              <a:buChar char="–"/>
              <a:defRPr/>
            </a:pPr>
            <a:r>
              <a:rPr lang="pt-BR" altLang="zh-CN" sz="1600" dirty="0"/>
              <a:t>as </a:t>
            </a:r>
            <a:r>
              <a:rPr lang="en-US" altLang="zh-CN" sz="1600" dirty="0"/>
              <a:t>specified in 11-23/0642r4 ‘Resolutions for Instance Comments in LB272 - Part  2: TB sensing measurement instance’</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11-23/0642r4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1108, 1431, 1533, 1713, 1811, 1119, 1599, 1120, 2111, 1535, 1536, 1537, 1538, 1715</a:t>
            </a:r>
          </a:p>
          <a:p>
            <a:pPr lvl="1" algn="just">
              <a:buFont typeface="Arial" panose="020B0604020202020204" pitchFamily="34" charset="0"/>
              <a:buChar char="–"/>
              <a:defRPr/>
            </a:pPr>
            <a:r>
              <a:rPr lang="en-US" altLang="zh-CN" sz="1600" dirty="0"/>
              <a:t>as specified in 11-23/0624r1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11-23/0624r1</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50"/>
                </a:solidFill>
                <a:cs typeface="Times New Roman" panose="02020603050405020304" pitchFamily="18" charset="0"/>
              </a:rPr>
              <a:t>May 17    (Wednesday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1296 </a:t>
            </a:r>
          </a:p>
          <a:p>
            <a:pPr lvl="1" algn="just">
              <a:buFont typeface="Arial" panose="020B0604020202020204" pitchFamily="34" charset="0"/>
              <a:buChar char="–"/>
              <a:defRPr/>
            </a:pPr>
            <a:r>
              <a:rPr lang="en-US" altLang="zh-CN" sz="1600" dirty="0"/>
              <a:t>as 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1909, 2147, 1070, 1344, 2148, 2062, 1072, 1073, 1809 and 1858, </a:t>
            </a:r>
          </a:p>
          <a:p>
            <a:pPr lvl="1" algn="just">
              <a:buFont typeface="Arial" panose="020B0604020202020204" pitchFamily="34" charset="0"/>
              <a:buChar char="–"/>
              <a:defRPr/>
            </a:pPr>
            <a:r>
              <a:rPr lang="en-US" altLang="zh-CN" sz="1600" dirty="0"/>
              <a:t>as presented in document 11-23/0438r3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1042, 1380, 1434, 1438, 1439, 1671, 1736, 1740, 1956, 1957, 2002, 2221, 2289, 2290 </a:t>
            </a:r>
          </a:p>
          <a:p>
            <a:pPr lvl="1" algn="just">
              <a:buFont typeface="Arial" panose="020B0604020202020204" pitchFamily="34" charset="0"/>
              <a:buChar char="–"/>
              <a:defRPr/>
            </a:pPr>
            <a:r>
              <a:rPr lang="en-US" altLang="zh-CN" sz="1600" dirty="0"/>
              <a:t>as specified in doc.: 11-23/0675r1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11-23/0726r1 ‘Proposed resolutions for editorial comments on D1.0 - Part 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1154, 2044, 2292, </a:t>
            </a:r>
          </a:p>
          <a:p>
            <a:pPr lvl="1" algn="just">
              <a:buFont typeface="Arial" panose="020B0604020202020204" pitchFamily="34" charset="0"/>
              <a:buChar char="–"/>
              <a:defRPr/>
            </a:pPr>
            <a:r>
              <a:rPr lang="en-US" altLang="zh-CN" sz="1600" dirty="0"/>
              <a:t>as specified in 23/0370r2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23/0370r2</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768924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Dibakar Das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1377, 1841, 1842, 2255, 2092, 2183, 2184, 2215, 2006, 1849, 1456, 1457, 1850, 1458, 1459, 1927, 2213, 1046, 1232, 1383, 1384, 1385, 1386, 1387 </a:t>
            </a:r>
          </a:p>
          <a:p>
            <a:pPr lvl="1" algn="just">
              <a:buFont typeface="Arial" panose="020B0604020202020204" pitchFamily="34" charset="0"/>
              <a:buChar char="–"/>
              <a:defRPr/>
            </a:pPr>
            <a:r>
              <a:rPr lang="en-US" altLang="zh-CN" sz="1600" dirty="0"/>
              <a:t>as specified in 11-23-0751r1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May </a:t>
            </a:r>
            <a:r>
              <a:rPr lang="en-US" altLang="zh-CN" sz="4000" dirty="0">
                <a:solidFill>
                  <a:srgbClr val="0000FF"/>
                </a:solidFill>
              </a:rPr>
              <a:t>Interim</a:t>
            </a:r>
            <a:r>
              <a:rPr lang="en-US" altLang="en-US" sz="4000" dirty="0">
                <a:solidFill>
                  <a:srgbClr val="0000FF"/>
                </a:solidFill>
              </a:rPr>
              <a:t> </a:t>
            </a: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2124, 1248, 1242, 1245, 1258, 1801, 2108, 2211, 2222, and 2223 </a:t>
            </a:r>
          </a:p>
          <a:p>
            <a:pPr lvl="1" algn="just">
              <a:buFont typeface="Arial" panose="020B0604020202020204" pitchFamily="34" charset="0"/>
              <a:buChar char="–"/>
              <a:defRPr/>
            </a:pPr>
            <a:r>
              <a:rPr lang="en-US" altLang="zh-CN" sz="1600" dirty="0"/>
              <a:t>as specified in DCN 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1643, 1688, 1611, 1664, 1280, 2099, 1868, 1882, 2018, and 2164 </a:t>
            </a:r>
          </a:p>
          <a:p>
            <a:pPr lvl="1" algn="just">
              <a:buFont typeface="Arial" panose="020B0604020202020204" pitchFamily="34" charset="0"/>
              <a:buChar char="–"/>
              <a:defRPr/>
            </a:pPr>
            <a:r>
              <a:rPr lang="en-US" altLang="zh-CN" sz="1600" dirty="0"/>
              <a:t>as 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1934, 1558, 1644, 1285, 2207, 2113, 1869, 1645, and 1772 </a:t>
            </a:r>
          </a:p>
          <a:p>
            <a:pPr lvl="1" algn="just">
              <a:buFont typeface="Arial" panose="020B0604020202020204" pitchFamily="34" charset="0"/>
              <a:buChar char="–"/>
              <a:defRPr/>
            </a:pPr>
            <a:r>
              <a:rPr lang="en-US" altLang="zh-CN" sz="1600" dirty="0"/>
              <a:t>as specified in DCN 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1971, 1972, 1983, 2230 </a:t>
            </a:r>
          </a:p>
          <a:p>
            <a:pPr lvl="1" algn="just">
              <a:buFont typeface="Arial" panose="020B0604020202020204" pitchFamily="34" charset="0"/>
              <a:buChar char="–"/>
              <a:defRPr/>
            </a:pPr>
            <a:r>
              <a:rPr lang="en-US" altLang="zh-CN" sz="1600" dirty="0"/>
              <a:t>as specified in DCN 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a:t>as specified in 11-23/0749r2 “Resolutions for SBP Comments in LB272 - Part 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2126, 1158, 1159, and 1160 </a:t>
            </a:r>
          </a:p>
          <a:p>
            <a:pPr lvl="1" algn="just">
              <a:buFont typeface="Arial" panose="020B0604020202020204" pitchFamily="34" charset="0"/>
              <a:buChar char="–"/>
              <a:defRPr/>
            </a:pPr>
            <a:r>
              <a:rPr lang="en-US" altLang="zh-CN" sz="1600" dirty="0"/>
              <a:t>as specified in DCN 11-23/0660r2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1651, 1652, 1653, 1654, 1655 and 1243 </a:t>
            </a:r>
          </a:p>
          <a:p>
            <a:pPr lvl="1" algn="just">
              <a:buFont typeface="Arial" panose="020B0604020202020204" pitchFamily="34" charset="0"/>
              <a:buChar char="–"/>
              <a:defRPr/>
            </a:pPr>
            <a:r>
              <a:rPr lang="en-US" altLang="zh-CN" sz="1600" dirty="0"/>
              <a:t>as specified in DCN 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1299, 1298, 1355, 1353, 1229, 2166, 1356, 2070, 1354, 1302, 2071, 1357, 1235  </a:t>
            </a:r>
          </a:p>
          <a:p>
            <a:pPr lvl="1" algn="just">
              <a:buFont typeface="Arial" panose="020B0604020202020204" pitchFamily="34" charset="0"/>
              <a:buChar char="–"/>
              <a:defRPr/>
            </a:pPr>
            <a:r>
              <a:rPr lang="en-US" altLang="zh-CN" sz="1600" dirty="0"/>
              <a:t>as specified in document 11-23-0412r1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0847753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1481, 2005, 2123, 1484, 2007, 2074, 2076, 2121, 2008, </a:t>
            </a:r>
          </a:p>
          <a:p>
            <a:pPr lvl="1" algn="just">
              <a:buFont typeface="Arial" panose="020B0604020202020204" pitchFamily="34" charset="0"/>
              <a:buChar char="–"/>
              <a:defRPr/>
            </a:pPr>
            <a:r>
              <a:rPr lang="en-US" altLang="zh-CN" sz="1600" dirty="0"/>
              <a:t>as specified in 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a:t>as specified in 11-23/0832r2 “Resolutions for Instance Comments in LB272 -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2068, 2122 and 2081</a:t>
            </a:r>
          </a:p>
          <a:p>
            <a:pPr lvl="1" algn="just">
              <a:buFont typeface="Arial" panose="020B0604020202020204" pitchFamily="34" charset="0"/>
              <a:buChar char="–"/>
              <a:defRPr/>
            </a:pPr>
            <a:r>
              <a:rPr lang="en-US" altLang="zh-CN" sz="1600" dirty="0"/>
              <a:t>as specified in 11-23/0702r1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1027, 1057, 1060, 1061, 1062, 1064, 1175, 1176, 1342, 1520, 1703, 1704, 1942, 1962, 1963</a:t>
            </a:r>
          </a:p>
          <a:p>
            <a:pPr lvl="1" algn="just">
              <a:buFont typeface="Arial" panose="020B0604020202020204" pitchFamily="34" charset="0"/>
              <a:buChar char="–"/>
              <a:defRPr/>
            </a:pPr>
            <a:r>
              <a:rPr lang="en-US" altLang="zh-CN" sz="1600" dirty="0"/>
              <a:t>as specified in 11-23-0775r0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1097, 2110, 1448, 1690, 1624, 2100, and 1269 </a:t>
            </a:r>
          </a:p>
          <a:p>
            <a:pPr lvl="1" algn="just">
              <a:buFont typeface="Arial" panose="020B0604020202020204" pitchFamily="34" charset="0"/>
              <a:buChar char="–"/>
              <a:defRPr/>
            </a:pPr>
            <a:r>
              <a:rPr lang="en-US" altLang="zh-CN" sz="1600" dirty="0"/>
              <a:t>as specified in 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1101, 1134, 1605, 1570, 1571, 1729, 2028, 2029, 1606, 1730</a:t>
            </a:r>
          </a:p>
          <a:p>
            <a:pPr lvl="1" algn="just">
              <a:buFont typeface="Arial" panose="020B0604020202020204" pitchFamily="34" charset="0"/>
              <a:buChar char="–"/>
              <a:defRPr/>
            </a:pPr>
            <a:r>
              <a:rPr lang="en-US" altLang="zh-CN" sz="1600" dirty="0"/>
              <a:t>as specified in 11-23/0828r1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a:t>as 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1333, 1334, 1241, 1443, 1917, 1627, 1635, 1952, 1834, 1263</a:t>
            </a:r>
          </a:p>
          <a:p>
            <a:pPr lvl="1" algn="just">
              <a:buFont typeface="Arial" panose="020B0604020202020204" pitchFamily="34" charset="0"/>
              <a:buChar char="–"/>
              <a:defRPr/>
            </a:pPr>
            <a:r>
              <a:rPr lang="en-US" altLang="zh-CN" sz="1600" dirty="0"/>
              <a:t>as specified in 23/0727r2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1021, 1022, 1336, 1483 and 1389</a:t>
            </a:r>
          </a:p>
          <a:p>
            <a:pPr lvl="1" algn="just">
              <a:buFont typeface="Arial" panose="020B0604020202020204" pitchFamily="34" charset="0"/>
              <a:buChar char="–"/>
              <a:defRPr/>
            </a:pPr>
            <a:r>
              <a:rPr lang="en-US" altLang="zh-CN" sz="1600" dirty="0"/>
              <a:t>as specified in 23/0889r1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a:t>TGbf</a:t>
            </a:r>
            <a:r>
              <a:rPr lang="en-US" altLang="zh-CN" sz="1800" b="1" kern="0" dirty="0"/>
              <a:t> 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a:t>for the purpose of </a:t>
            </a:r>
            <a:r>
              <a:rPr lang="en-US" altLang="zh-CN" sz="1800" b="1" kern="0" dirty="0" err="1"/>
              <a:t>TGbf</a:t>
            </a:r>
            <a:r>
              <a:rPr lang="en-US" altLang="zh-CN" sz="1800" b="1" kern="0" dirty="0"/>
              <a:t> 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Rui Du </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a:t>Mix-mode 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1363. 1359, 1360, 1361, 1362, 1364, 1365 </a:t>
            </a:r>
          </a:p>
          <a:p>
            <a:pPr lvl="1" algn="just">
              <a:buFont typeface="Arial" panose="020B0604020202020204" pitchFamily="34" charset="0"/>
              <a:buChar char="–"/>
              <a:defRPr/>
            </a:pPr>
            <a:r>
              <a:rPr lang="en-US" altLang="zh-CN" sz="1600" dirty="0"/>
              <a:t>as specified in document  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11-23-0417r1</a:t>
            </a:r>
            <a:endParaRPr lang="en-US" altLang="zh-CN" kern="0" dirty="0"/>
          </a:p>
          <a:p>
            <a:pPr marL="628650" lvl="2">
              <a:buFont typeface="微软雅黑" panose="020B0503020204020204" pitchFamily="34" charset="-122"/>
              <a:buChar char="–"/>
              <a:defRPr/>
            </a:pPr>
            <a:r>
              <a:rPr lang="en-US" altLang="zh-CN" kern="0" dirty="0"/>
              <a:t>SP Result: Unanimous consent</a:t>
            </a:r>
          </a:p>
        </p:txBody>
      </p:sp>
    </p:spTree>
    <p:extLst>
      <p:ext uri="{BB962C8B-B14F-4D97-AF65-F5344CB8AC3E}">
        <p14:creationId xmlns:p14="http://schemas.microsoft.com/office/powerpoint/2010/main" val="14440898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June 26</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CIDs:1966, 1068, 1969, 1970 </a:t>
            </a:r>
          </a:p>
          <a:p>
            <a:pPr lvl="1" algn="just">
              <a:buFont typeface="Arial" panose="020B0604020202020204" pitchFamily="34" charset="0"/>
              <a:buChar char="–"/>
              <a:defRPr/>
            </a:pPr>
            <a:r>
              <a:rPr lang="en-US" altLang="zh-CN" sz="1600" dirty="0"/>
              <a:t>as 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document 11-23/0795r1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1000, 1222, 1223, 1237, 1238, 1777, 1816, 1843, 2161, 2260, 1211, 1212, 1213, 1214, 1220, 1221, 1297, 1320, 1321, 1542, 1543, 1544, 1568, 1663, 1935, 1944, 1945, 1946, 1947, 1958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11-23/0912r1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a:t>as specified in </a:t>
            </a:r>
            <a:r>
              <a:rPr lang="en-GB" altLang="zh-CN" sz="1600" dirty="0"/>
              <a:t>11-23/0913r0</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2169, 1697</a:t>
            </a:r>
          </a:p>
          <a:p>
            <a:pPr lvl="1" algn="just">
              <a:buFont typeface="Arial" panose="020B0604020202020204" pitchFamily="34" charset="0"/>
              <a:buChar char="–"/>
              <a:defRPr/>
            </a:pPr>
            <a:r>
              <a:rPr lang="en-US" altLang="zh-CN" sz="1600" dirty="0"/>
              <a:t>as specified in </a:t>
            </a:r>
            <a:r>
              <a:rPr lang="en-GB" altLang="zh-CN" sz="1600" dirty="0"/>
              <a:t>11-23/0789r1</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23/0814r3 </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2064 </a:t>
            </a:r>
          </a:p>
          <a:p>
            <a:pPr lvl="1" algn="just">
              <a:buFont typeface="Arial" panose="020B0604020202020204" pitchFamily="34" charset="0"/>
              <a:buChar char="–"/>
              <a:defRPr/>
            </a:pPr>
            <a:r>
              <a:rPr lang="en-US" altLang="zh-CN" sz="1600" dirty="0"/>
              <a:t>as specified in 11-23/0794r2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April 25</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1303, 1304, 1305, 1390, 1391, 1392, 1485, 1486 </a:t>
            </a:r>
          </a:p>
          <a:p>
            <a:pPr lvl="1" algn="just">
              <a:buFont typeface="Arial" panose="020B0604020202020204" pitchFamily="34" charset="0"/>
              <a:buChar char="–"/>
              <a:defRPr/>
            </a:pPr>
            <a:r>
              <a:rPr lang="en-US" altLang="zh-CN" sz="1600" dirty="0"/>
              <a:t>as 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a:t>as specified in 11-23/0844r2</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1440, 1441, 1442, 1666, 1667, 1723, 1892, 1936 and 1948 </a:t>
            </a:r>
          </a:p>
          <a:p>
            <a:pPr lvl="1" algn="just">
              <a:buFont typeface="Arial" panose="020B0604020202020204" pitchFamily="34" charset="0"/>
              <a:buChar char="–"/>
              <a:defRPr/>
            </a:pPr>
            <a:r>
              <a:rPr lang="en-US" altLang="zh-CN" sz="1600" dirty="0"/>
              <a:t>as specified in DCN 11-23/0952r1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Osama AboulMagd </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1231 1403 1454 1623 1805 1890, and 1893 </a:t>
            </a:r>
          </a:p>
          <a:p>
            <a:pPr lvl="1" algn="just">
              <a:buFont typeface="Arial" panose="020B0604020202020204" pitchFamily="34" charset="0"/>
              <a:buChar char="–"/>
              <a:defRPr/>
            </a:pPr>
            <a:r>
              <a:rPr lang="en-US" altLang="zh-CN" sz="1600" dirty="0"/>
              <a:t>as specified in DCN 11-23/0941r1</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1014, 1107, 1138, 1141, 1142, 1230, 1616, 1619, 1621, 1622, 1646, 2137, 2139, 2140, and 2141 </a:t>
            </a:r>
          </a:p>
          <a:p>
            <a:pPr lvl="1" algn="just">
              <a:buFont typeface="Arial" panose="020B0604020202020204" pitchFamily="34" charset="0"/>
              <a:buChar char="–"/>
              <a:defRPr/>
            </a:pPr>
            <a:r>
              <a:rPr lang="en-US" altLang="zh-CN" sz="1600" dirty="0"/>
              <a:t>as 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1706, 1707, 1967, 1071 </a:t>
            </a:r>
          </a:p>
          <a:p>
            <a:pPr lvl="1" algn="just">
              <a:buFont typeface="Arial" panose="020B0604020202020204" pitchFamily="34" charset="0"/>
              <a:buChar char="–"/>
              <a:defRPr/>
            </a:pPr>
            <a:r>
              <a:rPr lang="en-US" altLang="zh-CN" sz="1600" dirty="0"/>
              <a:t>as specified in 23/0718r3  “Comment Resolution in LB272 for OST CID (Part 3)”</a:t>
            </a:r>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Sahoo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1312, 1316 </a:t>
            </a:r>
          </a:p>
          <a:p>
            <a:pPr lvl="1" algn="just">
              <a:buFont typeface="Arial" panose="020B0604020202020204" pitchFamily="34" charset="0"/>
              <a:buChar char="–"/>
              <a:defRPr/>
            </a:pPr>
            <a:r>
              <a:rPr lang="en-US" altLang="zh-CN" sz="1600" dirty="0"/>
              <a:t>as specified in doc.: 11-23/0942r0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1318 </a:t>
            </a:r>
          </a:p>
          <a:p>
            <a:pPr lvl="1" algn="just">
              <a:buFont typeface="Arial" panose="020B0604020202020204" pitchFamily="34" charset="0"/>
              <a:buChar char="–"/>
              <a:defRPr/>
            </a:pPr>
            <a:r>
              <a:rPr lang="en-US" altLang="zh-CN" sz="1600" dirty="0"/>
              <a:t>as specified in doc.: 11-23/0948r1</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1928, 2120, 1227, 1814, 1885, 2258, 1224, 1314, 2245, 2246, 2247, 2248, 1350, 1807, 1833, 1661, 1806, 1662, 1808, 1779, 1351, 1407, 1815 </a:t>
            </a:r>
          </a:p>
          <a:p>
            <a:pPr lvl="1" algn="just">
              <a:buFont typeface="Arial" panose="020B0604020202020204" pitchFamily="34" charset="0"/>
              <a:buChar char="–"/>
              <a:defRPr/>
            </a:pPr>
            <a:r>
              <a:rPr lang="en-US" altLang="zh-CN" sz="1600" dirty="0"/>
              <a:t>as specified in 11-23-1003r1 </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1011</a:t>
            </a:r>
          </a:p>
          <a:p>
            <a:pPr lvl="1" algn="just">
              <a:buFont typeface="Arial" panose="020B0604020202020204" pitchFamily="34" charset="0"/>
              <a:buChar char="–"/>
              <a:defRPr/>
            </a:pPr>
            <a:r>
              <a:rPr lang="en-US" altLang="zh-CN" sz="1600" dirty="0"/>
              <a:t>as specified in 11-23/0828r2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Yang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1082, 1083, 1526, 1555, 1556, 1702, 1844, 1341, 1501,  </a:t>
            </a:r>
          </a:p>
          <a:p>
            <a:pPr lvl="1" algn="just">
              <a:buFont typeface="Arial" panose="020B0604020202020204" pitchFamily="34" charset="0"/>
              <a:buChar char="–"/>
              <a:defRPr/>
            </a:pPr>
            <a:r>
              <a:rPr lang="en-US" altLang="zh-CN" sz="1600" dirty="0"/>
              <a:t>as specified in document 11-23/0476r3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r>
              <a:rPr lang="en-US" altLang="en-US" sz="4000" dirty="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 16:00-18:00 Berlin time</a:t>
            </a:r>
          </a:p>
          <a:p>
            <a:pPr algn="ctr">
              <a:buFontTx/>
              <a:buNone/>
            </a:pP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1290, 1775, 1776, 1800, 2158, 2159, 2284</a:t>
            </a:r>
          </a:p>
          <a:p>
            <a:pPr lvl="1" algn="just">
              <a:buFont typeface="Arial" panose="020B0604020202020204" pitchFamily="34" charset="0"/>
              <a:buChar char="–"/>
              <a:defRPr/>
            </a:pPr>
            <a:r>
              <a:rPr lang="en-US" altLang="zh-CN" sz="1600" dirty="0"/>
              <a:t>as specified in 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1216, 1217, 1218, 1219, 1225, 1466, 1467, 1468, 1469, 1470, 1471, 1472, 1473, 1474, 1475, 1476, 1778, 2162</a:t>
            </a:r>
          </a:p>
          <a:p>
            <a:pPr lvl="1" algn="just">
              <a:buFont typeface="Arial" panose="020B0604020202020204" pitchFamily="34" charset="0"/>
              <a:buChar char="–"/>
              <a:defRPr/>
            </a:pPr>
            <a:r>
              <a:rPr lang="en-US" altLang="zh-CN" sz="1600" dirty="0"/>
              <a:t>as specified in 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1604</a:t>
            </a:r>
          </a:p>
          <a:p>
            <a:pPr lvl="1" algn="just">
              <a:buFont typeface="Arial" panose="020B0604020202020204" pitchFamily="34" charset="0"/>
              <a:buChar char="–"/>
              <a:defRPr/>
            </a:pPr>
            <a:r>
              <a:rPr lang="en-US" altLang="zh-CN" sz="1600" dirty="0"/>
              <a:t>as specified 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1629, 1642, 1685, 1686, 1687, 1759, 1767, 1768, 1769, 1770, 1824, 1825, 1826, 1827, 1828, and 1829 </a:t>
            </a:r>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2224, 2061, 1422, 1557, 1618, 1620, 1493, 2261, 2262, 2264, 1977, 1262, 1794, 2023, 2191, 1239, 1335, 1780, 1781</a:t>
            </a:r>
          </a:p>
          <a:p>
            <a:pPr lvl="1" algn="just">
              <a:buFont typeface="Arial" panose="020B0604020202020204" pitchFamily="34" charset="0"/>
              <a:buChar char="–"/>
              <a:defRPr/>
            </a:pPr>
            <a:r>
              <a:rPr lang="en-US" altLang="zh-CN" sz="1600" dirty="0"/>
              <a:t>as specified in 11-23/0994r1 ‘Proposed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1055, 1737, 1738, 1783, 1982, 1984, 1985, 2039, and 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2165, 1561, 1038, 1562 and 1598</a:t>
            </a:r>
          </a:p>
          <a:p>
            <a:pPr lvl="1" algn="just">
              <a:buFont typeface="Arial" panose="020B0604020202020204" pitchFamily="34" charset="0"/>
              <a:buChar char="–"/>
              <a:defRPr/>
            </a:pPr>
            <a:r>
              <a:rPr lang="en-US" altLang="zh-CN" sz="1600" dirty="0"/>
              <a:t>as specified in 11-23/0530r2 ‘LB272 comments measurement setup comments resolution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dirty="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2072</a:t>
            </a:r>
          </a:p>
          <a:p>
            <a:pPr lvl="1" algn="just">
              <a:buFont typeface="Arial" panose="020B0604020202020204" pitchFamily="34" charset="0"/>
              <a:buChar char="–"/>
              <a:defRPr/>
            </a:pPr>
            <a:r>
              <a:rPr lang="en-US" altLang="zh-CN" sz="1600" dirty="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a:t>
            </a:r>
            <a:r>
              <a:rPr lang="en-US" altLang="zh-CN" sz="1800" dirty="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fr-FR" altLang="zh-CN" dirty="0"/>
              <a:t>11-23/0867r1</a:t>
            </a:r>
            <a:r>
              <a:rPr lang="en-US" altLang="zh-CN" dirty="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 </a:t>
            </a:r>
            <a:r>
              <a:rPr lang="de-DE" altLang="zh-CN" sz="1600" dirty="0"/>
              <a:t>1978</a:t>
            </a:r>
            <a:endParaRPr lang="en-US" altLang="zh-CN" sz="1600" dirty="0"/>
          </a:p>
          <a:p>
            <a:pPr lvl="1" algn="just">
              <a:buFont typeface="Arial" panose="020B0604020202020204" pitchFamily="34" charset="0"/>
              <a:buChar char="–"/>
              <a:defRPr/>
            </a:pPr>
            <a:r>
              <a:rPr lang="en-US" altLang="zh-CN" sz="1600" dirty="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111229</TotalTime>
  <Words>11237</Words>
  <Application>Microsoft Office PowerPoint</Application>
  <PresentationFormat>宽屏</PresentationFormat>
  <Paragraphs>2814</Paragraphs>
  <Slides>229</Slides>
  <Notes>229</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229</vt:i4>
      </vt:variant>
    </vt:vector>
  </HeadingPairs>
  <TitlesOfParts>
    <vt:vector size="236" baseType="lpstr">
      <vt:lpstr>MS PGothic</vt:lpstr>
      <vt:lpstr>宋体</vt:lpstr>
      <vt:lpstr>微软雅黑</vt:lpstr>
      <vt:lpstr>Arial</vt:lpstr>
      <vt:lpstr>Calibri</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333</cp:revision>
  <cp:lastPrinted>2014-11-04T15:04:57Z</cp:lastPrinted>
  <dcterms:created xsi:type="dcterms:W3CDTF">2007-04-17T18:10:23Z</dcterms:created>
  <dcterms:modified xsi:type="dcterms:W3CDTF">2023-11-14T04:13:48Z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(3)R6rSEq6XcIG/NVr7gcvZOftc6f7gQl3s70p1nVQI1gwpjxpBQYuFof9jI0cocmy6nJJUmVke
EKHKXigYTy1t2IhX9SvfTRMfUTHLAukk8b/Zhyk09G3S/dSSNS18A1NtMUBvrlVXulBfDMDd
ot5dE+aecnuwegRuTUmyMMX6ftrR/KjE9ITizit3Gh/oADvRdSKqlMZR7LknV2GJtmq9I0e9
O3cldj8FgjEK4Ul8S2</vt:lpwstr>
  </property>
  <property fmtid="{D5CDD505-2E9C-101B-9397-08002B2CF9AE}" pid="27" name="_2015_ms_pID_7253431">
    <vt:lpwstr>1682DtuLQtaRDLFcfzjAcqRpLoEDIhnfREfEgDeTwLXaCD9GPI1axz
eHIQZOlMw79zyjoJx3RvOrOYwSPsKuDrf/0XZaCO8hzb9N7NDYfGZHU9OUH5UoZLE4ZEYqAg
FAkr0wlR81KpQPlfgwtzOq0UpQB7jpk0caD4ksoR+6Yk673ZmAcJAaMjO0DsYO18670Ipz9Q
rclpuFzNQk+eGmx21ZoV+h7iIRSzcXoJsE4Y</vt:lpwstr>
  </property>
  <property fmtid="{D5CDD505-2E9C-101B-9397-08002B2CF9AE}" pid="28" name="_2015_ms_pID_7253432">
    <vt:lpwstr>Oo1mleNIRYtsId0rRBYxrgw=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