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0"/>
  </p:notesMasterIdLst>
  <p:handoutMasterIdLst>
    <p:handoutMasterId r:id="rId201"/>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4" r:id="rId183"/>
    <p:sldId id="995" r:id="rId184"/>
    <p:sldId id="996" r:id="rId185"/>
    <p:sldId id="997" r:id="rId186"/>
    <p:sldId id="998" r:id="rId187"/>
    <p:sldId id="999" r:id="rId188"/>
    <p:sldId id="1000" r:id="rId189"/>
    <p:sldId id="1004" r:id="rId190"/>
    <p:sldId id="1005" r:id="rId191"/>
    <p:sldId id="1006" r:id="rId192"/>
    <p:sldId id="1001" r:id="rId193"/>
    <p:sldId id="708" r:id="rId194"/>
    <p:sldId id="963" r:id="rId195"/>
    <p:sldId id="561" r:id="rId196"/>
    <p:sldId id="698" r:id="rId197"/>
    <p:sldId id="705" r:id="rId198"/>
    <p:sldId id="798" r:id="rId19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theme" Target="theme/theme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tableStyles" Target="tableStyle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notesMaster" Target="notesMasters/notesMaster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handoutMaster" Target="handoutMasters/handoutMaster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commentAuthors" Target="commentAuthor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423796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6105670"/>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0020393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666394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126995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71641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4473320"/>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9890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268500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0773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04077900"/>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802.11-23/0410r41</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2023-09-13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Ning Gao</a:t>
            </a:r>
            <a:r>
              <a:rPr lang="en-US" altLang="zh-CN" sz="1800" b="1" kern="0" dirty="0"/>
              <a:t>	</a:t>
            </a:r>
            <a:r>
              <a:rPr lang="en-US" altLang="zh-CN" sz="1800" b="1" dirty="0"/>
              <a:t>	</a:t>
            </a:r>
            <a:r>
              <a:rPr lang="en-US" altLang="zh-CN" sz="1800" b="1" kern="0" dirty="0"/>
              <a:t>Second: Pu Perry Wang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p>
          <a:p>
            <a:pPr lvl="1" algn="just">
              <a:buFont typeface="Arial" panose="020B0604020202020204" pitchFamily="34" charset="0"/>
              <a:buChar char="–"/>
              <a:defRPr/>
            </a:pPr>
            <a:r>
              <a:rPr lang="en-US" altLang="zh-CN" sz="1600" dirty="0" smtClean="0"/>
              <a:t>as </a:t>
            </a:r>
            <a:r>
              <a:rPr lang="en-US" altLang="zh-CN" sz="1600" dirty="0"/>
              <a:t>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p>
          <a:p>
            <a:pPr lvl="1" algn="just">
              <a:buFont typeface="Arial" panose="020B0604020202020204" pitchFamily="34" charset="0"/>
              <a:buChar char="–"/>
              <a:defRPr/>
            </a:pPr>
            <a:r>
              <a:rPr lang="en-US" altLang="zh-CN" sz="1600" dirty="0" smtClean="0"/>
              <a:t>as </a:t>
            </a:r>
            <a:r>
              <a:rPr lang="en-US" altLang="zh-CN" sz="1600" dirty="0"/>
              <a:t>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smtClean="0"/>
              <a:t>as </a:t>
            </a:r>
            <a:r>
              <a:rPr lang="en-US" altLang="zh-CN" sz="1600" dirty="0"/>
              <a:t>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407: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a:t>
            </a:r>
            <a:r>
              <a:rPr lang="en-US" altLang="zh-CN" dirty="0" smtClean="0"/>
              <a:t>1675, 2038, 1660</a:t>
            </a:r>
            <a:endParaRPr lang="en-US" altLang="zh-CN" dirty="0"/>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a:t>
            </a:r>
            <a:r>
              <a:rPr lang="en-US" altLang="zh-CN" sz="2000" dirty="0" smtClean="0"/>
              <a:t>11-23/0314r21,</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mentor.ieee.org/802.11/dcn/23/11-23-0314-21-00bf-lb272-comments-and-approved-resolutions.xlsx</a:t>
            </a:r>
            <a:endParaRPr lang="en-US" altLang="zh-CN" sz="2000" dirty="0" smtClean="0"/>
          </a:p>
          <a:p>
            <a:pPr algn="just"/>
            <a:r>
              <a:rPr lang="en-US" altLang="zh-CN" sz="2000" dirty="0" smtClean="0"/>
              <a:t>Instruct the editor to prepare P802.11bf D2.0 incorporating these resolutions and,</a:t>
            </a:r>
          </a:p>
          <a:p>
            <a:pPr algn="just"/>
            <a:r>
              <a:rPr lang="en-US" altLang="zh-CN" sz="2000" dirty="0" smtClean="0"/>
              <a:t>Approve </a:t>
            </a:r>
            <a:r>
              <a:rPr lang="en-US" altLang="zh-CN" sz="2000" dirty="0"/>
              <a:t>a </a:t>
            </a:r>
            <a:r>
              <a:rPr lang="en-US" altLang="zh-CN" sz="2000" dirty="0" smtClean="0"/>
              <a:t>20 </a:t>
            </a:r>
            <a:r>
              <a:rPr lang="en-US" altLang="zh-CN" sz="2000" dirty="0"/>
              <a:t>day Working Group Recirculation Ballot asking the question “Should P802.11bf D2.0 be forwarded to SA Ballot?”</a:t>
            </a:r>
          </a:p>
          <a:p>
            <a:endParaRPr lang="zh-CN" altLang="zh-CN" sz="2000" dirty="0"/>
          </a:p>
          <a:p>
            <a:pPr lvl="0"/>
            <a:r>
              <a:rPr lang="en-GB" altLang="zh-CN" sz="2000" dirty="0"/>
              <a:t>Moved: Alecsander Eitan    </a:t>
            </a:r>
            <a:r>
              <a:rPr lang="en-GB" altLang="zh-CN" sz="2000" dirty="0" smtClean="0"/>
              <a:t>,  </a:t>
            </a:r>
            <a:r>
              <a:rPr lang="en-GB" altLang="zh-CN" sz="2000" dirty="0"/>
              <a:t>Seconded</a:t>
            </a:r>
            <a:r>
              <a:rPr lang="en-GB" altLang="zh-CN" sz="2000" dirty="0" smtClean="0"/>
              <a:t>: </a:t>
            </a:r>
            <a:r>
              <a:rPr lang="en-GB" altLang="zh-CN" sz="2000" dirty="0"/>
              <a:t>Dongguk Lim  </a:t>
            </a:r>
          </a:p>
          <a:p>
            <a:r>
              <a:rPr lang="en-US" altLang="zh-CN" sz="2000" kern="0" dirty="0"/>
              <a:t>Preliminary Result: (   </a:t>
            </a:r>
            <a:r>
              <a:rPr lang="en-US" altLang="zh-CN" sz="2000" kern="0" dirty="0" smtClean="0"/>
              <a:t>18 Y</a:t>
            </a:r>
            <a:r>
              <a:rPr lang="en-US" altLang="zh-CN" sz="2000" kern="0" dirty="0"/>
              <a:t>/  </a:t>
            </a:r>
            <a:r>
              <a:rPr lang="en-US" altLang="zh-CN" sz="2000" kern="0" dirty="0" smtClean="0"/>
              <a:t>0 N</a:t>
            </a:r>
            <a:r>
              <a:rPr lang="en-US" altLang="zh-CN" sz="2000" kern="0" dirty="0"/>
              <a:t>/  </a:t>
            </a:r>
            <a:r>
              <a:rPr lang="en-US" altLang="zh-CN" sz="2000" kern="0" dirty="0" smtClean="0"/>
              <a:t>1 A</a:t>
            </a:r>
            <a:r>
              <a:rPr lang="en-US" altLang="zh-CN" sz="2000" kern="0" dirty="0"/>
              <a:t>)</a:t>
            </a:r>
          </a:p>
          <a:p>
            <a:pPr lvl="0"/>
            <a:r>
              <a:rPr lang="en-GB" altLang="zh-CN" sz="2000" dirty="0" smtClean="0"/>
              <a:t>Result</a:t>
            </a:r>
            <a:r>
              <a:rPr lang="en-US" altLang="zh-CN" sz="2000" kern="0" dirty="0" smtClean="0"/>
              <a:t>*</a:t>
            </a:r>
            <a:r>
              <a:rPr lang="en-GB" altLang="zh-CN" sz="2000" dirty="0" smtClean="0"/>
              <a:t>: </a:t>
            </a:r>
            <a:r>
              <a:rPr lang="en-US" altLang="zh-CN" sz="2000" dirty="0">
                <a:highlight>
                  <a:srgbClr val="00FF00"/>
                </a:highlight>
              </a:rPr>
              <a:t>Motion Passes</a:t>
            </a:r>
            <a:r>
              <a:rPr lang="en-GB" altLang="zh-CN" sz="2000" dirty="0" smtClean="0"/>
              <a:t> (</a:t>
            </a:r>
            <a:r>
              <a:rPr lang="en-US" altLang="zh-CN" sz="2000" kern="0" dirty="0" smtClean="0"/>
              <a:t>18</a:t>
            </a:r>
            <a:r>
              <a:rPr lang="en-GB" altLang="zh-CN" sz="2000" dirty="0" smtClean="0"/>
              <a:t>y- 0n- 1a)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3191 3200 3201 3208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3123, 3406, 3407, 3431, 3433, 3434, 3435, 3438 and </a:t>
            </a:r>
            <a:r>
              <a:rPr lang="en-US" altLang="zh-CN" sz="1600" dirty="0" smtClean="0"/>
              <a:t>3441</a:t>
            </a:r>
          </a:p>
          <a:p>
            <a:pPr lvl="1" algn="just">
              <a:buFont typeface="Arial" panose="020B0604020202020204" pitchFamily="34" charset="0"/>
              <a:buChar char="–"/>
              <a:defRPr/>
            </a:pPr>
            <a:r>
              <a:rPr lang="en-US" altLang="zh-CN" sz="1600" dirty="0" smtClean="0"/>
              <a:t>as </a:t>
            </a:r>
            <a:r>
              <a:rPr lang="en-US" altLang="zh-CN" sz="1600" dirty="0"/>
              <a:t>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kern="0" dirty="0" smtClean="0"/>
              <a:t> </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a:t>
            </a:r>
            <a:r>
              <a:rPr lang="en-US" altLang="zh-CN" sz="1600" dirty="0" smtClean="0"/>
              <a:t>3544</a:t>
            </a:r>
          </a:p>
          <a:p>
            <a:pPr lvl="1" algn="just">
              <a:buFont typeface="Arial" panose="020B0604020202020204" pitchFamily="34" charset="0"/>
              <a:buChar char="–"/>
              <a:defRPr/>
            </a:pPr>
            <a:r>
              <a:rPr lang="en-US" altLang="zh-CN" sz="1600" dirty="0" smtClean="0"/>
              <a:t>as </a:t>
            </a:r>
            <a:r>
              <a:rPr lang="en-US" altLang="zh-CN" sz="1600" dirty="0"/>
              <a:t>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a:t>
            </a:r>
            <a:r>
              <a:rPr lang="en-US" altLang="zh-CN" sz="2800" dirty="0" smtClean="0">
                <a:solidFill>
                  <a:srgbClr val="00B0F0"/>
                </a:solidFill>
                <a:cs typeface="Times New Roman" panose="02020603050405020304" pitchFamily="18" charset="0"/>
              </a:rPr>
              <a:t>), 08:00-10:00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3026, 3027, 3024, </a:t>
            </a:r>
            <a:r>
              <a:rPr lang="en-US" altLang="zh-CN" sz="1600" dirty="0" smtClean="0"/>
              <a:t>3028</a:t>
            </a:r>
          </a:p>
          <a:p>
            <a:pPr lvl="1" algn="just">
              <a:buFont typeface="Arial" panose="020B0604020202020204" pitchFamily="34" charset="0"/>
              <a:buChar char="–"/>
              <a:defRPr/>
            </a:pPr>
            <a:r>
              <a:rPr lang="en-US" altLang="zh-CN" sz="1600" dirty="0" smtClean="0"/>
              <a:t>as </a:t>
            </a:r>
            <a:r>
              <a:rPr lang="en-US" altLang="zh-CN" sz="1600" dirty="0"/>
              <a:t>specified in doc.: 11-23/1484r1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3532, 3249, </a:t>
            </a:r>
            <a:r>
              <a:rPr lang="en-US" altLang="zh-CN" sz="1600" dirty="0" smtClean="0"/>
              <a:t>3291</a:t>
            </a:r>
          </a:p>
          <a:p>
            <a:pPr lvl="1" algn="just">
              <a:buFont typeface="Arial" panose="020B0604020202020204" pitchFamily="34" charset="0"/>
              <a:buChar char="–"/>
              <a:defRPr/>
            </a:pPr>
            <a:r>
              <a:rPr lang="en-US" altLang="zh-CN" sz="1600" dirty="0" smtClean="0"/>
              <a:t>as </a:t>
            </a:r>
            <a:r>
              <a:rPr lang="en-US" altLang="zh-CN" sz="1600" dirty="0"/>
              <a:t>specified in doc 11-23/1575r1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3269, 3382, 3501, 3502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11-23/1544r2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3035, 3036, 3072, 3091, 3095, 3250, 3476, 3482, </a:t>
            </a:r>
            <a:r>
              <a:rPr lang="en-US" altLang="zh-CN" sz="1600" dirty="0" smtClean="0"/>
              <a:t>3483</a:t>
            </a:r>
          </a:p>
          <a:p>
            <a:pPr lvl="1" algn="just">
              <a:buFont typeface="Arial" panose="020B0604020202020204" pitchFamily="34" charset="0"/>
              <a:buChar char="–"/>
              <a:defRPr/>
            </a:pPr>
            <a:r>
              <a:rPr lang="en-US" altLang="zh-CN" sz="1600" dirty="0" smtClean="0"/>
              <a:t>as </a:t>
            </a:r>
            <a:r>
              <a:rPr lang="en-US" altLang="zh-CN" sz="1600" dirty="0"/>
              <a:t>specified in 11-23/1492r2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11-23/1577r2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3306 </a:t>
            </a:r>
            <a:r>
              <a:rPr lang="en-US" altLang="zh-CN" sz="1600" dirty="0" smtClean="0"/>
              <a:t>3504</a:t>
            </a:r>
          </a:p>
          <a:p>
            <a:pPr lvl="1" algn="just">
              <a:buFont typeface="Arial" panose="020B0604020202020204" pitchFamily="34" charset="0"/>
              <a:buChar char="–"/>
              <a:defRPr/>
            </a:pPr>
            <a:r>
              <a:rPr lang="en-US" altLang="zh-CN" sz="1600" dirty="0" smtClean="0"/>
              <a:t>as </a:t>
            </a:r>
            <a:r>
              <a:rPr lang="en-US" altLang="zh-CN" sz="1600" dirty="0"/>
              <a:t>specified in 11-23/1559r2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Stephan Sand</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3353 3408 3409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11-23/1619r0</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a:t>
            </a:r>
            <a:r>
              <a:rPr lang="en-US" altLang="zh-CN" sz="4000" dirty="0" smtClean="0">
                <a:solidFill>
                  <a:srgbClr val="0000FF"/>
                </a:solidFill>
              </a:rPr>
              <a:t>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a:t>
            </a:r>
            <a:r>
              <a:rPr lang="en-US" altLang="zh-CN" sz="2800" dirty="0" smtClean="0">
                <a:cs typeface="Times New Roman" panose="02020603050405020304" pitchFamily="18" charset="0"/>
              </a:rPr>
              <a:t>ET</a:t>
            </a:r>
            <a:r>
              <a:rPr lang="en-US" altLang="en-US" sz="2800" dirty="0" smtClean="0"/>
              <a:t>.</a:t>
            </a:r>
            <a:endParaRPr lang="en-US" altLang="en-US" sz="28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a:t>
            </a:r>
            <a:r>
              <a:rPr lang="en-US" altLang="zh-CN" sz="1600" dirty="0" smtClean="0"/>
              <a:t>11-23/1653r0 </a:t>
            </a:r>
            <a:r>
              <a:rPr lang="en-US" altLang="zh-CN" sz="1600" dirty="0"/>
              <a:t>‘Proposed resolutions for editorial comments on D2.0 -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0275861"/>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as specified in </a:t>
            </a:r>
            <a:r>
              <a:rPr lang="en-US" altLang="zh-CN" sz="1600" dirty="0" smtClean="0"/>
              <a:t>DCN </a:t>
            </a:r>
            <a:r>
              <a:rPr lang="en-US" altLang="zh-CN" sz="1600" dirty="0"/>
              <a:t>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96922352"/>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a:t>
            </a:r>
            <a:r>
              <a:rPr lang="en-US" altLang="zh-CN" sz="1600" dirty="0" smtClean="0"/>
              <a:t>3044</a:t>
            </a:r>
            <a:r>
              <a:rPr lang="en-US" altLang="zh-CN" sz="1600" dirty="0"/>
              <a:t>,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4205693"/>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a:t>
            </a:r>
            <a:r>
              <a:rPr lang="en-US" altLang="zh-CN" sz="1800" b="1" kern="0" dirty="0" smtClean="0"/>
              <a:t>SHIRAKAWA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03500062"/>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3158</a:t>
            </a:r>
            <a:r>
              <a:rPr lang="en-US" altLang="zh-CN" sz="1600" dirty="0"/>
              <a:t>, 3425, 3471, 3505, 3168 and 3489.</a:t>
            </a:r>
          </a:p>
          <a:p>
            <a:pPr lvl="1" algn="just">
              <a:buFont typeface="Arial" panose="020B0604020202020204" pitchFamily="34" charset="0"/>
              <a:buChar char="–"/>
              <a:defRPr/>
            </a:pPr>
            <a:r>
              <a:rPr lang="en-US" altLang="zh-CN" sz="1600" dirty="0"/>
              <a:t>as specified in doc.: </a:t>
            </a:r>
            <a:r>
              <a:rPr lang="en-US" altLang="zh-CN" sz="1600" dirty="0" smtClean="0"/>
              <a:t>11-23/1661r2</a:t>
            </a:r>
            <a:endParaRPr lang="en-US" altLang="zh-CN" sz="160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93934495"/>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3084, 3089, 3105, 3108, 3109, 3142, 3218, 3321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11-23/1651r3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Zhanjing Bao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1688472"/>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3017, 3066, 3150, 3360, 3361, 3365, 3366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3731929746"/>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3059, 3060, 3061, 3064, 3067, 3134, 3180, 3181, 3182, 3183, 3184, 3256, 3364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378522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3059, 3060, 3061, 3064, 3067, 3134, 3180, 3181, 3182, 3183, 3184, 3256, 3364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558740671"/>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3295</a:t>
            </a:r>
            <a:r>
              <a:rPr lang="en-US" altLang="zh-CN" sz="1600" dirty="0"/>
              <a:t>, 3394, 3396, </a:t>
            </a:r>
            <a:r>
              <a:rPr lang="en-US" altLang="zh-CN" sz="1600" dirty="0" smtClean="0"/>
              <a:t>3397, </a:t>
            </a:r>
            <a:r>
              <a:rPr lang="en-US" altLang="zh-CN" sz="1600" dirty="0"/>
              <a:t>3417, 3473, 3069, 3070, 3402, 3486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11-23/1552r3</a:t>
            </a: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364759387"/>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a:t>
            </a:r>
            <a:r>
              <a:rPr lang="en-US" altLang="zh-CN" sz="1600" dirty="0" smtClean="0"/>
              <a:t>:</a:t>
            </a:r>
            <a:r>
              <a:rPr lang="en-US" altLang="zh-CN" sz="1600" dirty="0"/>
              <a:t> 3442, 3369, 3443, 3444, 3445, 3446, 3447, 3448, 3449, 3450, 3451, 3452, 3453, 3454, 3455, 3456, 3457, 3458, 3459, 3460, 3461, 3462, 3463, 3464, 3018, 3019, 3020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3885660"/>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111114</TotalTime>
  <Words>9851</Words>
  <Application>Microsoft Office PowerPoint</Application>
  <PresentationFormat>宽屏</PresentationFormat>
  <Paragraphs>2486</Paragraphs>
  <Slides>198</Slides>
  <Notes>198</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198</vt:i4>
      </vt:variant>
    </vt:vector>
  </HeadingPairs>
  <TitlesOfParts>
    <vt:vector size="204"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266</cp:revision>
  <cp:lastPrinted>2014-11-04T15:04:57Z</cp:lastPrinted>
  <dcterms:created xsi:type="dcterms:W3CDTF">2007-04-17T18:10:23Z</dcterms:created>
  <dcterms:modified xsi:type="dcterms:W3CDTF">2023-09-27T00:55:39Z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(3)p6Rksi0DXjiokNkXPMVTvVM1XL2Jbi/w7mSIoMV+MWpeeSxCtaP/Bl1DLZz1UpqtdAZH5I8S
vG5CMcgI4V5IdFsFKrzhmDkUR9RH8sIBbfqoyR15qG7Gj1qQJHASTBjtcs+vL1705Eadx0v3
EeBOnaGycnNOLKdAprLI66UgLmX/TUCtQb/zFsk2gELQrsLE/vHA1Qv0LCWD79cAosxKhG6F
ICDMGUHnUBm3/28P1M</vt:lpwstr>
  </property>
  <property fmtid="{D5CDD505-2E9C-101B-9397-08002B2CF9AE}" pid="27" name="_2015_ms_pID_7253431">
    <vt:lpwstr>TwMQB3yTAfCrEWtgzb3zaJJ2YEDCut6NPaHtuaGyHymCQySBKgU1Sl
XLgcvH4XXTnscKk7CfkpSJtmZinjkdZQ+AOoTrubIsNDAxqpZ1Byfjs8jLEezB7zhuDyaSLa
a05jI9+RWxjVue8zkro3UdPbmCLbu2C3fsmUAtXXDbgx3loj1w/YfDGEYmzDfzlwRYM5fcJQ
g3n2sXwWx/YkmlcLw8Ip13TLeG2ot1CR4fpd</vt:lpwstr>
  </property>
  <property fmtid="{D5CDD505-2E9C-101B-9397-08002B2CF9AE}" pid="28" name="_2015_ms_pID_7253432">
    <vt:lpwstr>tWn8IQER3l9/L/f4He68HvA=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