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4.xml" ContentType="application/vnd.openxmlformats-officedocument.presentationml.notesSlide+xml"/>
  <Override PartName="/ppt/notesSlides/notesSlide185.xml" ContentType="application/vnd.openxmlformats-officedocument.presentationml.notesSlide+xml"/>
  <Override PartName="/ppt/notesSlides/notesSlide18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8"/>
  </p:notesMasterIdLst>
  <p:handoutMasterIdLst>
    <p:handoutMasterId r:id="rId189"/>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8" r:id="rId54"/>
    <p:sldId id="809" r:id="rId55"/>
    <p:sldId id="810" r:id="rId56"/>
    <p:sldId id="811" r:id="rId57"/>
    <p:sldId id="812" r:id="rId58"/>
    <p:sldId id="813" r:id="rId59"/>
    <p:sldId id="814" r:id="rId60"/>
    <p:sldId id="815" r:id="rId61"/>
    <p:sldId id="816" r:id="rId62"/>
    <p:sldId id="817" r:id="rId63"/>
    <p:sldId id="818" r:id="rId64"/>
    <p:sldId id="819" r:id="rId65"/>
    <p:sldId id="820" r:id="rId66"/>
    <p:sldId id="821" r:id="rId67"/>
    <p:sldId id="822" r:id="rId68"/>
    <p:sldId id="823" r:id="rId69"/>
    <p:sldId id="824" r:id="rId70"/>
    <p:sldId id="825" r:id="rId71"/>
    <p:sldId id="826" r:id="rId72"/>
    <p:sldId id="827" r:id="rId73"/>
    <p:sldId id="828" r:id="rId74"/>
    <p:sldId id="829" r:id="rId75"/>
    <p:sldId id="830" r:id="rId76"/>
    <p:sldId id="831" r:id="rId77"/>
    <p:sldId id="832" r:id="rId78"/>
    <p:sldId id="833" r:id="rId79"/>
    <p:sldId id="834" r:id="rId80"/>
    <p:sldId id="835" r:id="rId81"/>
    <p:sldId id="836" r:id="rId82"/>
    <p:sldId id="837" r:id="rId83"/>
    <p:sldId id="838" r:id="rId84"/>
    <p:sldId id="839" r:id="rId85"/>
    <p:sldId id="840" r:id="rId86"/>
    <p:sldId id="841" r:id="rId87"/>
    <p:sldId id="842" r:id="rId88"/>
    <p:sldId id="843" r:id="rId89"/>
    <p:sldId id="844" r:id="rId90"/>
    <p:sldId id="879" r:id="rId91"/>
    <p:sldId id="880" r:id="rId92"/>
    <p:sldId id="881" r:id="rId93"/>
    <p:sldId id="882" r:id="rId94"/>
    <p:sldId id="883" r:id="rId95"/>
    <p:sldId id="884" r:id="rId96"/>
    <p:sldId id="885" r:id="rId97"/>
    <p:sldId id="886" r:id="rId98"/>
    <p:sldId id="887" r:id="rId99"/>
    <p:sldId id="888" r:id="rId100"/>
    <p:sldId id="889" r:id="rId101"/>
    <p:sldId id="890" r:id="rId102"/>
    <p:sldId id="891" r:id="rId103"/>
    <p:sldId id="892" r:id="rId104"/>
    <p:sldId id="893" r:id="rId105"/>
    <p:sldId id="894" r:id="rId106"/>
    <p:sldId id="895" r:id="rId107"/>
    <p:sldId id="896" r:id="rId108"/>
    <p:sldId id="897" r:id="rId109"/>
    <p:sldId id="898" r:id="rId110"/>
    <p:sldId id="899" r:id="rId111"/>
    <p:sldId id="900" r:id="rId112"/>
    <p:sldId id="901" r:id="rId113"/>
    <p:sldId id="902" r:id="rId114"/>
    <p:sldId id="903" r:id="rId115"/>
    <p:sldId id="904" r:id="rId116"/>
    <p:sldId id="905" r:id="rId117"/>
    <p:sldId id="906" r:id="rId118"/>
    <p:sldId id="907" r:id="rId119"/>
    <p:sldId id="909" r:id="rId120"/>
    <p:sldId id="910" r:id="rId121"/>
    <p:sldId id="911" r:id="rId122"/>
    <p:sldId id="912" r:id="rId123"/>
    <p:sldId id="913" r:id="rId124"/>
    <p:sldId id="914" r:id="rId125"/>
    <p:sldId id="915" r:id="rId126"/>
    <p:sldId id="916" r:id="rId127"/>
    <p:sldId id="917" r:id="rId128"/>
    <p:sldId id="918" r:id="rId129"/>
    <p:sldId id="919" r:id="rId130"/>
    <p:sldId id="920" r:id="rId131"/>
    <p:sldId id="931" r:id="rId132"/>
    <p:sldId id="932" r:id="rId133"/>
    <p:sldId id="933" r:id="rId134"/>
    <p:sldId id="934" r:id="rId135"/>
    <p:sldId id="935" r:id="rId136"/>
    <p:sldId id="936" r:id="rId137"/>
    <p:sldId id="937" r:id="rId138"/>
    <p:sldId id="938" r:id="rId139"/>
    <p:sldId id="940" r:id="rId140"/>
    <p:sldId id="941" r:id="rId141"/>
    <p:sldId id="942" r:id="rId142"/>
    <p:sldId id="943" r:id="rId143"/>
    <p:sldId id="944" r:id="rId144"/>
    <p:sldId id="945" r:id="rId145"/>
    <p:sldId id="946" r:id="rId146"/>
    <p:sldId id="947" r:id="rId147"/>
    <p:sldId id="948" r:id="rId148"/>
    <p:sldId id="949" r:id="rId149"/>
    <p:sldId id="950" r:id="rId150"/>
    <p:sldId id="951" r:id="rId151"/>
    <p:sldId id="952" r:id="rId152"/>
    <p:sldId id="953" r:id="rId153"/>
    <p:sldId id="954" r:id="rId154"/>
    <p:sldId id="955" r:id="rId155"/>
    <p:sldId id="956" r:id="rId156"/>
    <p:sldId id="957" r:id="rId157"/>
    <p:sldId id="959" r:id="rId158"/>
    <p:sldId id="964" r:id="rId159"/>
    <p:sldId id="965" r:id="rId160"/>
    <p:sldId id="966" r:id="rId161"/>
    <p:sldId id="967" r:id="rId162"/>
    <p:sldId id="968" r:id="rId163"/>
    <p:sldId id="969" r:id="rId164"/>
    <p:sldId id="970" r:id="rId165"/>
    <p:sldId id="971" r:id="rId166"/>
    <p:sldId id="972" r:id="rId167"/>
    <p:sldId id="973" r:id="rId168"/>
    <p:sldId id="974" r:id="rId169"/>
    <p:sldId id="975" r:id="rId170"/>
    <p:sldId id="976" r:id="rId171"/>
    <p:sldId id="977" r:id="rId172"/>
    <p:sldId id="983" r:id="rId173"/>
    <p:sldId id="984" r:id="rId174"/>
    <p:sldId id="985" r:id="rId175"/>
    <p:sldId id="986" r:id="rId176"/>
    <p:sldId id="987" r:id="rId177"/>
    <p:sldId id="988" r:id="rId178"/>
    <p:sldId id="989" r:id="rId179"/>
    <p:sldId id="990" r:id="rId180"/>
    <p:sldId id="991" r:id="rId181"/>
    <p:sldId id="708" r:id="rId182"/>
    <p:sldId id="963" r:id="rId183"/>
    <p:sldId id="561" r:id="rId184"/>
    <p:sldId id="698" r:id="rId185"/>
    <p:sldId id="705" r:id="rId186"/>
    <p:sldId id="798" r:id="rId18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12" autoAdjust="0"/>
    <p:restoredTop sz="90427" autoAdjust="0"/>
  </p:normalViewPr>
  <p:slideViewPr>
    <p:cSldViewPr>
      <p:cViewPr varScale="1">
        <p:scale>
          <a:sx n="88" d="100"/>
          <a:sy n="88" d="100"/>
        </p:scale>
        <p:origin x="134"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presProps" Target="presProp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viewProps" Target="viewProp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theme" Target="theme/theme1.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handoutMaster" Target="handoutMasters/handoutMaster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0" Type="http://schemas.openxmlformats.org/officeDocument/2006/relationships/commentAuthors" Target="commentAuthor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0114024"/>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8574002"/>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7580857"/>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4263365"/>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1696919"/>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6553474"/>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780574"/>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14665870"/>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3560712"/>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4643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1468938"/>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8491564"/>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5824393"/>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5005097"/>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005139"/>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3836091"/>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641005"/>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684508"/>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3357270"/>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830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6341153"/>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121014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0177625"/>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9017038"/>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7109464"/>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2745336"/>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9957352"/>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630768"/>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7955696"/>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0759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6961058"/>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4864942"/>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0932544"/>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9216224"/>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0026545"/>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7972574"/>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1806362"/>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961166"/>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3604217"/>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63506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74538228"/>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2153594"/>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05816695"/>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088112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1979855"/>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6982473"/>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7903313"/>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1800440"/>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110"/>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18974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591724"/>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6131325"/>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2988854"/>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426055"/>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4929664"/>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20709048"/>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5473057"/>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07639977"/>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8416855"/>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26155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1018052"/>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4087258"/>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67664659"/>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6531047"/>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6298794"/>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2594847"/>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88690482"/>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4483655"/>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7507487"/>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01313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2875354"/>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2892570"/>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2856624"/>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1149959"/>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773070"/>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384817"/>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9250801"/>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1689951"/>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2907132"/>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78985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8582693"/>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0761230"/>
      </p:ext>
    </p:extLst>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72323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42874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94034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88590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015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2047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785179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30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15100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309766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45048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84699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1649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46258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645478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306383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2598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45354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618814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607859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416386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0957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89388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10198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95252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76835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163136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491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783911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47497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173579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9906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650556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278837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3876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700812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37079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907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241635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8591888"/>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0461653"/>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188047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9407491"/>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07961283"/>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9808846"/>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217932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046676"/>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340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802.11-23/0410r39</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a:t>
            </a:r>
            <a:r>
              <a:rPr lang="en-US" altLang="en-US" sz="1800" b="1" dirty="0" smtClean="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3" Type="http://schemas.openxmlformats.org/officeDocument/2006/relationships/hyperlink" Target="https://mentor.ieee.org/802.11/dcn/23/11-23-0314-21-00bf-lb272-comments-and-approved-resolutions.xlsx" TargetMode="External"/><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5.xml"/><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 </a:t>
            </a:r>
            <a:r>
              <a:rPr lang="en-US" altLang="zh-CN" dirty="0" smtClean="0"/>
              <a:t>– Part 2</a:t>
            </a:r>
            <a:endParaRPr lang="en-US" altLang="en-US" dirty="0" smtClean="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2023-09-13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1755, </a:t>
            </a:r>
            <a:r>
              <a:rPr lang="en-US" altLang="zh-CN" sz="1600" dirty="0" smtClean="0"/>
              <a:t>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09428905"/>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1013, 1453, 1573, 1610, 1612, 1613, 1615, 1617, 1712, 1866, 2014, 2034, 2035, 2037, and 2282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11-23/1126r3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dirty="0" smtClean="0"/>
              <a:t>  </a:t>
            </a:r>
            <a:r>
              <a:rPr lang="en-US" altLang="zh-CN" sz="1800" b="1" kern="0" dirty="0"/>
              <a:t>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0902337"/>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smtClean="0"/>
              <a:t>as </a:t>
            </a:r>
            <a:r>
              <a:rPr lang="en-US" altLang="zh-CN" sz="1600" dirty="0"/>
              <a:t>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41554578"/>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1990, 1763, 1766 </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Yan Xin</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913345"/>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1987, 1988, 1989, 1765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proposed in 11-23/1082r1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3740624"/>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2077</a:t>
            </a:r>
          </a:p>
          <a:p>
            <a:pPr lvl="1" algn="just">
              <a:buFont typeface="Arial" panose="020B0604020202020204" pitchFamily="34" charset="0"/>
              <a:buChar char="–"/>
              <a:defRPr/>
            </a:pPr>
            <a:r>
              <a:rPr lang="en-US" altLang="zh-CN" sz="1600" dirty="0"/>
              <a:t>as specified </a:t>
            </a:r>
            <a:r>
              <a:rPr lang="en-US" altLang="zh-CN" sz="1600" dirty="0" smtClean="0"/>
              <a:t>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94405260"/>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2209</a:t>
            </a:r>
          </a:p>
          <a:p>
            <a:pPr lvl="1" algn="just">
              <a:buFont typeface="Arial" panose="020B0604020202020204" pitchFamily="34" charset="0"/>
              <a:buChar char="–"/>
              <a:defRPr/>
            </a:pPr>
            <a:r>
              <a:rPr lang="en-US" altLang="zh-CN" sz="1600" dirty="0" smtClean="0"/>
              <a:t>as specified in </a:t>
            </a:r>
            <a:r>
              <a:rPr lang="pt-BR" altLang="zh-CN" sz="1600" dirty="0" smtClean="0"/>
              <a:t>11-23/1170r2</a:t>
            </a:r>
            <a:r>
              <a:rPr lang="pt-BR" altLang="zh-CN" sz="1600" dirty="0"/>
              <a:t>, LB272 CR for SBP CID 2209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65120633"/>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2283</a:t>
            </a:r>
          </a:p>
          <a:p>
            <a:pPr lvl="1" algn="just">
              <a:buFont typeface="Arial" panose="020B0604020202020204" pitchFamily="34" charset="0"/>
              <a:buChar char="–"/>
              <a:defRPr/>
            </a:pPr>
            <a:r>
              <a:rPr lang="en-US" altLang="zh-CN" sz="1600" dirty="0"/>
              <a:t>as specified </a:t>
            </a:r>
            <a:r>
              <a:rPr lang="en-US" altLang="zh-CN" sz="1600" dirty="0" smtClean="0"/>
              <a:t>in 11-23/1150r1</a:t>
            </a:r>
            <a:r>
              <a:rPr lang="en-US" altLang="zh-CN" sz="1600" dirty="0"/>
              <a:t>,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488172"/>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1376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11-23-1091r1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3143562"/>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Ali Raissinia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929553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1589 </a:t>
            </a:r>
          </a:p>
          <a:p>
            <a:pPr lvl="1" algn="just">
              <a:buFont typeface="Arial" panose="020B0604020202020204" pitchFamily="34" charset="0"/>
              <a:buChar char="–"/>
              <a:defRPr/>
            </a:pPr>
            <a:r>
              <a:rPr lang="en-US" altLang="zh-CN" sz="1600" dirty="0" smtClean="0"/>
              <a:t>as </a:t>
            </a:r>
            <a:r>
              <a:rPr lang="en-US" altLang="zh-CN" sz="1600" dirty="0"/>
              <a:t>specified in 11-23-1184r0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smtClean="0"/>
              <a:t>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2760689"/>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366 (</a:t>
            </a:r>
            <a:r>
              <a:rPr lang="en-US" altLang="zh-CN" sz="4000" dirty="0" smtClean="0">
                <a:solidFill>
                  <a:srgbClr val="FF0000"/>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2063</a:t>
            </a:r>
          </a:p>
          <a:p>
            <a:pPr lvl="1" algn="just">
              <a:buFont typeface="Arial" panose="020B0604020202020204" pitchFamily="34" charset="0"/>
              <a:buChar char="–"/>
              <a:defRPr/>
            </a:pPr>
            <a:r>
              <a:rPr lang="en-US" altLang="zh-CN" sz="1600" dirty="0" smtClean="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2347599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1626, 2225, 1700, 1754, 1753, 1249, 1250 and </a:t>
            </a:r>
            <a:r>
              <a:rPr lang="en-US" altLang="zh-CN" sz="1600" dirty="0" smtClean="0"/>
              <a:t>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665808"/>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1855, 1902, 2069, 2131, 2186, 2189, 2206, </a:t>
            </a:r>
            <a:r>
              <a:rPr lang="en-US" altLang="zh-CN" sz="1600" dirty="0" smtClean="0"/>
              <a:t>2266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11-23/1032r1</a:t>
            </a:r>
            <a:endParaRPr lang="en-US" altLang="zh-CN" sz="160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54233982"/>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1420  </a:t>
            </a:r>
            <a:endParaRPr lang="en-US" altLang="zh-CN" sz="1600" dirty="0" smtClean="0"/>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54296827"/>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1464</a:t>
            </a:r>
            <a:r>
              <a:rPr lang="en-US" altLang="zh-CN" sz="1600" dirty="0"/>
              <a:t>, 1340, 1463, 1465, 1461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8350725"/>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2217</a:t>
            </a:r>
            <a:endParaRPr lang="en-US" altLang="zh-CN" sz="1600" dirty="0" smtClean="0"/>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smtClean="0"/>
              <a:t>  </a:t>
            </a:r>
            <a:r>
              <a:rPr lang="en-US" altLang="zh-CN" sz="1800" b="1" kern="0" dirty="0"/>
              <a:t>	</a:t>
            </a:r>
            <a:r>
              <a:rPr lang="en-US" altLang="zh-CN" sz="1800" b="1" dirty="0"/>
              <a:t>	</a:t>
            </a:r>
            <a:r>
              <a:rPr lang="en-US" altLang="zh-CN" sz="1800" b="1" kern="0" dirty="0"/>
              <a:t>Second: </a:t>
            </a:r>
            <a:r>
              <a:rPr lang="en-US" altLang="zh-CN" sz="1800" b="1" kern="0" dirty="0" err="1"/>
              <a:t>Yiyan</a:t>
            </a:r>
            <a:r>
              <a:rPr lang="en-US" altLang="zh-CN" sz="1800" b="1" kern="0" dirty="0"/>
              <a:t> Zhang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305614"/>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a:t>
            </a:r>
            <a:r>
              <a:rPr lang="en-US" altLang="zh-CN" sz="1600" dirty="0" smtClean="0"/>
              <a:t>11-23/1223r1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2623415"/>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921397167"/>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11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Berlin </a:t>
            </a:r>
            <a:r>
              <a:rPr lang="en-US" altLang="zh-CN" sz="2800" dirty="0" smtClean="0">
                <a:solidFill>
                  <a:srgbClr val="00B0F0"/>
                </a:solidFill>
                <a:cs typeface="Times New Roman" panose="02020603050405020304" pitchFamily="18" charset="0"/>
              </a:rPr>
              <a:t>time</a:t>
            </a:r>
            <a:endParaRPr lang="en-US" altLang="en-US" sz="4000" dirty="0" smtClean="0"/>
          </a:p>
          <a:p>
            <a:pPr lvl="1"/>
            <a:endParaRPr lang="en-US" altLang="en-US" sz="3600" dirty="0"/>
          </a:p>
          <a:p>
            <a:pPr lvl="1"/>
            <a:endParaRPr lang="en-US" altLang="en-US" sz="3600" dirty="0"/>
          </a:p>
        </p:txBody>
      </p:sp>
    </p:spTree>
    <p:extLst>
      <p:ext uri="{BB962C8B-B14F-4D97-AF65-F5344CB8AC3E}">
        <p14:creationId xmlns:p14="http://schemas.microsoft.com/office/powerpoint/2010/main" val="41934796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1574 </a:t>
            </a:r>
            <a:r>
              <a:rPr lang="en-US" altLang="zh-CN" sz="1600" dirty="0"/>
              <a:t>and 1953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a:t>
            </a:r>
            <a:r>
              <a:rPr lang="en-US" altLang="zh-CN" sz="1600" dirty="0"/>
              <a:t>/</a:t>
            </a:r>
            <a:r>
              <a:rPr lang="en-US" altLang="zh-CN" sz="1600" dirty="0" smtClean="0"/>
              <a:t>1164r1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96082617"/>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1793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11-23/1107r0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11-23/1107r0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22468776"/>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1026, 1873, 1171, 1172, 1595, 1423, 1425, 1426, 2056, 1591, 1592, 1593, 1594, 1784, 2270, 2020, 2170. 2171, 2269, 2257</a:t>
            </a:r>
          </a:p>
          <a:p>
            <a:pPr lvl="1" algn="just">
              <a:buFont typeface="Arial" panose="020B0604020202020204" pitchFamily="34" charset="0"/>
              <a:buChar char="–"/>
              <a:defRPr/>
            </a:pPr>
            <a:r>
              <a:rPr lang="en-US" altLang="zh-CN" sz="1600" dirty="0"/>
              <a:t> as specified in </a:t>
            </a:r>
            <a:r>
              <a:rPr lang="en-US" altLang="zh-CN" sz="1600" dirty="0" smtClean="0"/>
              <a:t>11-23/0759r2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Chris Beg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11-23/0759r2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85888411"/>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1059</a:t>
            </a:r>
            <a:r>
              <a:rPr lang="en-US" altLang="zh-CN" sz="1600" dirty="0"/>
              <a:t>, 1063, 1065, 1345, 1705, 1788, 1908, 1964, 1965 </a:t>
            </a:r>
          </a:p>
          <a:p>
            <a:pPr lvl="1" algn="just">
              <a:buFont typeface="Arial" panose="020B0604020202020204" pitchFamily="34" charset="0"/>
              <a:buChar char="–"/>
              <a:defRPr/>
            </a:pPr>
            <a:r>
              <a:rPr lang="en-US" altLang="zh-CN" sz="1600" dirty="0"/>
              <a:t>- as specified in 11-23/1018r1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kern="0" dirty="0" smtClean="0"/>
              <a:t>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11-23/1018r1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3748785"/>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1689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11-23/1197r1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a:t>
            </a:r>
            <a:r>
              <a:rPr lang="en-US" altLang="zh-CN" sz="1800" b="1" kern="0" dirty="0" smtClean="0"/>
              <a:t>Wei</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11-23/1197r1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529763"/>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1012, 1136, 2000, 2030, 2031, 2032, 1728, 1732, 2287, 2242</a:t>
            </a:r>
          </a:p>
          <a:p>
            <a:pPr lvl="1" algn="just">
              <a:buFont typeface="Arial" panose="020B0604020202020204" pitchFamily="34" charset="0"/>
              <a:buChar char="–"/>
              <a:defRPr/>
            </a:pPr>
            <a:r>
              <a:rPr lang="en-US" altLang="zh-CN" sz="1600" dirty="0"/>
              <a:t> as specified in </a:t>
            </a:r>
            <a:r>
              <a:rPr lang="en-US" altLang="zh-CN" sz="1600" dirty="0" smtClean="0"/>
              <a:t>11-23/0833r2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11-23/0833r2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9578100"/>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11-23/1178r1 </a:t>
            </a:r>
            <a:r>
              <a:rPr lang="zh-CN" altLang="zh-CN" sz="1600" dirty="0"/>
              <a:t>‘</a:t>
            </a:r>
            <a:r>
              <a:rPr lang="en-US" altLang="zh-CN" sz="1600" dirty="0"/>
              <a:t>Bug fix: SBP response</a:t>
            </a:r>
            <a:r>
              <a:rPr lang="zh-CN" altLang="zh-CN" sz="1600" dirty="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6505597"/>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1044 and 1052</a:t>
            </a:r>
          </a:p>
          <a:p>
            <a:pPr lvl="1" algn="just">
              <a:buFont typeface="Arial" panose="020B0604020202020204" pitchFamily="34" charset="0"/>
              <a:buChar char="–"/>
              <a:defRPr/>
            </a:pPr>
            <a:r>
              <a:rPr lang="en-US" altLang="zh-CN" sz="1600" dirty="0"/>
              <a:t>as specified in </a:t>
            </a:r>
            <a:r>
              <a:rPr lang="en-US" altLang="zh-CN" sz="1600" dirty="0" smtClean="0"/>
              <a:t>11-23/1203r0 </a:t>
            </a:r>
            <a:r>
              <a:rPr lang="en-US" altLang="zh-CN" sz="1600" dirty="0"/>
              <a:t>‘LB272 comments SBP comments resolution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11-23/1203r0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6857233"/>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2019 2272 2218 1451 1452 1658 1659 1883 1940 1941 1782 1797 1003 1489 1490 1491 2045 2046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11-23/1042r1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11-23/1042r1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033856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1950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Chris Beg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8540218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11-23/1058r0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11-23/1058r0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1107932"/>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12    (Wednesday AM </a:t>
            </a:r>
            <a:r>
              <a:rPr lang="en-US" altLang="zh-CN" sz="2800" dirty="0" smtClean="0">
                <a:solidFill>
                  <a:srgbClr val="00B0F0"/>
                </a:solidFill>
                <a:cs typeface="Times New Roman" panose="02020603050405020304" pitchFamily="18" charset="0"/>
              </a:rPr>
              <a:t>2),</a:t>
            </a:r>
            <a:r>
              <a:rPr lang="en-US" altLang="zh-CN" sz="2800" dirty="0">
                <a:solidFill>
                  <a:srgbClr val="00B0F0"/>
                </a:solidFill>
                <a:cs typeface="Times New Roman" panose="02020603050405020304" pitchFamily="18" charset="0"/>
              </a:rPr>
              <a:t>	</a:t>
            </a:r>
            <a:r>
              <a:rPr lang="en-US" altLang="zh-CN" sz="2800" dirty="0" smtClean="0">
                <a:solidFill>
                  <a:srgbClr val="00B0F0"/>
                </a:solidFill>
                <a:cs typeface="Times New Roman" panose="02020603050405020304" pitchFamily="18" charset="0"/>
              </a:rPr>
              <a:t>10:30-12:30 </a:t>
            </a:r>
            <a:r>
              <a:rPr lang="en-US" altLang="zh-CN" sz="2800" dirty="0">
                <a:solidFill>
                  <a:srgbClr val="00B0F0"/>
                </a:solidFill>
                <a:cs typeface="Times New Roman" panose="02020603050405020304" pitchFamily="18" charset="0"/>
              </a:rPr>
              <a:t>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784216424"/>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1673 </a:t>
            </a:r>
          </a:p>
          <a:p>
            <a:pPr lvl="1" algn="just">
              <a:buFont typeface="Arial" panose="020B0604020202020204" pitchFamily="34" charset="0"/>
              <a:buChar char="–"/>
              <a:defRPr/>
            </a:pPr>
            <a:r>
              <a:rPr lang="en-US" altLang="zh-CN" sz="1600" dirty="0" smtClean="0"/>
              <a:t>as </a:t>
            </a:r>
            <a:r>
              <a:rPr lang="en-US" altLang="zh-CN" sz="1600" dirty="0"/>
              <a:t>specified in 11-23/1219r1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Chaoming Luo  </a:t>
            </a:r>
            <a:r>
              <a:rPr lang="en-US" altLang="zh-CN" sz="1800" b="1" kern="0" dirty="0"/>
              <a:t>	</a:t>
            </a:r>
            <a:r>
              <a:rPr lang="en-US" altLang="zh-CN" sz="1800" b="1" dirty="0"/>
              <a:t>	</a:t>
            </a:r>
            <a:r>
              <a:rPr lang="en-US" altLang="zh-CN" sz="1800" b="1" kern="0" dirty="0"/>
              <a:t>Second: Ning Gao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11-23/1219r1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571185"/>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1733, </a:t>
            </a:r>
            <a:r>
              <a:rPr lang="en-US" altLang="zh-CN" sz="1600" dirty="0" smtClean="0"/>
              <a:t>2286</a:t>
            </a:r>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11-23/1243r4</a:t>
            </a:r>
            <a:r>
              <a:rPr lang="en-US" altLang="zh-CN" sz="1600" dirty="0"/>
              <a:t>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smtClean="0"/>
              <a:t>11-23/1243r4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33209150"/>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1798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11-23/1129r0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 </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11-23/1129r0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61798701"/>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2036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11-23/1265r0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smtClean="0"/>
              <a:t>11-23/1265r0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76684006"/>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2226, 2227, 2228, 2229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12057278"/>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2241</a:t>
            </a:r>
            <a:endParaRPr lang="en-US" altLang="zh-CN" sz="1600" dirty="0"/>
          </a:p>
          <a:p>
            <a:pPr lvl="1" algn="just">
              <a:buFont typeface="Arial" panose="020B0604020202020204" pitchFamily="34" charset="0"/>
              <a:buChar char="–"/>
              <a:defRPr/>
            </a:pPr>
            <a:r>
              <a:rPr lang="en-US" altLang="zh-CN" sz="1600" dirty="0"/>
              <a:t> as specified in </a:t>
            </a:r>
            <a:r>
              <a:rPr lang="en-US" altLang="zh-CN" sz="1600" dirty="0" smtClean="0"/>
              <a:t>11-23/1157r3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11-23/1157r3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9039578"/>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1810 and 2107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11-23/1169r3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0799133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13    (Thursday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3083744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2202 </a:t>
            </a:r>
          </a:p>
          <a:p>
            <a:pPr lvl="1" algn="just">
              <a:buFont typeface="Arial" panose="020B0604020202020204" pitchFamily="34" charset="0"/>
              <a:buChar char="–"/>
              <a:defRPr/>
            </a:pPr>
            <a:r>
              <a:rPr lang="en-US" altLang="zh-CN" sz="1600" dirty="0" smtClean="0"/>
              <a:t>as </a:t>
            </a:r>
            <a:r>
              <a:rPr lang="en-US" altLang="zh-CN" sz="1600" dirty="0"/>
              <a:t>specified in DCN 11-23/1274r0.</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11-23/1274r0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26130692"/>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1525</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082895258"/>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2181, 2182, 2192, 2205, </a:t>
            </a:r>
            <a:r>
              <a:rPr lang="en-US" altLang="zh-CN" sz="1600" dirty="0" smtClean="0"/>
              <a:t>2210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735290702"/>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smtClean="0"/>
              <a:t>CID: 2063 </a:t>
            </a:r>
            <a:r>
              <a:rPr lang="en-US" altLang="zh-CN" sz="1600" dirty="0"/>
              <a:t>and 2103</a:t>
            </a:r>
            <a:endParaRPr lang="zh-CN" altLang="zh-CN" sz="1600" dirty="0" smtClean="0"/>
          </a:p>
          <a:p>
            <a:pPr marL="342900" lvl="1" indent="-342900" algn="just">
              <a:buFont typeface="Arial" panose="020B0604020202020204" pitchFamily="34" charset="0"/>
              <a:buChar char="•"/>
              <a:defRPr/>
            </a:pPr>
            <a:r>
              <a:rPr lang="en-US" altLang="zh-CN" sz="1800" b="1" dirty="0" smtClean="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127184234"/>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396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11-23-1167r1 containing editorial updates to clause 11.55.3,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r>
              <a:rPr lang="en-US" altLang="zh-CN" sz="1800" b="1" kern="0" dirty="0" smtClean="0"/>
              <a: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b="1" dirty="0"/>
              <a:t>	</a:t>
            </a:r>
            <a:r>
              <a:rPr lang="en-US" altLang="zh-CN" sz="1800" b="1" kern="0" dirty="0"/>
              <a:t>Second: Pu Perry Wang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b="1" kern="0" dirty="0"/>
              <a:t>11-23-1167r1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72294395"/>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397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a:t>
            </a:r>
            <a:r>
              <a:rPr lang="en-US" altLang="zh-CN" sz="1800" b="1" kern="0" dirty="0" smtClean="0"/>
              <a:t>11-23/1215r1 </a:t>
            </a:r>
            <a:r>
              <a:rPr lang="en-US" altLang="zh-CN" sz="1800" b="1" kern="0" dirty="0"/>
              <a:t>containing editorial updates to D1.2,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Leif </a:t>
            </a:r>
            <a:r>
              <a:rPr lang="en-US" altLang="zh-CN" sz="1800" b="1" kern="0" dirty="0" smtClean="0"/>
              <a:t>Wilhelmsson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b="1" kern="0" dirty="0"/>
              <a:t>11-23/1215r1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55108314"/>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1048, 1049, 1050, 1051, 1233, 1234, 1236, 1393, 1394, 1395, 1396, 1397, 1398, 1399, 1400, 1401, 1402, 1404, 1405, 1406, 1487, 2097, 2298, 2299, and 2301</a:t>
            </a:r>
          </a:p>
          <a:p>
            <a:pPr lvl="1" algn="just">
              <a:buFont typeface="Arial" panose="020B0604020202020204" pitchFamily="34" charset="0"/>
              <a:buChar char="–"/>
              <a:defRPr/>
            </a:pPr>
            <a:r>
              <a:rPr lang="en-US" altLang="zh-CN" sz="1600" dirty="0" smtClean="0"/>
              <a:t>as </a:t>
            </a:r>
            <a:r>
              <a:rPr lang="en-US" altLang="zh-CN" sz="1600" dirty="0"/>
              <a:t>specified in 11-23/0896r3 “LB272-DMG-Sensing-Instance-CIDs: Part 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11-23/0896r3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34597230"/>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1291, 1292, 1293, 1294, 1295, 1460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11-23/1249r2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Ning Gao</a:t>
            </a:r>
            <a:r>
              <a:rPr lang="en-US" altLang="zh-CN" sz="1800" b="1" kern="0" dirty="0"/>
              <a:t>	</a:t>
            </a:r>
            <a:r>
              <a:rPr lang="en-US" altLang="zh-CN" sz="1800" b="1" dirty="0"/>
              <a:t>	</a:t>
            </a:r>
            <a:r>
              <a:rPr lang="en-US" altLang="zh-CN" sz="1800" b="1" kern="0" dirty="0"/>
              <a:t>Second: Pu Perry Wang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11-23/1249r2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72377141"/>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smtClean="0"/>
              <a:t>CID: 2240</a:t>
            </a:r>
            <a:endParaRPr lang="zh-CN" altLang="zh-CN" sz="1600" dirty="0" smtClean="0"/>
          </a:p>
          <a:p>
            <a:pPr marL="342900" lvl="1" indent="-342900" algn="just">
              <a:buFont typeface="Arial" panose="020B0604020202020204" pitchFamily="34" charset="0"/>
              <a:buChar char="•"/>
              <a:defRPr/>
            </a:pPr>
            <a:r>
              <a:rPr lang="en-US" altLang="zh-CN" sz="1800" b="1" dirty="0" smtClean="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349282146"/>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2101, 1102, 1037, 2104, 1649 and </a:t>
            </a:r>
            <a:r>
              <a:rPr lang="en-US" altLang="zh-CN" sz="1600" dirty="0" smtClean="0"/>
              <a:t>2105</a:t>
            </a:r>
          </a:p>
          <a:p>
            <a:pPr lvl="1" algn="just">
              <a:buFont typeface="Arial" panose="020B0604020202020204" pitchFamily="34" charset="0"/>
              <a:buChar char="–"/>
              <a:defRPr/>
            </a:pPr>
            <a:r>
              <a:rPr lang="en-US" altLang="zh-CN" sz="1600" dirty="0" smtClean="0"/>
              <a:t>as </a:t>
            </a:r>
            <a:r>
              <a:rPr lang="en-US" altLang="zh-CN" sz="1600" dirty="0"/>
              <a:t>specified in 11-23/0976r5 ‘LB272 comments SBP comments resolution Part 3’</a:t>
            </a:r>
          </a:p>
          <a:p>
            <a:pPr lvl="1" algn="just">
              <a:buFont typeface="Arial" panose="020B0604020202020204" pitchFamily="34" charset="0"/>
              <a:buChar char="–"/>
              <a:defRPr/>
            </a:pP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11-23/0976r5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47393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1764</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11-23/1247r3</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11-23/1247r3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40001740"/>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2088, </a:t>
            </a:r>
            <a:r>
              <a:rPr lang="en-US" altLang="zh-CN" sz="1600" dirty="0" smtClean="0"/>
              <a:t>2219</a:t>
            </a:r>
          </a:p>
          <a:p>
            <a:pPr lvl="1" algn="just">
              <a:buFont typeface="Arial" panose="020B0604020202020204" pitchFamily="34" charset="0"/>
              <a:buChar char="–"/>
              <a:defRPr/>
            </a:pPr>
            <a:r>
              <a:rPr lang="en-US" altLang="zh-CN" sz="1600" dirty="0" smtClean="0"/>
              <a:t>as </a:t>
            </a:r>
            <a:r>
              <a:rPr lang="en-US" altLang="zh-CN" sz="1600" dirty="0"/>
              <a:t>specified in 11-23/1084r2, LB272 CR for DMG CID 2088 2219</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11-23/1084r2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02080655"/>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11-23/1171r2, LB272 bug fix for SBP procedure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3212271"/>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1226, 1394, 1488, 2079, and 2090</a:t>
            </a:r>
          </a:p>
          <a:p>
            <a:pPr lvl="1" algn="just">
              <a:buFont typeface="Arial" panose="020B0604020202020204" pitchFamily="34" charset="0"/>
              <a:buChar char="–"/>
              <a:defRPr/>
            </a:pPr>
            <a:r>
              <a:rPr lang="en-US" altLang="zh-CN" sz="1600" dirty="0" smtClean="0"/>
              <a:t>as </a:t>
            </a:r>
            <a:r>
              <a:rPr lang="en-US" altLang="zh-CN" sz="1600" dirty="0"/>
              <a:t>specified in 11-23/1289r2 “LB272-DMG-Sensing-Instance-CIDs: Part 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11-23/1289r2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26821433"/>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1665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11-23/1128r0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Dongguk Lim</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11-23/1128r0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32918812"/>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762000" y="762000"/>
            <a:ext cx="11049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407: </a:t>
            </a:r>
            <a:r>
              <a:rPr lang="en-US" altLang="en-US" sz="3200" dirty="0"/>
              <a:t>closing the remaining CIDs </a:t>
            </a:r>
            <a:r>
              <a:rPr lang="en-US" altLang="en-US" sz="3200" dirty="0" smtClean="0"/>
              <a:t>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1455, 2146, 2176, 2149, 1930, 1986, 1929, 2015, 2052, 1056, 2155, 2156, </a:t>
            </a:r>
            <a:r>
              <a:rPr lang="en-US" altLang="zh-CN" dirty="0" smtClean="0"/>
              <a:t>1675, 2038, 1660</a:t>
            </a:r>
            <a:endParaRPr lang="en-US" altLang="zh-CN" dirty="0"/>
          </a:p>
          <a:p>
            <a:pPr lvl="0"/>
            <a:r>
              <a:rPr lang="en-US" altLang="zh-CN" dirty="0"/>
              <a:t>With the following rejection reason: “Lack of </a:t>
            </a:r>
            <a:r>
              <a:rPr lang="en-US" altLang="zh-CN" dirty="0" smtClean="0"/>
              <a:t>technical contribution/consensus</a:t>
            </a:r>
            <a:r>
              <a:rPr lang="en-US" altLang="zh-CN" dirty="0"/>
              <a:t>”.</a:t>
            </a:r>
          </a:p>
          <a:p>
            <a:endParaRPr lang="zh-CN" altLang="zh-CN" dirty="0"/>
          </a:p>
          <a:p>
            <a:pPr lvl="0"/>
            <a:r>
              <a:rPr lang="en-GB" altLang="zh-CN" dirty="0"/>
              <a:t>Moved: Pu Perry Wang,  Seconded: Alecsander Eitan, </a:t>
            </a:r>
          </a:p>
          <a:p>
            <a:pPr lvl="0"/>
            <a:r>
              <a:rPr lang="en-GB" altLang="zh-CN" dirty="0"/>
              <a:t>Result: </a:t>
            </a:r>
            <a:r>
              <a:rPr lang="en-US" altLang="zh-CN" dirty="0">
                <a:solidFill>
                  <a:srgbClr val="000000"/>
                </a:solidFill>
                <a:highlight>
                  <a:srgbClr val="00FF00"/>
                </a:highlight>
                <a:latin typeface="Times New Roman" panose="02020603050405020304" pitchFamily="18" charset="0"/>
              </a:rPr>
              <a:t>Approved by unanimous consent</a:t>
            </a:r>
            <a:endParaRPr lang="en-US" altLang="zh-CN" sz="1050" b="1" kern="0" dirty="0"/>
          </a:p>
        </p:txBody>
      </p:sp>
    </p:spTree>
    <p:extLst>
      <p:ext uri="{BB962C8B-B14F-4D97-AF65-F5344CB8AC3E}">
        <p14:creationId xmlns:p14="http://schemas.microsoft.com/office/powerpoint/2010/main" val="315465120"/>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err="1" smtClean="0"/>
              <a:t>TGbf</a:t>
            </a:r>
            <a:r>
              <a:rPr lang="en-US" altLang="en-US" sz="3200" dirty="0" smtClean="0"/>
              <a:t> re-circulation </a:t>
            </a:r>
            <a:r>
              <a:rPr lang="en-US" altLang="en-US" sz="3200" dirty="0"/>
              <a:t>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a:t>
            </a:r>
            <a:r>
              <a:rPr lang="en-US" altLang="zh-CN" sz="2000" dirty="0" smtClean="0"/>
              <a:t>11-23/0314r21,</a:t>
            </a:r>
            <a:endParaRPr lang="en-US" altLang="zh-CN" sz="2000" dirty="0"/>
          </a:p>
          <a:p>
            <a:pPr marL="354013" indent="0" algn="just">
              <a:buNone/>
            </a:pPr>
            <a:r>
              <a:rPr lang="en-US" altLang="zh-CN" sz="2000" dirty="0">
                <a:hlinkClick r:id="rId3"/>
              </a:rPr>
              <a:t>https://</a:t>
            </a:r>
            <a:r>
              <a:rPr lang="en-US" altLang="zh-CN" sz="2000" dirty="0" smtClean="0">
                <a:hlinkClick r:id="rId3"/>
              </a:rPr>
              <a:t>mentor.ieee.org/802.11/dcn/23/11-23-0314-21-00bf-lb272-comments-and-approved-resolutions.xlsx</a:t>
            </a:r>
            <a:endParaRPr lang="en-US" altLang="zh-CN" sz="2000" dirty="0" smtClean="0"/>
          </a:p>
          <a:p>
            <a:pPr algn="just"/>
            <a:r>
              <a:rPr lang="en-US" altLang="zh-CN" sz="2000" dirty="0" smtClean="0"/>
              <a:t>Instruct the editor to prepare P802.11bf D2.0 incorporating these resolutions and,</a:t>
            </a:r>
          </a:p>
          <a:p>
            <a:pPr algn="just"/>
            <a:r>
              <a:rPr lang="en-US" altLang="zh-CN" sz="2000" dirty="0" smtClean="0"/>
              <a:t>Approve </a:t>
            </a:r>
            <a:r>
              <a:rPr lang="en-US" altLang="zh-CN" sz="2000" dirty="0"/>
              <a:t>a </a:t>
            </a:r>
            <a:r>
              <a:rPr lang="en-US" altLang="zh-CN" sz="2000" dirty="0" smtClean="0"/>
              <a:t>20 </a:t>
            </a:r>
            <a:r>
              <a:rPr lang="en-US" altLang="zh-CN" sz="2000" dirty="0"/>
              <a:t>day Working Group Recirculation Ballot asking the question “Should P802.11bf D2.0 be forwarded to SA Ballot?”</a:t>
            </a:r>
          </a:p>
          <a:p>
            <a:endParaRPr lang="zh-CN" altLang="zh-CN" sz="2000" dirty="0"/>
          </a:p>
          <a:p>
            <a:pPr lvl="0"/>
            <a:r>
              <a:rPr lang="en-GB" altLang="zh-CN" sz="2000" dirty="0"/>
              <a:t>Moved: Alecsander Eitan    </a:t>
            </a:r>
            <a:r>
              <a:rPr lang="en-GB" altLang="zh-CN" sz="2000" dirty="0" smtClean="0"/>
              <a:t>,  </a:t>
            </a:r>
            <a:r>
              <a:rPr lang="en-GB" altLang="zh-CN" sz="2000" dirty="0"/>
              <a:t>Seconded</a:t>
            </a:r>
            <a:r>
              <a:rPr lang="en-GB" altLang="zh-CN" sz="2000" dirty="0" smtClean="0"/>
              <a:t>: </a:t>
            </a:r>
            <a:r>
              <a:rPr lang="en-GB" altLang="zh-CN" sz="2000" dirty="0"/>
              <a:t>Dongguk Lim  </a:t>
            </a:r>
          </a:p>
          <a:p>
            <a:r>
              <a:rPr lang="en-US" altLang="zh-CN" sz="2000" kern="0" dirty="0"/>
              <a:t>Preliminary Result: (   </a:t>
            </a:r>
            <a:r>
              <a:rPr lang="en-US" altLang="zh-CN" sz="2000" kern="0" dirty="0" smtClean="0"/>
              <a:t>18 Y</a:t>
            </a:r>
            <a:r>
              <a:rPr lang="en-US" altLang="zh-CN" sz="2000" kern="0" dirty="0"/>
              <a:t>/  </a:t>
            </a:r>
            <a:r>
              <a:rPr lang="en-US" altLang="zh-CN" sz="2000" kern="0" dirty="0" smtClean="0"/>
              <a:t>0 N</a:t>
            </a:r>
            <a:r>
              <a:rPr lang="en-US" altLang="zh-CN" sz="2000" kern="0" dirty="0"/>
              <a:t>/  </a:t>
            </a:r>
            <a:r>
              <a:rPr lang="en-US" altLang="zh-CN" sz="2000" kern="0" dirty="0" smtClean="0"/>
              <a:t>1 A</a:t>
            </a:r>
            <a:r>
              <a:rPr lang="en-US" altLang="zh-CN" sz="2000" kern="0" dirty="0"/>
              <a:t>)</a:t>
            </a:r>
          </a:p>
          <a:p>
            <a:pPr lvl="0"/>
            <a:r>
              <a:rPr lang="en-GB" altLang="zh-CN" sz="2000" dirty="0" smtClean="0"/>
              <a:t>Result</a:t>
            </a:r>
            <a:r>
              <a:rPr lang="en-US" altLang="zh-CN" sz="2000" kern="0" dirty="0" smtClean="0"/>
              <a:t>*</a:t>
            </a:r>
            <a:r>
              <a:rPr lang="en-GB" altLang="zh-CN" sz="2000" dirty="0" smtClean="0"/>
              <a:t>: </a:t>
            </a:r>
            <a:r>
              <a:rPr lang="en-US" altLang="zh-CN" sz="2000" dirty="0">
                <a:highlight>
                  <a:srgbClr val="00FF00"/>
                </a:highlight>
              </a:rPr>
              <a:t>Motion Passes</a:t>
            </a:r>
            <a:r>
              <a:rPr lang="en-GB" altLang="zh-CN" sz="2000" dirty="0" smtClean="0"/>
              <a:t> (</a:t>
            </a:r>
            <a:r>
              <a:rPr lang="en-US" altLang="zh-CN" sz="2000" kern="0" dirty="0" smtClean="0"/>
              <a:t>18</a:t>
            </a:r>
            <a:r>
              <a:rPr lang="en-GB" altLang="zh-CN" sz="2000" dirty="0" smtClean="0"/>
              <a:t>y- 0n- 1a)</a:t>
            </a:r>
            <a:endParaRPr lang="en-US" altLang="zh-CN" sz="140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68426553"/>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September Interim</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Sept 12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794254623"/>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3128, 3144, 3151, 3211, 3212, 3280, 3281, 3372, 3388, and </a:t>
            </a:r>
            <a:r>
              <a:rPr lang="en-US" altLang="zh-CN" sz="1600" dirty="0" smtClean="0"/>
              <a:t>3376</a:t>
            </a:r>
          </a:p>
          <a:p>
            <a:pPr lvl="1" algn="just">
              <a:buFont typeface="Arial" panose="020B0604020202020204" pitchFamily="34" charset="0"/>
              <a:buChar char="–"/>
              <a:defRPr/>
            </a:pPr>
            <a:r>
              <a:rPr lang="en-US" altLang="zh-CN" sz="1600" dirty="0" smtClean="0"/>
              <a:t>as </a:t>
            </a:r>
            <a:r>
              <a:rPr lang="en-US" altLang="zh-CN" sz="1600" dirty="0"/>
              <a:t>specified in document 23/1455r1 LB276 Comment Resolutions for MISC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a:t>
            </a:r>
            <a:r>
              <a:rPr lang="en-US" altLang="zh-CN" sz="1800" b="1" dirty="0" smtClean="0"/>
              <a:t>Raissinia</a:t>
            </a:r>
            <a:r>
              <a:rPr lang="en-US" altLang="zh-CN" sz="1800" b="1" kern="0" dirty="0"/>
              <a:t>	</a:t>
            </a:r>
            <a:r>
              <a:rPr lang="en-US" altLang="zh-CN" sz="1800" b="1" dirty="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a:t>
            </a:r>
            <a:r>
              <a:rPr lang="en-US" altLang="zh-CN" sz="1800" dirty="0">
                <a:highlight>
                  <a:srgbClr val="00FF00"/>
                </a:highlight>
              </a:rPr>
              <a:t>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23/1455r1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955040"/>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3148</a:t>
            </a:r>
            <a:r>
              <a:rPr lang="en-US" altLang="zh-CN" sz="1600" dirty="0"/>
              <a:t>, 3149, and </a:t>
            </a:r>
            <a:r>
              <a:rPr lang="en-US" altLang="zh-CN" sz="1600" dirty="0" smtClean="0"/>
              <a:t>3179</a:t>
            </a:r>
          </a:p>
          <a:p>
            <a:pPr lvl="1" algn="just">
              <a:buFont typeface="Arial" panose="020B0604020202020204" pitchFamily="34" charset="0"/>
              <a:buChar char="–"/>
              <a:defRPr/>
            </a:pPr>
            <a:r>
              <a:rPr lang="en-US" altLang="zh-CN" sz="1600" dirty="0" smtClean="0"/>
              <a:t>as </a:t>
            </a:r>
            <a:r>
              <a:rPr lang="en-US" altLang="zh-CN" sz="1600" dirty="0"/>
              <a:t>specified in document 23/1463r2 LB276 Comment Resolutions for Reporting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23/1463r2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995594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3000, 3001, 3348, 3374, 3387, 3389, 3390, 3107</a:t>
            </a:r>
          </a:p>
          <a:p>
            <a:pPr lvl="1" algn="just">
              <a:buFont typeface="Arial" panose="020B0604020202020204" pitchFamily="34" charset="0"/>
              <a:buChar char="–"/>
              <a:defRPr/>
            </a:pPr>
            <a:r>
              <a:rPr lang="en-US" altLang="zh-CN" sz="1600" dirty="0" smtClean="0"/>
              <a:t>as </a:t>
            </a:r>
            <a:r>
              <a:rPr lang="en-US" altLang="zh-CN" sz="1600" dirty="0"/>
              <a:t>specified in 11-23/1435r1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05348789"/>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3112, 3121, 3241, 3265, 3266, 3344 &amp; 3345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11-23/1430r0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 </a:t>
            </a:r>
            <a:r>
              <a:rPr lang="en-US" altLang="zh-CN" sz="1800" b="1" kern="0" dirty="0"/>
              <a:t>	</a:t>
            </a:r>
            <a:r>
              <a:rPr lang="en-US" altLang="zh-CN" sz="1800" b="1" dirty="0"/>
              <a:t>	</a:t>
            </a:r>
            <a:r>
              <a:rPr lang="en-US" altLang="zh-CN" sz="1800" b="1" kern="0" dirty="0"/>
              <a:t>Second: Cheng Chen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11-23/1430r0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81985387"/>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nn-NO" altLang="zh-CN" sz="1600" dirty="0"/>
              <a:t>23/1457r1 updated sensing NDPA frame format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a:t>
            </a:r>
            <a:r>
              <a:rPr lang="en-US" altLang="zh-CN" sz="1800" b="1" kern="0" dirty="0" smtClean="0"/>
              <a:t>Raissinia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nn-NO" altLang="zh-CN" dirty="0"/>
              <a:t>23/1457r1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9540597"/>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3194</a:t>
            </a:r>
            <a:r>
              <a:rPr lang="en-US" altLang="zh-CN" sz="1600" dirty="0"/>
              <a:t>, 3245, 3246, 3247, 3248, 3284, 3285, 3286, 3287, 3288, 3289, 3290, 3392, 3527, 3528, 3393, 3529, 3531, 3414, and 3469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23/1456r2 LB276 Comment Resolutions for Sensing NDPA frame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23/1456r2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smtClean="0"/>
              <a:t>14Y</a:t>
            </a:r>
            <a:r>
              <a:rPr lang="en-US" altLang="zh-CN" dirty="0"/>
              <a:t>, </a:t>
            </a:r>
            <a:r>
              <a:rPr lang="en-US" altLang="zh-CN" dirty="0" smtClean="0"/>
              <a:t>3N, 10A</a:t>
            </a:r>
            <a:endParaRPr lang="en-US" altLang="zh-CN" sz="1050" b="1" kern="0" dirty="0"/>
          </a:p>
        </p:txBody>
      </p:sp>
    </p:spTree>
    <p:extLst>
      <p:ext uri="{BB962C8B-B14F-4D97-AF65-F5344CB8AC3E}">
        <p14:creationId xmlns:p14="http://schemas.microsoft.com/office/powerpoint/2010/main" val="914830429"/>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3076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77587198"/>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3209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598530205"/>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3153 </a:t>
            </a:r>
            <a:r>
              <a:rPr lang="en-US" altLang="zh-CN" sz="1600" dirty="0"/>
              <a:t>3154 3187 3190 3258  3261 3308 3427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11-23/1473r2 ‘CRs for SBP part1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23/1473r2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7420059"/>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September Interim</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Sept 13    (Wednesday AM 2),	</a:t>
            </a:r>
            <a:r>
              <a:rPr lang="en-US" altLang="zh-CN" sz="2800" dirty="0" smtClean="0">
                <a:solidFill>
                  <a:srgbClr val="00B0F0"/>
                </a:solidFill>
                <a:cs typeface="Times New Roman" panose="02020603050405020304" pitchFamily="18" charset="0"/>
              </a:rPr>
              <a:t>10:30-12:30 </a:t>
            </a:r>
            <a:r>
              <a:rPr lang="en-US" altLang="zh-CN" sz="2800" dirty="0">
                <a:solidFill>
                  <a:srgbClr val="00B0F0"/>
                </a:solidFill>
                <a:cs typeface="Times New Roman" panose="02020603050405020304" pitchFamily="18" charset="0"/>
              </a:rPr>
              <a:t>Atlanta time </a:t>
            </a:r>
          </a:p>
          <a:p>
            <a:pPr lvl="1"/>
            <a:endParaRPr lang="en-US" altLang="en-US" sz="3600" dirty="0"/>
          </a:p>
          <a:p>
            <a:pPr lvl="1"/>
            <a:endParaRPr lang="en-US" altLang="en-US" sz="3600" dirty="0"/>
          </a:p>
        </p:txBody>
      </p:sp>
    </p:spTree>
    <p:extLst>
      <p:ext uri="{BB962C8B-B14F-4D97-AF65-F5344CB8AC3E}">
        <p14:creationId xmlns:p14="http://schemas.microsoft.com/office/powerpoint/2010/main" val="2622886252"/>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3191 3200 3201 3208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11-23/1501r1 ‘CRs for SBP part2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11-23/1501r1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48838019"/>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3123, 3406, 3407, 3431, 3433, 3434, 3435, 3438 and </a:t>
            </a:r>
            <a:r>
              <a:rPr lang="en-US" altLang="zh-CN" sz="1600" dirty="0" smtClean="0"/>
              <a:t>3441</a:t>
            </a:r>
          </a:p>
          <a:p>
            <a:pPr lvl="1" algn="just">
              <a:buFont typeface="Arial" panose="020B0604020202020204" pitchFamily="34" charset="0"/>
              <a:buChar char="–"/>
              <a:defRPr/>
            </a:pPr>
            <a:r>
              <a:rPr lang="en-US" altLang="zh-CN" sz="1600" dirty="0" smtClean="0"/>
              <a:t>as </a:t>
            </a:r>
            <a:r>
              <a:rPr lang="en-US" altLang="zh-CN" sz="1600" dirty="0"/>
              <a:t>specified in 11-23/1502r1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kern="0" dirty="0" smtClean="0"/>
              <a:t> </a:t>
            </a:r>
            <a:r>
              <a:rPr lang="en-US" altLang="zh-CN" sz="1800" b="1" kern="0" dirty="0"/>
              <a:t>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081558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3056 3083 3096 3138 3143 3146 3147 3152 3170 3171 3173 3174 3175 3176 3185 3186 3206 3214 3216 3217 3219 3220 3253 3315 3426 3540 3541 3542 </a:t>
            </a:r>
            <a:r>
              <a:rPr lang="en-US" altLang="zh-CN" sz="1600" dirty="0" smtClean="0"/>
              <a:t>3544</a:t>
            </a:r>
          </a:p>
          <a:p>
            <a:pPr lvl="1" algn="just">
              <a:buFont typeface="Arial" panose="020B0604020202020204" pitchFamily="34" charset="0"/>
              <a:buChar char="–"/>
              <a:defRPr/>
            </a:pPr>
            <a:r>
              <a:rPr lang="en-US" altLang="zh-CN" sz="1600" dirty="0" smtClean="0"/>
              <a:t>as </a:t>
            </a:r>
            <a:r>
              <a:rPr lang="en-US" altLang="zh-CN" sz="1600" dirty="0"/>
              <a:t>specified in 11-23/1479r5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11-23/1479r5</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57357594"/>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September Interim</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Sept 14    (Thursday AM 1</a:t>
            </a:r>
            <a:r>
              <a:rPr lang="en-US" altLang="zh-CN" sz="2800" dirty="0" smtClean="0">
                <a:solidFill>
                  <a:srgbClr val="00B0F0"/>
                </a:solidFill>
                <a:cs typeface="Times New Roman" panose="02020603050405020304" pitchFamily="18" charset="0"/>
              </a:rPr>
              <a:t>), 08:00-10:00 </a:t>
            </a:r>
            <a:r>
              <a:rPr lang="en-US" altLang="zh-CN" sz="2800" dirty="0">
                <a:solidFill>
                  <a:srgbClr val="00B0F0"/>
                </a:solidFill>
                <a:cs typeface="Times New Roman" panose="02020603050405020304" pitchFamily="18" charset="0"/>
              </a:rPr>
              <a:t>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207025991"/>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3169, 3490, 3508, 3065,</a:t>
            </a:r>
          </a:p>
          <a:p>
            <a:pPr lvl="1" algn="just">
              <a:buFont typeface="Arial" panose="020B0604020202020204" pitchFamily="34" charset="0"/>
              <a:buChar char="–"/>
              <a:defRPr/>
            </a:pPr>
            <a:r>
              <a:rPr lang="en-US" altLang="zh-CN" sz="1600" dirty="0"/>
              <a:t>as specified in doc.: 11-23/1475r1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 Ning Gao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06327160"/>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3026, 3027, 3024, </a:t>
            </a:r>
            <a:r>
              <a:rPr lang="en-US" altLang="zh-CN" sz="1600" dirty="0" smtClean="0"/>
              <a:t>3028</a:t>
            </a:r>
          </a:p>
          <a:p>
            <a:pPr lvl="1" algn="just">
              <a:buFont typeface="Arial" panose="020B0604020202020204" pitchFamily="34" charset="0"/>
              <a:buChar char="–"/>
              <a:defRPr/>
            </a:pPr>
            <a:r>
              <a:rPr lang="en-US" altLang="zh-CN" sz="1600" dirty="0" smtClean="0"/>
              <a:t>as </a:t>
            </a:r>
            <a:r>
              <a:rPr lang="en-US" altLang="zh-CN" sz="1600" dirty="0"/>
              <a:t>specified in doc.: 11-23/1484r1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11-23/1484r1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25541271"/>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3532, 3249, </a:t>
            </a:r>
            <a:r>
              <a:rPr lang="en-US" altLang="zh-CN" sz="1600" dirty="0" smtClean="0"/>
              <a:t>3291</a:t>
            </a:r>
          </a:p>
          <a:p>
            <a:pPr lvl="1" algn="just">
              <a:buFont typeface="Arial" panose="020B0604020202020204" pitchFamily="34" charset="0"/>
              <a:buChar char="–"/>
              <a:defRPr/>
            </a:pPr>
            <a:r>
              <a:rPr lang="en-US" altLang="zh-CN" sz="1600" dirty="0" smtClean="0"/>
              <a:t>as </a:t>
            </a:r>
            <a:r>
              <a:rPr lang="en-US" altLang="zh-CN" sz="1600" dirty="0"/>
              <a:t>specified in doc 11-23/1575r1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 </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1755833"/>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3269, 3382, 3501, 3502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11-23/1544r2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60290761"/>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3035, 3036, 3072, 3091, 3095, 3250, 3476, 3482, </a:t>
            </a:r>
            <a:r>
              <a:rPr lang="en-US" altLang="zh-CN" sz="1600" dirty="0" smtClean="0"/>
              <a:t>3483</a:t>
            </a:r>
          </a:p>
          <a:p>
            <a:pPr lvl="1" algn="just">
              <a:buFont typeface="Arial" panose="020B0604020202020204" pitchFamily="34" charset="0"/>
              <a:buChar char="–"/>
              <a:defRPr/>
            </a:pPr>
            <a:r>
              <a:rPr lang="en-US" altLang="zh-CN" sz="1600" dirty="0" smtClean="0"/>
              <a:t>as </a:t>
            </a:r>
            <a:r>
              <a:rPr lang="en-US" altLang="zh-CN" sz="1600" dirty="0"/>
              <a:t>specified in 11-23/1492r2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smtClean="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smtClean="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11-23/1492r2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72823986"/>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3346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11-23/1577r2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a:t>
            </a:r>
            <a:r>
              <a:rPr lang="en-US" altLang="zh-CN" sz="1800" b="1" kern="0" dirty="0"/>
              <a:t>Ning Gao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smtClean="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smtClean="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9790354"/>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3306 </a:t>
            </a:r>
            <a:r>
              <a:rPr lang="en-US" altLang="zh-CN" sz="1600" dirty="0" smtClean="0"/>
              <a:t>3504</a:t>
            </a:r>
          </a:p>
          <a:p>
            <a:pPr lvl="1" algn="just">
              <a:buFont typeface="Arial" panose="020B0604020202020204" pitchFamily="34" charset="0"/>
              <a:buChar char="–"/>
              <a:defRPr/>
            </a:pPr>
            <a:r>
              <a:rPr lang="en-US" altLang="zh-CN" sz="1600" dirty="0" smtClean="0"/>
              <a:t>as </a:t>
            </a:r>
            <a:r>
              <a:rPr lang="en-US" altLang="zh-CN" sz="1600" dirty="0"/>
              <a:t>specified in 11-23/1559r2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t>
            </a:r>
            <a:r>
              <a:rPr lang="en-US" altLang="zh-CN" sz="1800" b="1" kern="0" dirty="0"/>
              <a:t>Stephan Sand</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smtClean="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smtClean="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9604128"/>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3353 3408 3409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11-23/1619r0</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a:t>Dongguk Lim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smtClean="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smtClean="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11-23/1619r0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64359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23/1486r1 (New primitive for Sensing Measurement Query frame)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a:t>
            </a:r>
            <a:r>
              <a:rPr lang="en-US" altLang="zh-CN" sz="1800" b="1" kern="0" dirty="0"/>
              <a:t>	</a:t>
            </a:r>
            <a:r>
              <a:rPr lang="en-US" altLang="zh-CN" sz="1800" b="1" dirty="0"/>
              <a:t>	</a:t>
            </a:r>
            <a:r>
              <a:rPr lang="en-US" altLang="zh-CN" sz="1800" b="1" kern="0" dirty="0"/>
              <a:t>Second: </a:t>
            </a:r>
            <a:r>
              <a:rPr lang="en-US" altLang="zh-CN" sz="1800" b="1" kern="0" dirty="0"/>
              <a:t>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a:t>
            </a:r>
            <a:r>
              <a:rPr lang="en-US" altLang="zh-CN" sz="1800" dirty="0">
                <a:solidFill>
                  <a:srgbClr val="000000"/>
                </a:solidFill>
                <a:highlight>
                  <a:srgbClr val="00FF00"/>
                </a:highlight>
                <a:latin typeface="Times New Roman" panose="02020603050405020304" pitchFamily="18" charset="0"/>
              </a:rPr>
              <a:t> Approved by unanimous consent</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23/1486r1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8059278"/>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323044"/>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 (</a:t>
            </a:r>
            <a:r>
              <a:rPr lang="en-US" altLang="zh-CN" sz="4000" dirty="0" err="1">
                <a:solidFill>
                  <a:srgbClr val="FF0000"/>
                </a:solidFill>
              </a:rPr>
              <a:t>Defered</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2296</a:t>
            </a:r>
          </a:p>
          <a:p>
            <a:pPr lvl="1" algn="just">
              <a:buFont typeface="Arial" panose="020B0604020202020204" pitchFamily="34" charset="0"/>
              <a:buChar char="–"/>
              <a:defRPr/>
            </a:pPr>
            <a:r>
              <a:rPr lang="en-US" altLang="zh-CN" sz="1600" dirty="0"/>
              <a:t>in 11-23/0748r2 “Resolutions for SBP Comments in LB272 - Part 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10Y/3N/7A</a:t>
            </a:r>
            <a:endParaRPr lang="en-US" altLang="zh-CN" sz="1050" b="1" kern="0" dirty="0"/>
          </a:p>
        </p:txBody>
      </p:sp>
    </p:spTree>
    <p:extLst>
      <p:ext uri="{BB962C8B-B14F-4D97-AF65-F5344CB8AC3E}">
        <p14:creationId xmlns:p14="http://schemas.microsoft.com/office/powerpoint/2010/main" val="35663163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a:t>
            </a:r>
            <a:r>
              <a:rPr lang="en-US" altLang="zh-CN" sz="3200" dirty="0" smtClean="0">
                <a:latin typeface="Arial" panose="020B0604020202020204" pitchFamily="34" charset="0"/>
              </a:rPr>
              <a:t>list – Part 2 </a:t>
            </a:r>
          </a:p>
          <a:p>
            <a:pPr algn="ctr">
              <a:lnSpc>
                <a:spcPct val="90000"/>
              </a:lnSpc>
              <a:buNone/>
            </a:pPr>
            <a:r>
              <a:rPr lang="en-US" altLang="zh-CN" sz="3200" b="0" dirty="0" smtClean="0">
                <a:latin typeface="Arial" panose="020B0604020202020204" pitchFamily="34" charset="0"/>
              </a:rPr>
              <a:t>(From January 2023, after D1.0 released)</a:t>
            </a:r>
            <a:endParaRPr lang="en-US" altLang="zh-CN" sz="3200" b="0" dirty="0">
              <a:latin typeface="Arial" panose="020B0604020202020204" pitchFamily="34" charset="0"/>
            </a:endParaRP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smtClean="0"/>
              <a:t>Leif </a:t>
            </a:r>
            <a:r>
              <a:rPr lang="en-US" altLang="zh-CN" sz="2000" dirty="0"/>
              <a:t>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smtClean="0"/>
              <a:t>Claudio </a:t>
            </a:r>
            <a:r>
              <a:rPr lang="en-US" altLang="zh-CN" sz="2000" dirty="0"/>
              <a:t>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March 14</a:t>
            </a:r>
            <a:r>
              <a:rPr lang="en-US" altLang="en-US" sz="4000" dirty="0" smtClean="0"/>
              <a:t>.</a:t>
            </a:r>
            <a:endParaRPr lang="en-US" altLang="en-US" sz="4000" dirty="0"/>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a:t>
            </a:r>
            <a:r>
              <a:rPr lang="en-US" altLang="zh-CN" sz="4000" dirty="0" smtClean="0">
                <a:solidFill>
                  <a:srgbClr val="00B050"/>
                </a:solidFill>
                <a:cs typeface="Times New Roman" panose="02020603050405020304" pitchFamily="18" charset="0"/>
              </a:rPr>
              <a:t>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1154, 2044, 2292</a:t>
            </a:r>
            <a:r>
              <a:rPr lang="en-US" altLang="zh-CN" sz="1600" dirty="0" smtClean="0"/>
              <a:t>, </a:t>
            </a:r>
          </a:p>
          <a:p>
            <a:pPr lvl="1" algn="just">
              <a:buFont typeface="Arial" panose="020B0604020202020204" pitchFamily="34" charset="0"/>
              <a:buChar char="–"/>
              <a:defRPr/>
            </a:pPr>
            <a:r>
              <a:rPr lang="en-US" altLang="zh-CN" sz="1600" dirty="0"/>
              <a:t>as specified </a:t>
            </a:r>
            <a:r>
              <a:rPr lang="en-US" altLang="zh-CN" sz="1600" dirty="0" smtClean="0"/>
              <a:t>in 23/0370r2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23/0370r2</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768924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dirty="0" smtClean="0"/>
              <a:t>2006</a:t>
            </a:r>
            <a:r>
              <a:rPr lang="en-US" altLang="zh-CN" sz="1600" dirty="0"/>
              <a:t>,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2124, 1248, 1242, 1245, 1258, 1801, 2108, 2211, 2222, and 2223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318779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1643, 1688, 1611, 1664, 1280, 2099, 1868, 1882, 2018, and 2164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3541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1934, 1558, 1644, 1285, 2207, 2113, 1869, 1645, and 1772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3089590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1971, 1972, 1983, 2230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46044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11-23/0749r2 </a:t>
            </a:r>
            <a:r>
              <a:rPr lang="en-US" altLang="zh-CN" sz="1600" dirty="0"/>
              <a:t>“Resolutions for SBP Comments in LB272 -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892761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2126, 1158, 1159, and 1160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11-23/0660r2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Chris Beg</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681021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1651, 1652, 1653, 1654, 1655 and 1243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2397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1299, 1298, 1355, 1353, 1229, 2166, 1356, 2070, 1354, 1302, 2071, 1357, 1235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11-23-0412r1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08477537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1481, </a:t>
            </a:r>
            <a:r>
              <a:rPr lang="en-US" altLang="zh-CN" sz="1600" dirty="0" smtClean="0"/>
              <a:t>2005</a:t>
            </a:r>
            <a:r>
              <a:rPr lang="en-US" altLang="zh-CN" sz="1600" dirty="0"/>
              <a:t>, 2123, 1484, 2007, 2074, 2076, 2121, 2008,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0620997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smtClean="0"/>
              <a:t>as </a:t>
            </a:r>
            <a:r>
              <a:rPr lang="en-US" altLang="zh-CN" sz="1600" dirty="0"/>
              <a:t>specified in 11-23/0832r2 “Resolutions for Instance Comments in LB272 - Part 3”</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315009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2068, 2122 and </a:t>
            </a:r>
            <a:r>
              <a:rPr lang="en-US" altLang="zh-CN" sz="1600" dirty="0" smtClean="0"/>
              <a:t>2081</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11-23/0702r1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97010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1027, 1057, 1060, 1061, 1062, 1064, 1175, 1176, 1342, 1520, 1703, 1704, 1942, 1962, 1963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11-23-0775r0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a:t>
            </a:r>
            <a:r>
              <a:rPr lang="en-US" altLang="zh-CN" sz="1800" b="1" kern="0" dirty="0" smtClean="0"/>
              <a:t>Sand</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153158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1097</a:t>
            </a:r>
            <a:r>
              <a:rPr lang="en-US" altLang="zh-CN" sz="1600" dirty="0"/>
              <a:t>, 2110, 1448, 1690, 1624, 2100, and 1269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974431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1101, 1134, 1605, 1570, 1571, 1729, 2028, 2029, 1606, 1730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a:t>
            </a:r>
            <a:r>
              <a:rPr lang="en-US" altLang="zh-CN" sz="1600" dirty="0"/>
              <a:t> 11-23/0828r1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 </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217276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smtClean="0"/>
              <a:t>as </a:t>
            </a:r>
            <a:r>
              <a:rPr lang="en-US" altLang="zh-CN" sz="1600" dirty="0"/>
              <a:t>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620917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1333, 1334, 1241, 1443, 1917, 1627, 1635, 1952, 1834, 1263</a:t>
            </a:r>
          </a:p>
          <a:p>
            <a:pPr lvl="1" algn="just">
              <a:buFont typeface="Arial" panose="020B0604020202020204" pitchFamily="34" charset="0"/>
              <a:buChar char="–"/>
              <a:defRPr/>
            </a:pPr>
            <a:r>
              <a:rPr lang="en-US" altLang="zh-CN" sz="1600" dirty="0"/>
              <a:t>as specified </a:t>
            </a:r>
            <a:r>
              <a:rPr lang="en-US" altLang="zh-CN" sz="1600" dirty="0" smtClean="0"/>
              <a:t>in 23/0727r2</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571340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1021, 1022, 1336, 1483 and 1389</a:t>
            </a:r>
          </a:p>
          <a:p>
            <a:pPr lvl="1" algn="just">
              <a:buFont typeface="Arial" panose="020B0604020202020204" pitchFamily="34" charset="0"/>
              <a:buChar char="–"/>
              <a:defRPr/>
            </a:pPr>
            <a:r>
              <a:rPr lang="en-US" altLang="zh-CN" sz="1600" dirty="0"/>
              <a:t>as specified in </a:t>
            </a:r>
            <a:r>
              <a:rPr lang="en-US" altLang="zh-CN" sz="1600" dirty="0" smtClean="0"/>
              <a:t>23/0889r1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937525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a:t>
            </a:r>
            <a:r>
              <a:rPr lang="en-US" altLang="zh-CN" sz="1800" b="1" kern="0" dirty="0" smtClean="0"/>
              <a:t>	</a:t>
            </a:r>
            <a:r>
              <a:rPr lang="en-US" altLang="zh-CN" sz="1800" b="1" dirty="0" smtClean="0"/>
              <a:t>	</a:t>
            </a:r>
            <a:r>
              <a:rPr lang="en-US" altLang="zh-CN" sz="1800" b="1" kern="0" dirty="0" smtClean="0"/>
              <a:t>Second</a:t>
            </a:r>
            <a:r>
              <a:rPr lang="en-US" altLang="zh-CN" sz="1800" b="1" kern="0" dirty="0"/>
              <a:t>: Rui Du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4913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1363. 1359, 1360, 1361, 1362, 1364, 1365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smtClean="0"/>
              <a:t>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11-23-0417r1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4408982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June 26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14777030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 </a:t>
            </a:r>
            <a:r>
              <a:rPr lang="en-US" altLang="zh-CN" sz="1800" b="1" kern="0" dirty="0"/>
              <a:t>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a:t>
            </a:r>
            <a:r>
              <a:rPr lang="en-US" altLang="zh-CN" sz="1800" dirty="0">
                <a:highlight>
                  <a:srgbClr val="00FF00"/>
                </a:highlight>
              </a:rPr>
              <a:t>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323412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t>
            </a:r>
            <a:r>
              <a:rPr lang="en-US" altLang="zh-CN" sz="1800" b="1" kern="0" dirty="0" smtClean="0"/>
              <a:t>Aboul-Magd</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08928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CIDs:1966, 1068, 1969, 1970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712567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11-23/0795r1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a:t>
            </a:r>
            <a:r>
              <a:rPr lang="en-US" altLang="zh-CN" sz="1800" b="1" kern="0" dirty="0" smtClean="0"/>
              <a:t>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8968749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smtClean="0"/>
              <a:t>1000</a:t>
            </a:r>
            <a:r>
              <a:rPr lang="en-GB" altLang="zh-CN" sz="1600" dirty="0"/>
              <a:t>,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11-23/0912r1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6202052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11-23/0913r0</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463678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2169, </a:t>
            </a:r>
            <a:r>
              <a:rPr lang="en-GB" altLang="zh-CN" sz="1600" dirty="0" smtClean="0"/>
              <a:t>1697</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11-23/0789r1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582269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23/0814r3 </a:t>
            </a:r>
            <a:endParaRPr lang="en-US" altLang="zh-CN"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6060100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2064 </a:t>
            </a:r>
            <a:endParaRPr lang="en-US" altLang="zh-CN" sz="1600" dirty="0"/>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11-23/0794r2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Anirud</a:t>
            </a:r>
            <a:r>
              <a:rPr lang="en-US" altLang="zh-CN" sz="1800" b="1" kern="0" dirty="0"/>
              <a:t> Sahoo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541831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25</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1303</a:t>
            </a:r>
            <a:r>
              <a:rPr lang="en-US" altLang="zh-CN" sz="1600" dirty="0"/>
              <a:t>, 1304, 1305, 1390, 1391, 1392, 1485, 1486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a:t>
            </a:r>
            <a:r>
              <a:rPr lang="en-US" altLang="zh-CN" sz="1800" b="1" kern="0" dirty="0" smtClean="0"/>
              <a:t>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881011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11-23/0844r2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kern="0" dirty="0" smtClean="0"/>
              <a:t>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4358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1440</a:t>
            </a:r>
            <a:r>
              <a:rPr lang="en-US" altLang="zh-CN" sz="1600" dirty="0"/>
              <a:t>, 1441, 1442, 1666, 1667, 1723, 1892, 1936 and 1948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11-23/0952r1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smtClean="0"/>
              <a:t>	</a:t>
            </a:r>
            <a:r>
              <a:rPr lang="en-US" altLang="zh-CN" sz="1800" b="1" kern="0" dirty="0" smtClean="0"/>
              <a:t>Second: </a:t>
            </a:r>
            <a:r>
              <a:rPr lang="en-US" altLang="zh-CN" sz="1800" b="1" kern="0" dirty="0"/>
              <a:t>Osama AboulMagd </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a:t>
            </a:r>
            <a:r>
              <a:rPr lang="en-US" altLang="zh-CN" sz="1800" dirty="0">
                <a:solidFill>
                  <a:srgbClr val="000000"/>
                </a:solidFill>
                <a:highlight>
                  <a:srgbClr val="00FF00"/>
                </a:highlight>
                <a:latin typeface="Times New Roman" panose="02020603050405020304" pitchFamily="18" charset="0"/>
                <a:cs typeface="+mn-cs"/>
              </a:rPr>
              <a:t>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097164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1231 1403 1454 1623 1805 1890, and 1893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11-23/0941r1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kern="0" dirty="0" smtClean="0"/>
              <a:t> </a:t>
            </a:r>
            <a:r>
              <a:rPr lang="en-US" altLang="zh-CN" sz="1800" b="1" dirty="0"/>
              <a:t>	</a:t>
            </a:r>
            <a:r>
              <a:rPr lang="en-US" altLang="zh-CN" sz="1800" b="1" kern="0" dirty="0"/>
              <a:t>Second: Ali Raissinia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903773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1014, 1107, 1138, 1141, 1142, 1230, 1616, 1619, 1621, 1622, 1646, 2137, 2139, 2140, and 2141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kern="0" dirty="0" smtClean="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3623137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1706</a:t>
            </a:r>
            <a:r>
              <a:rPr lang="en-US" altLang="zh-CN" sz="1600" dirty="0"/>
              <a:t>, 1707, 1967, 1071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23/0718r3  “Comment Resolution in LB272 for OST CID (Part 3)”</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Anirudha Sahoo</a:t>
            </a:r>
            <a:r>
              <a:rPr lang="en-US" altLang="zh-CN" sz="1800" b="1" kern="0" dirty="0"/>
              <a:t>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076210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1312</a:t>
            </a:r>
            <a:r>
              <a:rPr lang="en-US" altLang="zh-CN" sz="1600" dirty="0"/>
              <a:t>, 1316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11-23/0942r0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01666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11-23/0948r1</a:t>
            </a:r>
            <a:endParaRPr lang="en-US" altLang="zh-CN" sz="1600" b="1" kern="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8451930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1928, 2120, 1227, 1814, 1885, 2258, 1224, 1314, 2245, 2246, 2247, 2248, 1350, 1807, 1833, 1661, 1806, 1662, 1808, 1779, 1351, 1407, 1815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11-23-1003r1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kern="0" dirty="0" smtClean="0"/>
              <a:t>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753938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1011</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11-23/0828r2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77321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algn="ctr">
              <a:buFontTx/>
              <a:buNone/>
            </a:pPr>
            <a:r>
              <a:rPr lang="en-US" altLang="en-US" sz="4000" dirty="0" smtClean="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898318332"/>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1290, 1775, 1776, 1800, 2158, 2159, 2284</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1158695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1216, 1217, 1218, 1219, 1225, 1466, 1467, 1468, 1469, 1470, 1471, 1472, 1473, 1474, 1475, 1476, 1778, 2162</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3809147"/>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1604</a:t>
            </a:r>
          </a:p>
          <a:p>
            <a:pPr lvl="1" algn="just">
              <a:buFont typeface="Arial" panose="020B0604020202020204" pitchFamily="34" charset="0"/>
              <a:buChar char="–"/>
              <a:defRPr/>
            </a:pPr>
            <a:r>
              <a:rPr lang="en-US" altLang="zh-CN" sz="1600" dirty="0"/>
              <a:t>as specified </a:t>
            </a:r>
            <a:r>
              <a:rPr lang="en-US" altLang="zh-CN" sz="1600" dirty="0" smtClean="0"/>
              <a:t>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8955705"/>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1629, 1642, 1685, 1686, 1687, 1759, 1767, 1768, 1769, 1770, 1824, 1825, 1826, 1827, 1828, and 1829 </a:t>
            </a:r>
            <a:endParaRPr lang="en-US" altLang="zh-CN" sz="1600" dirty="0" smtClean="0"/>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22133116"/>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2224, 2061, 1422, 1557, 1618, 1620, 1493, 2261, 2262, 2264, 1977, 1262, 1794, 2023, 2191, 1239, 1335, 1780, 1781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11-23/0994r1 </a:t>
            </a:r>
            <a:r>
              <a:rPr lang="en-US" altLang="zh-CN" sz="1600" dirty="0"/>
              <a:t>‘Proposed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031127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1055, 1737, 1738, 1783, 1982, 1984, 1985, 2039, and </a:t>
            </a:r>
            <a:r>
              <a:rPr lang="en-US" altLang="zh-CN" sz="1600" dirty="0" smtClean="0"/>
              <a:t>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13176649"/>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2165, 1561, 1038, 1562 and </a:t>
            </a:r>
            <a:r>
              <a:rPr lang="en-US" altLang="zh-CN" sz="1600" dirty="0" smtClean="0"/>
              <a:t>1598</a:t>
            </a:r>
          </a:p>
          <a:p>
            <a:pPr lvl="1" algn="just">
              <a:buFont typeface="Arial" panose="020B0604020202020204" pitchFamily="34" charset="0"/>
              <a:buChar char="–"/>
              <a:defRPr/>
            </a:pPr>
            <a:r>
              <a:rPr lang="en-US" altLang="zh-CN" sz="1600" dirty="0"/>
              <a:t>as specified </a:t>
            </a:r>
            <a:r>
              <a:rPr lang="en-US" altLang="zh-CN" sz="1600" dirty="0" smtClean="0"/>
              <a:t>in 11-23/0530r2 </a:t>
            </a:r>
            <a:r>
              <a:rPr lang="en-US" altLang="zh-CN" sz="1600" dirty="0"/>
              <a:t>‘LB272 comments measurement setup comments resolution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618905"/>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2072</a:t>
            </a:r>
          </a:p>
          <a:p>
            <a:pPr lvl="1" algn="just">
              <a:buFont typeface="Arial" panose="020B0604020202020204" pitchFamily="34" charset="0"/>
              <a:buChar char="–"/>
              <a:defRPr/>
            </a:pPr>
            <a:r>
              <a:rPr lang="en-US" altLang="zh-CN" sz="1600" dirty="0" smtClean="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11-23/0867r1</a:t>
            </a:r>
            <a:r>
              <a:rPr lang="en-US" altLang="zh-CN" dirty="0" smtClean="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9584299"/>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de-DE" altLang="zh-CN" sz="1600" dirty="0" smtClean="0"/>
              <a:t>1978</a:t>
            </a:r>
            <a:endParaRPr lang="en-US" altLang="zh-CN" sz="1600" dirty="0" smtClean="0"/>
          </a:p>
          <a:p>
            <a:pPr lvl="1" algn="just">
              <a:buFont typeface="Arial" panose="020B0604020202020204" pitchFamily="34" charset="0"/>
              <a:buChar char="–"/>
              <a:defRPr/>
            </a:pPr>
            <a:r>
              <a:rPr lang="en-US" altLang="zh-CN" sz="1600" dirty="0" smtClean="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518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109609</TotalTime>
  <Words>9114</Words>
  <Application>Microsoft Office PowerPoint</Application>
  <PresentationFormat>宽屏</PresentationFormat>
  <Paragraphs>2345</Paragraphs>
  <Slides>186</Slides>
  <Notes>186</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186</vt:i4>
      </vt:variant>
    </vt:vector>
  </HeadingPairs>
  <TitlesOfParts>
    <vt:vector size="192" baseType="lpstr">
      <vt:lpstr>MS PGothic</vt:lpstr>
      <vt:lpstr>宋体</vt:lpstr>
      <vt:lpstr>微软雅黑</vt:lpstr>
      <vt:lpstr>Arial</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TGbf Motions List – Part 2</dc:title>
  <dc:description/>
  <cp:lastModifiedBy>Hanxiao (Tony, WT Lab)</cp:lastModifiedBy>
  <cp:revision>242</cp:revision>
  <cp:lastPrinted>2014-11-04T15:04:57Z</cp:lastPrinted>
  <dcterms:created xsi:type="dcterms:W3CDTF">2007-04-17T18:10:23Z</dcterms:created>
  <dcterms:modified xsi:type="dcterms:W3CDTF">2023-09-14T14:12:59Z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(3)gH0Z2/klqU7b54DxQG+mNPiTr5MjTFOwzjsKWQCxTk0kmoyyOha9p31MhF7IsQhFerF68RG6
SIHxUu19F6xVZ74AS+BLPVvULC3dSJ/pm8bsSUB861sAXV4Q6eL7upDFvWjxhQnDafmCaOlO
aiu9DovOjJfmdO0CHs4vDCbGlvgRCjhp7MznahbPe7yTo0LbbJU1nWcdvF4Ofp/Gvq5x4XNj
6KEmFlpom9lW/U7OZC</vt:lpwstr>
  </property>
  <property fmtid="{D5CDD505-2E9C-101B-9397-08002B2CF9AE}" pid="27" name="_2015_ms_pID_7253431">
    <vt:lpwstr>6vb9ngOfsTHIPeRA4aZf14LxDkSwfMPbQQDebh6uaq4Yo6fpoDupcA
JIc1ZQdPCFV5oa0IRVu9My+KZKF6LVmFYboNr091GY/M4IMO6zA3vZPqBVCXL1GSKjkTOoVK
UoTQwkuYTV+p/trqIPpqd0ChYjfduqusJw5OCzv654W4znT6CnHo3JTcE/Mpw9KW/lbs+365
Nv4dlgb5dcxTJJe3ayrfDuqNuI8jEDUW871x</vt:lpwstr>
  </property>
  <property fmtid="{D5CDD505-2E9C-101B-9397-08002B2CF9AE}" pid="28" name="_2015_ms_pID_7253432">
    <vt:lpwstr>NRSLoT4bP4kBCKaDA+9LzrE=</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