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2"/>
  </p:notesMasterIdLst>
  <p:handoutMasterIdLst>
    <p:handoutMasterId r:id="rId153"/>
  </p:handoutMasterIdLst>
  <p:sldIdLst>
    <p:sldId id="269" r:id="rId2"/>
    <p:sldId id="450" r:id="rId3"/>
    <p:sldId id="424" r:id="rId4"/>
    <p:sldId id="710" r:id="rId5"/>
    <p:sldId id="714" r:id="rId6"/>
    <p:sldId id="715" r:id="rId7"/>
    <p:sldId id="716" r:id="rId8"/>
    <p:sldId id="717" r:id="rId9"/>
    <p:sldId id="737" r:id="rId10"/>
    <p:sldId id="738" r:id="rId11"/>
    <p:sldId id="739" r:id="rId12"/>
    <p:sldId id="740" r:id="rId13"/>
    <p:sldId id="741" r:id="rId14"/>
    <p:sldId id="742" r:id="rId15"/>
    <p:sldId id="743" r:id="rId16"/>
    <p:sldId id="744" r:id="rId17"/>
    <p:sldId id="745" r:id="rId18"/>
    <p:sldId id="746" r:id="rId19"/>
    <p:sldId id="747" r:id="rId20"/>
    <p:sldId id="748" r:id="rId21"/>
    <p:sldId id="749" r:id="rId22"/>
    <p:sldId id="769" r:id="rId23"/>
    <p:sldId id="770" r:id="rId24"/>
    <p:sldId id="771" r:id="rId25"/>
    <p:sldId id="772" r:id="rId26"/>
    <p:sldId id="773" r:id="rId27"/>
    <p:sldId id="774" r:id="rId28"/>
    <p:sldId id="775" r:id="rId29"/>
    <p:sldId id="776" r:id="rId30"/>
    <p:sldId id="777" r:id="rId31"/>
    <p:sldId id="778" r:id="rId32"/>
    <p:sldId id="779" r:id="rId33"/>
    <p:sldId id="780" r:id="rId34"/>
    <p:sldId id="781" r:id="rId35"/>
    <p:sldId id="782" r:id="rId36"/>
    <p:sldId id="783" r:id="rId37"/>
    <p:sldId id="784" r:id="rId38"/>
    <p:sldId id="785" r:id="rId39"/>
    <p:sldId id="786" r:id="rId40"/>
    <p:sldId id="787" r:id="rId41"/>
    <p:sldId id="788" r:id="rId42"/>
    <p:sldId id="789" r:id="rId43"/>
    <p:sldId id="790" r:id="rId44"/>
    <p:sldId id="791" r:id="rId45"/>
    <p:sldId id="768" r:id="rId46"/>
    <p:sldId id="802" r:id="rId47"/>
    <p:sldId id="803" r:id="rId48"/>
    <p:sldId id="804" r:id="rId49"/>
    <p:sldId id="805" r:id="rId50"/>
    <p:sldId id="806" r:id="rId51"/>
    <p:sldId id="807" r:id="rId52"/>
    <p:sldId id="800" r:id="rId53"/>
    <p:sldId id="808" r:id="rId54"/>
    <p:sldId id="809" r:id="rId55"/>
    <p:sldId id="810" r:id="rId56"/>
    <p:sldId id="811" r:id="rId57"/>
    <p:sldId id="812" r:id="rId58"/>
    <p:sldId id="813" r:id="rId59"/>
    <p:sldId id="814" r:id="rId60"/>
    <p:sldId id="815" r:id="rId61"/>
    <p:sldId id="816" r:id="rId62"/>
    <p:sldId id="817" r:id="rId63"/>
    <p:sldId id="818" r:id="rId64"/>
    <p:sldId id="819" r:id="rId65"/>
    <p:sldId id="820" r:id="rId66"/>
    <p:sldId id="821" r:id="rId67"/>
    <p:sldId id="822" r:id="rId68"/>
    <p:sldId id="823" r:id="rId69"/>
    <p:sldId id="824" r:id="rId70"/>
    <p:sldId id="825" r:id="rId71"/>
    <p:sldId id="826" r:id="rId72"/>
    <p:sldId id="827" r:id="rId73"/>
    <p:sldId id="828" r:id="rId74"/>
    <p:sldId id="829" r:id="rId75"/>
    <p:sldId id="830" r:id="rId76"/>
    <p:sldId id="831" r:id="rId77"/>
    <p:sldId id="832" r:id="rId78"/>
    <p:sldId id="833" r:id="rId79"/>
    <p:sldId id="834" r:id="rId80"/>
    <p:sldId id="835" r:id="rId81"/>
    <p:sldId id="836" r:id="rId82"/>
    <p:sldId id="837" r:id="rId83"/>
    <p:sldId id="838" r:id="rId84"/>
    <p:sldId id="839" r:id="rId85"/>
    <p:sldId id="840" r:id="rId86"/>
    <p:sldId id="841" r:id="rId87"/>
    <p:sldId id="842" r:id="rId88"/>
    <p:sldId id="843" r:id="rId89"/>
    <p:sldId id="844" r:id="rId90"/>
    <p:sldId id="879" r:id="rId91"/>
    <p:sldId id="880" r:id="rId92"/>
    <p:sldId id="881" r:id="rId93"/>
    <p:sldId id="882" r:id="rId94"/>
    <p:sldId id="883" r:id="rId95"/>
    <p:sldId id="884" r:id="rId96"/>
    <p:sldId id="885" r:id="rId97"/>
    <p:sldId id="886" r:id="rId98"/>
    <p:sldId id="887" r:id="rId99"/>
    <p:sldId id="888" r:id="rId100"/>
    <p:sldId id="889" r:id="rId101"/>
    <p:sldId id="890" r:id="rId102"/>
    <p:sldId id="891" r:id="rId103"/>
    <p:sldId id="892" r:id="rId104"/>
    <p:sldId id="893" r:id="rId105"/>
    <p:sldId id="894" r:id="rId106"/>
    <p:sldId id="895" r:id="rId107"/>
    <p:sldId id="896" r:id="rId108"/>
    <p:sldId id="897" r:id="rId109"/>
    <p:sldId id="898" r:id="rId110"/>
    <p:sldId id="899" r:id="rId111"/>
    <p:sldId id="900" r:id="rId112"/>
    <p:sldId id="901" r:id="rId113"/>
    <p:sldId id="902" r:id="rId114"/>
    <p:sldId id="903" r:id="rId115"/>
    <p:sldId id="904" r:id="rId116"/>
    <p:sldId id="905" r:id="rId117"/>
    <p:sldId id="906" r:id="rId118"/>
    <p:sldId id="907" r:id="rId119"/>
    <p:sldId id="909" r:id="rId120"/>
    <p:sldId id="910" r:id="rId121"/>
    <p:sldId id="911" r:id="rId122"/>
    <p:sldId id="912" r:id="rId123"/>
    <p:sldId id="913" r:id="rId124"/>
    <p:sldId id="914" r:id="rId125"/>
    <p:sldId id="915" r:id="rId126"/>
    <p:sldId id="916" r:id="rId127"/>
    <p:sldId id="917" r:id="rId128"/>
    <p:sldId id="918" r:id="rId129"/>
    <p:sldId id="919" r:id="rId130"/>
    <p:sldId id="920" r:id="rId131"/>
    <p:sldId id="931" r:id="rId132"/>
    <p:sldId id="932" r:id="rId133"/>
    <p:sldId id="933" r:id="rId134"/>
    <p:sldId id="934" r:id="rId135"/>
    <p:sldId id="935" r:id="rId136"/>
    <p:sldId id="936" r:id="rId137"/>
    <p:sldId id="937" r:id="rId138"/>
    <p:sldId id="938" r:id="rId139"/>
    <p:sldId id="939" r:id="rId140"/>
    <p:sldId id="941" r:id="rId141"/>
    <p:sldId id="930" r:id="rId142"/>
    <p:sldId id="943" r:id="rId143"/>
    <p:sldId id="944" r:id="rId144"/>
    <p:sldId id="927" r:id="rId145"/>
    <p:sldId id="942" r:id="rId146"/>
    <p:sldId id="708" r:id="rId147"/>
    <p:sldId id="561" r:id="rId148"/>
    <p:sldId id="698" r:id="rId149"/>
    <p:sldId id="705" r:id="rId150"/>
    <p:sldId id="798" r:id="rId15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212" autoAdjust="0"/>
    <p:restoredTop sz="90427" autoAdjust="0"/>
  </p:normalViewPr>
  <p:slideViewPr>
    <p:cSldViewPr>
      <p:cViewPr varScale="1">
        <p:scale>
          <a:sx n="88" d="100"/>
          <a:sy n="88" d="100"/>
        </p:scale>
        <p:origin x="134" y="8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presProps" Target="presProps.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 Type="http://schemas.openxmlformats.org/officeDocument/2006/relationships/slideMaster" Target="slideMasters/slideMaster1.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viewProps" Target="viewProps.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theme" Target="theme/theme1.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handoutMaster" Target="handoutMasters/handoutMaster1.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commentAuthors" Target="commentAuthors.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2723704"/>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00114024"/>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8574002"/>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7580857"/>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4263365"/>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1696919"/>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06553474"/>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8780574"/>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14665870"/>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93560712"/>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846431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3587365"/>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41468938"/>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8491564"/>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5824393"/>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5005097"/>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005139"/>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3836091"/>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641005"/>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0684508"/>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23357270"/>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98302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43699276"/>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46341153"/>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121014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70177625"/>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9017038"/>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7109464"/>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2745336"/>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79957352"/>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630768"/>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37955696"/>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075928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16185690"/>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6961058"/>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84864942"/>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50932544"/>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9216224"/>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20026545"/>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7972574"/>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1806362"/>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961166"/>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93604217"/>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8627631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88966801"/>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2126462"/>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3594884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48335573"/>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5016060"/>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9251008"/>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5780037"/>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595335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07232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975537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76320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52994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2123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8680993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7302903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26198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70867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892826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353993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193075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915412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02736713"/>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8590763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2175528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551617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360286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85244670"/>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3024279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503790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304054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047923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042042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046765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71726446"/>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9433984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013280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9686884"/>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663454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5672136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01125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550873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779482"/>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7310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411371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01305971"/>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643676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9769313"/>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77074018"/>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4287424"/>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9403492"/>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68859079"/>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8001576"/>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92047179"/>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57851793"/>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43016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63384700"/>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91510025"/>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3097662"/>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15450481"/>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18469988"/>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716497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5462581"/>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6454781"/>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53063833"/>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47259880"/>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kern="1200" dirty="0" smtClean="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sz="900" kern="0" dirty="0" smtClean="0"/>
          </a:p>
          <a:p>
            <a:endParaRPr lang="zh-CN" altLang="en-US" dirty="0"/>
          </a:p>
        </p:txBody>
      </p:sp>
    </p:spTree>
    <p:extLst>
      <p:ext uri="{BB962C8B-B14F-4D97-AF65-F5344CB8AC3E}">
        <p14:creationId xmlns:p14="http://schemas.microsoft.com/office/powerpoint/2010/main" val="2453542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89518277"/>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6188143"/>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36078599"/>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4163860"/>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095718"/>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4893886"/>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1019827"/>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952524"/>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768359"/>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1631361"/>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2491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37319479"/>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9783911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474971"/>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1735790"/>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0799069"/>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6505565"/>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2788374"/>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87138765"/>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07008128"/>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1370798"/>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90725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7241075"/>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32416354"/>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18591888"/>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70461653"/>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0188047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9407491"/>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07961283"/>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9808846"/>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2179320"/>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046676"/>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33340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802.11-23/0410r29</a:t>
            </a:r>
            <a:endParaRPr lang="en-US" altLang="en-US" sz="1800" b="1" kern="1200" dirty="0" smtClean="0">
              <a:solidFill>
                <a:schemeClr val="tx1"/>
              </a:solidFill>
              <a:latin typeface="Times New Roman" panose="02020603050405020304" pitchFamily="18" charset="0"/>
              <a:ea typeface="MS PGothic" panose="020B0600070205080204" pitchFamily="34" charset="-128"/>
              <a:cs typeface="+mn-cs"/>
            </a:endParaRP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99386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June </a:t>
            </a:r>
            <a:r>
              <a:rPr lang="en-US" altLang="en-US" sz="1800" b="1" dirty="0" smtClean="0"/>
              <a:t>2023</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40.xml.rels><?xml version="1.0" encoding="UTF-8" standalone="yes"?>
<Relationships xmlns="http://schemas.openxmlformats.org/package/2006/relationships"><Relationship Id="rId2" Type="http://schemas.openxmlformats.org/officeDocument/2006/relationships/notesSlide" Target="../notesSlides/notesSlide140.xml"/><Relationship Id="rId1" Type="http://schemas.openxmlformats.org/officeDocument/2006/relationships/slideLayout" Target="../slideLayouts/slideLayout1.xm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50.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 </a:t>
            </a:r>
            <a:r>
              <a:rPr lang="en-US" altLang="zh-CN" dirty="0" smtClean="0"/>
              <a:t>– Part 2</a:t>
            </a:r>
            <a:endParaRPr lang="en-US" altLang="en-US" dirty="0" smtClean="0"/>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2023-06-14</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1478</a:t>
            </a:r>
            <a:r>
              <a:rPr lang="en-US" altLang="zh-CN" sz="1600" dirty="0"/>
              <a:t>, 1479, 2263, 2265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11-23/0508r3</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19702437"/>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1755, </a:t>
            </a:r>
            <a:r>
              <a:rPr lang="en-US" altLang="zh-CN" sz="1600" dirty="0" smtClean="0"/>
              <a:t>2185</a:t>
            </a:r>
          </a:p>
          <a:p>
            <a:pPr lvl="1" algn="just">
              <a:buFont typeface="Arial" panose="020B0604020202020204" pitchFamily="34" charset="0"/>
              <a:buChar char="–"/>
              <a:defRPr/>
            </a:pPr>
            <a:r>
              <a:rPr lang="en-US" altLang="zh-CN" sz="1600" dirty="0"/>
              <a:t>as specified in 11-23/1106r0, LB272 CR for OST CID –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09428905"/>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1013, 1453, 1573, 1610, 1612, 1613, 1615, 1617, 1712, 1866, 2014, 2034, 2035, 2037, and 2282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11-23/1126r3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dirty="0" smtClean="0"/>
              <a:t>  </a:t>
            </a:r>
            <a:r>
              <a:rPr lang="en-US" altLang="zh-CN" sz="1800" b="1" kern="0" dirty="0"/>
              <a:t>	</a:t>
            </a:r>
            <a:r>
              <a:rPr lang="en-US" altLang="zh-CN" sz="1800" b="1" dirty="0"/>
              <a:t>	</a:t>
            </a:r>
            <a:r>
              <a:rPr lang="en-US" altLang="zh-CN" sz="1800" b="1" kern="0" dirty="0"/>
              <a:t>Second: Sang Kim</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50902337"/>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1053 1153 1155 1281 1412 1575 1576 1577 1578 1579 1580 1581 1584 1586 1587 1680 1691 1692 1870 1871 1891 1937 2256 2267</a:t>
            </a:r>
          </a:p>
          <a:p>
            <a:pPr lvl="1" algn="just">
              <a:buFont typeface="Arial" panose="020B0604020202020204" pitchFamily="34" charset="0"/>
              <a:buChar char="–"/>
              <a:defRPr/>
            </a:pPr>
            <a:r>
              <a:rPr lang="en-US" altLang="zh-CN" sz="1600" dirty="0" smtClean="0"/>
              <a:t>as </a:t>
            </a:r>
            <a:r>
              <a:rPr lang="en-US" altLang="zh-CN" sz="1600" dirty="0"/>
              <a:t>specified in 11-23/01071r1 ‘Comment Resolutions for 11bf D1.0 Sensing Measurement Report Container field CIDs</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11-23/01071r1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41554578"/>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1990, 1763, 1766 </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11-23/1081r3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Yan Xin</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42913345"/>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1987, 1988, 1989, 1765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proposed in 11-23/1082r1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11-23/1082r1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3740624"/>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2077</a:t>
            </a:r>
          </a:p>
          <a:p>
            <a:pPr lvl="1" algn="just">
              <a:buFont typeface="Arial" panose="020B0604020202020204" pitchFamily="34" charset="0"/>
              <a:buChar char="–"/>
              <a:defRPr/>
            </a:pPr>
            <a:r>
              <a:rPr lang="en-US" altLang="zh-CN" sz="1600" dirty="0"/>
              <a:t>as specified </a:t>
            </a:r>
            <a:r>
              <a:rPr lang="en-US" altLang="zh-CN" sz="1600" dirty="0" smtClean="0"/>
              <a:t>in </a:t>
            </a:r>
            <a:r>
              <a:rPr lang="fr-FR" altLang="zh-CN" sz="1600" dirty="0"/>
              <a:t>11-23/0702r3 ‘LB272 comments DMG comments resolution part 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smtClean="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11-23/0702r3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94405260"/>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2209</a:t>
            </a:r>
          </a:p>
          <a:p>
            <a:pPr lvl="1" algn="just">
              <a:buFont typeface="Arial" panose="020B0604020202020204" pitchFamily="34" charset="0"/>
              <a:buChar char="–"/>
              <a:defRPr/>
            </a:pPr>
            <a:r>
              <a:rPr lang="en-US" altLang="zh-CN" sz="1600" dirty="0" smtClean="0"/>
              <a:t>as specified in </a:t>
            </a:r>
            <a:r>
              <a:rPr lang="pt-BR" altLang="zh-CN" sz="1600" dirty="0" smtClean="0"/>
              <a:t>11-23/1170r2</a:t>
            </a:r>
            <a:r>
              <a:rPr lang="pt-BR" altLang="zh-CN" sz="1600" dirty="0"/>
              <a:t>, LB272 CR for SBP CID 2209</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11-23/1170r2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65120633"/>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2283</a:t>
            </a:r>
          </a:p>
          <a:p>
            <a:pPr lvl="1" algn="just">
              <a:buFont typeface="Arial" panose="020B0604020202020204" pitchFamily="34" charset="0"/>
              <a:buChar char="–"/>
              <a:defRPr/>
            </a:pPr>
            <a:r>
              <a:rPr lang="en-US" altLang="zh-CN" sz="1600" dirty="0"/>
              <a:t>as specified </a:t>
            </a:r>
            <a:r>
              <a:rPr lang="en-US" altLang="zh-CN" sz="1600" dirty="0" smtClean="0"/>
              <a:t>in 11-23/1150r1</a:t>
            </a:r>
            <a:r>
              <a:rPr lang="en-US" altLang="zh-CN" sz="1600" dirty="0"/>
              <a:t>, Resolutions to CID 2283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11-23/1150r1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488172"/>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1376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11-23-1091r1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11-23-1091r1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3143562"/>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1625</a:t>
            </a:r>
          </a:p>
          <a:p>
            <a:pPr lvl="1" algn="just">
              <a:buFont typeface="Arial" panose="020B0604020202020204" pitchFamily="34" charset="0"/>
              <a:buChar char="–"/>
              <a:defRPr/>
            </a:pPr>
            <a:r>
              <a:rPr lang="en-US" altLang="zh-CN" sz="1600" dirty="0"/>
              <a:t>as specified in 11-23/0938r2, LB272 Comment resolution for SBP procedure CID 1625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Ali Raissinia </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11-23/0938r2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9295539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1031, 1174, 1209, 1408 and 1409</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Kevin </a:t>
            </a:r>
            <a:r>
              <a:rPr lang="en-US" altLang="zh-CN" sz="1800" b="1" kern="0" dirty="0" err="1"/>
              <a:t>Tsunghan</a:t>
            </a:r>
            <a:r>
              <a:rPr lang="en-US" altLang="zh-CN" sz="1800" b="1" kern="0" dirty="0"/>
              <a:t> Tsai</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27462408"/>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1589 </a:t>
            </a:r>
          </a:p>
          <a:p>
            <a:pPr lvl="1" algn="just">
              <a:buFont typeface="Arial" panose="020B0604020202020204" pitchFamily="34" charset="0"/>
              <a:buChar char="–"/>
              <a:defRPr/>
            </a:pPr>
            <a:r>
              <a:rPr lang="en-US" altLang="zh-CN" sz="1600" dirty="0" smtClean="0"/>
              <a:t>as </a:t>
            </a:r>
            <a:r>
              <a:rPr lang="en-US" altLang="zh-CN" sz="1600" dirty="0"/>
              <a:t>specified in 11-23-1184r0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dirty="0" smtClean="0"/>
              <a:t> </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11-23-1184r0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12760689"/>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366 (</a:t>
            </a:r>
            <a:r>
              <a:rPr lang="en-US" altLang="zh-CN" sz="4000" dirty="0" smtClean="0">
                <a:solidFill>
                  <a:srgbClr val="FF0000"/>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2063</a:t>
            </a:r>
          </a:p>
          <a:p>
            <a:pPr lvl="1" algn="just">
              <a:buFont typeface="Arial" panose="020B0604020202020204" pitchFamily="34" charset="0"/>
              <a:buChar char="–"/>
              <a:defRPr/>
            </a:pPr>
            <a:r>
              <a:rPr lang="en-US" altLang="zh-CN" sz="1600" dirty="0" smtClean="0"/>
              <a:t>as specified in </a:t>
            </a:r>
            <a:r>
              <a:rPr lang="fr-FR" altLang="zh-CN" sz="1600" dirty="0"/>
              <a:t>11-23/1172r2 ‘LB272 comments DMG comment 2063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11-23/1172r2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23475997"/>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1626, 2225, 1700, 1754, 1753, 1249, 1250 and </a:t>
            </a:r>
            <a:r>
              <a:rPr lang="en-US" altLang="zh-CN" sz="1600" dirty="0" smtClean="0"/>
              <a:t>1246</a:t>
            </a:r>
          </a:p>
          <a:p>
            <a:pPr lvl="1" algn="just">
              <a:buFont typeface="Arial" panose="020B0604020202020204" pitchFamily="34" charset="0"/>
              <a:buChar char="–"/>
              <a:defRPr/>
            </a:pPr>
            <a:r>
              <a:rPr lang="en-US" altLang="zh-CN" sz="1600" dirty="0"/>
              <a:t>as specified in 11-23/1108r1, LB272 CR for SBP CID – Part 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11-23/1108r1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5665808"/>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1855, 1902, 2069, 2131, 2186, 2189, 2206, </a:t>
            </a:r>
            <a:r>
              <a:rPr lang="en-US" altLang="zh-CN" sz="1600" dirty="0" smtClean="0"/>
              <a:t>2266</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11-23/1032r1</a:t>
            </a:r>
            <a:endParaRPr lang="en-US" altLang="zh-CN" sz="160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11-23/1032r1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54233982"/>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1420  </a:t>
            </a:r>
            <a:endParaRPr lang="en-US" altLang="zh-CN" sz="1600" dirty="0" smtClean="0"/>
          </a:p>
          <a:p>
            <a:pPr lvl="1" algn="just">
              <a:buFont typeface="Arial" panose="020B0604020202020204" pitchFamily="34" charset="0"/>
              <a:buChar char="–"/>
              <a:defRPr/>
            </a:pPr>
            <a:r>
              <a:rPr lang="en-US" altLang="zh-CN" sz="1600" dirty="0"/>
              <a:t>as specified in 23/1040r0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23/1040r0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854296827"/>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1464</a:t>
            </a:r>
            <a:r>
              <a:rPr lang="en-US" altLang="zh-CN" sz="1600" dirty="0"/>
              <a:t>, 1340, 1463, 1465, 1461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23/0993r0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23/0993r0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68350725"/>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2217</a:t>
            </a:r>
            <a:endParaRPr lang="en-US" altLang="zh-CN" sz="1600" dirty="0" smtClean="0"/>
          </a:p>
          <a:p>
            <a:pPr lvl="1" algn="just">
              <a:buFont typeface="Arial" panose="020B0604020202020204" pitchFamily="34" charset="0"/>
              <a:buChar char="–"/>
              <a:defRPr/>
            </a:pPr>
            <a:r>
              <a:rPr lang="en-US" altLang="zh-CN" sz="1600" dirty="0"/>
              <a:t>as specified in 23/0970r2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a:t>
            </a:r>
            <a:r>
              <a:rPr lang="en-US" altLang="zh-CN" sz="1800" dirty="0" smtClean="0"/>
              <a:t>  </a:t>
            </a:r>
            <a:r>
              <a:rPr lang="en-US" altLang="zh-CN" sz="1800" b="1" kern="0" dirty="0"/>
              <a:t>	</a:t>
            </a:r>
            <a:r>
              <a:rPr lang="en-US" altLang="zh-CN" sz="1800" b="1" dirty="0"/>
              <a:t>	</a:t>
            </a:r>
            <a:r>
              <a:rPr lang="en-US" altLang="zh-CN" sz="1800" b="1" kern="0" dirty="0"/>
              <a:t>Second: </a:t>
            </a:r>
            <a:r>
              <a:rPr lang="en-US" altLang="zh-CN" sz="1800" b="1" kern="0" dirty="0" err="1"/>
              <a:t>Yiyan</a:t>
            </a:r>
            <a:r>
              <a:rPr lang="en-US" altLang="zh-CN" sz="1800" b="1" kern="0" dirty="0"/>
              <a:t> Zhang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23/0970r2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08305614"/>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1089 1540 1563 1716 1717 1718 1719 1864 1865 1997 2280 2281 </a:t>
            </a:r>
          </a:p>
          <a:p>
            <a:pPr lvl="1" algn="just">
              <a:buFont typeface="Arial" panose="020B0604020202020204" pitchFamily="34" charset="0"/>
              <a:buChar char="–"/>
              <a:defRPr/>
            </a:pPr>
            <a:r>
              <a:rPr lang="en-US" altLang="zh-CN" sz="1600" dirty="0"/>
              <a:t> as specified in </a:t>
            </a:r>
            <a:r>
              <a:rPr lang="en-US" altLang="zh-CN" sz="1600" dirty="0" smtClean="0"/>
              <a:t>11-23/1223r1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Ali Raissinia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11-23/1223r1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2623415"/>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2296</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err="1"/>
              <a:t>Benedikt</a:t>
            </a:r>
            <a:r>
              <a:rPr lang="en-US" altLang="zh-CN" sz="1800" b="1" kern="0" dirty="0"/>
              <a:t> </a:t>
            </a:r>
            <a:r>
              <a:rPr lang="en-US" altLang="zh-CN" sz="1800" b="1" kern="0" dirty="0" err="1"/>
              <a:t>Schweizer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921397167"/>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11    (Tuesday PM 1</a:t>
            </a:r>
            <a:r>
              <a:rPr lang="en-US" altLang="zh-CN" sz="2800" dirty="0" smtClean="0">
                <a:solidFill>
                  <a:srgbClr val="00B0F0"/>
                </a:solidFill>
                <a:cs typeface="Times New Roman" panose="02020603050405020304" pitchFamily="18" charset="0"/>
              </a:rPr>
              <a:t>), 13:30-15:30 </a:t>
            </a:r>
            <a:r>
              <a:rPr lang="en-US" altLang="zh-CN" sz="2800" dirty="0">
                <a:solidFill>
                  <a:srgbClr val="00B0F0"/>
                </a:solidFill>
                <a:cs typeface="Times New Roman" panose="02020603050405020304" pitchFamily="18" charset="0"/>
              </a:rPr>
              <a:t>Berlin </a:t>
            </a:r>
            <a:r>
              <a:rPr lang="en-US" altLang="zh-CN" sz="2800" dirty="0" smtClean="0">
                <a:solidFill>
                  <a:srgbClr val="00B0F0"/>
                </a:solidFill>
                <a:cs typeface="Times New Roman" panose="02020603050405020304" pitchFamily="18" charset="0"/>
              </a:rPr>
              <a:t>time</a:t>
            </a:r>
            <a:endParaRPr lang="en-US" altLang="en-US" sz="4000" dirty="0" smtClean="0"/>
          </a:p>
          <a:p>
            <a:pPr lvl="1"/>
            <a:endParaRPr lang="en-US" altLang="en-US" sz="3600" dirty="0"/>
          </a:p>
          <a:p>
            <a:pPr lvl="1"/>
            <a:endParaRPr lang="en-US" altLang="en-US" sz="3600" dirty="0"/>
          </a:p>
        </p:txBody>
      </p:sp>
    </p:spTree>
    <p:extLst>
      <p:ext uri="{BB962C8B-B14F-4D97-AF65-F5344CB8AC3E}">
        <p14:creationId xmlns:p14="http://schemas.microsoft.com/office/powerpoint/2010/main" val="41934796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1306, 1307, 1308, 1309, 1310, 1324 and 1325</a:t>
            </a:r>
            <a:r>
              <a:rPr lang="en-US" altLang="zh-CN" sz="1600" dirty="0" smtClean="0"/>
              <a:t>,  </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11-23/0506r1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11-23/0506r1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0420944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1574 </a:t>
            </a:r>
            <a:r>
              <a:rPr lang="en-US" altLang="zh-CN" sz="1600" dirty="0"/>
              <a:t>and 1953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a:t>
            </a:r>
            <a:r>
              <a:rPr lang="en-US" altLang="zh-CN" sz="1600" dirty="0"/>
              <a:t>/</a:t>
            </a:r>
            <a:r>
              <a:rPr lang="en-US" altLang="zh-CN" sz="1600" dirty="0" smtClean="0"/>
              <a:t>1164r1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96082617"/>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1793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11-23/1107r0 </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11-23/1107r0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22468776"/>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1026, 1873, 1171, 1172, 1595, 1423, 1425, 1426, 2056, 1591, 1592, 1593, 1594, 1784, 2270, 2020, 2170. 2171, 2269, 2257</a:t>
            </a:r>
          </a:p>
          <a:p>
            <a:pPr lvl="1" algn="just">
              <a:buFont typeface="Arial" panose="020B0604020202020204" pitchFamily="34" charset="0"/>
              <a:buChar char="–"/>
              <a:defRPr/>
            </a:pPr>
            <a:r>
              <a:rPr lang="en-US" altLang="zh-CN" sz="1600" dirty="0"/>
              <a:t> as specified in </a:t>
            </a:r>
            <a:r>
              <a:rPr lang="en-US" altLang="zh-CN" sz="1600" dirty="0" smtClean="0"/>
              <a:t>11-23/0759r2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Chris Beg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11-23/0759r2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485888411"/>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1059</a:t>
            </a:r>
            <a:r>
              <a:rPr lang="en-US" altLang="zh-CN" sz="1600" dirty="0"/>
              <a:t>, 1063, 1065, 1345, 1705, 1788, 1908, 1964, 1965 </a:t>
            </a:r>
          </a:p>
          <a:p>
            <a:pPr lvl="1" algn="just">
              <a:buFont typeface="Arial" panose="020B0604020202020204" pitchFamily="34" charset="0"/>
              <a:buChar char="–"/>
              <a:defRPr/>
            </a:pPr>
            <a:r>
              <a:rPr lang="en-US" altLang="zh-CN" sz="1600" dirty="0"/>
              <a:t>- as specified in 11-23/1018r1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Sand </a:t>
            </a:r>
            <a:r>
              <a:rPr lang="en-US" altLang="zh-CN" sz="1800" b="1" kern="0" dirty="0" smtClean="0"/>
              <a:t> </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11-23/1018r1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83748785"/>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1689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11-23/1197r1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a:t>
            </a:r>
            <a:r>
              <a:rPr lang="en-US" altLang="zh-CN" sz="1800" b="1" kern="0" dirty="0" smtClean="0"/>
              <a:t>Wei</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11-23/1197r1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554529763"/>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1012, 1136, 2000, 2030, 2031, 2032, 1728, 1732, 2287, 2242</a:t>
            </a:r>
          </a:p>
          <a:p>
            <a:pPr lvl="1" algn="just">
              <a:buFont typeface="Arial" panose="020B0604020202020204" pitchFamily="34" charset="0"/>
              <a:buChar char="–"/>
              <a:defRPr/>
            </a:pPr>
            <a:r>
              <a:rPr lang="en-US" altLang="zh-CN" sz="1600" dirty="0"/>
              <a:t> as specified in </a:t>
            </a:r>
            <a:r>
              <a:rPr lang="en-US" altLang="zh-CN" sz="1600" dirty="0" smtClean="0"/>
              <a:t>11-23/0833r2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11-23/0833r2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19578100"/>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11-23/1178r1 </a:t>
            </a:r>
            <a:r>
              <a:rPr lang="zh-CN" altLang="zh-CN" sz="1600" dirty="0"/>
              <a:t>‘</a:t>
            </a:r>
            <a:r>
              <a:rPr lang="en-US" altLang="zh-CN" sz="1600" dirty="0"/>
              <a:t>Bug fix: SBP response</a:t>
            </a:r>
            <a:r>
              <a:rPr lang="zh-CN" altLang="zh-CN" sz="1600" dirty="0"/>
              <a:t>’</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11-23/1178r1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6505597"/>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1044 and 1052</a:t>
            </a:r>
          </a:p>
          <a:p>
            <a:pPr lvl="1" algn="just">
              <a:buFont typeface="Arial" panose="020B0604020202020204" pitchFamily="34" charset="0"/>
              <a:buChar char="–"/>
              <a:defRPr/>
            </a:pPr>
            <a:r>
              <a:rPr lang="en-US" altLang="zh-CN" sz="1600" dirty="0"/>
              <a:t>as specified in </a:t>
            </a:r>
            <a:r>
              <a:rPr lang="en-US" altLang="zh-CN" sz="1600" dirty="0" smtClean="0"/>
              <a:t>11-23/1203r0 </a:t>
            </a:r>
            <a:r>
              <a:rPr lang="en-US" altLang="zh-CN" sz="1600" dirty="0"/>
              <a:t>‘LB272 comments SBP comments resolution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11-23/1203r0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06857233"/>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2019 2272 2218 1451 1452 1658 1659 1883 1940 1941 1782 1797 1003 1489 1490 1491 2045 2046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11-23/1042r1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11-23/1042r1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4033856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smtClean="0"/>
              <a:t>Move </a:t>
            </a:r>
            <a:r>
              <a:rPr lang="en-US" altLang="zh-CN" sz="1800" b="1" dirty="0"/>
              <a:t>to approve “Rejected” resolutions to the CIDs:</a:t>
            </a:r>
            <a:endParaRPr lang="en-US" altLang="zh-CN" sz="1800" b="1" kern="0" dirty="0"/>
          </a:p>
          <a:p>
            <a:pPr lvl="1" algn="just">
              <a:buFont typeface="Arial" panose="020B0604020202020204" pitchFamily="34" charset="0"/>
              <a:buChar char="–"/>
              <a:defRPr/>
            </a:pPr>
            <a:r>
              <a:rPr lang="en-US" altLang="zh-CN" sz="1600" dirty="0"/>
              <a:t>CID: 1950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Chris Beg 	</a:t>
            </a:r>
            <a:r>
              <a:rPr lang="en-US" altLang="zh-CN" sz="1800" b="1" dirty="0"/>
              <a:t>	</a:t>
            </a:r>
            <a:r>
              <a:rPr lang="en-US" altLang="zh-CN" sz="1800" b="1" kern="0" dirty="0"/>
              <a:t>Second: Stephan Sand</a:t>
            </a:r>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8540218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400" dirty="0" smtClean="0"/>
              <a:t>CID </a:t>
            </a:r>
            <a:r>
              <a:rPr lang="en-US" altLang="zh-CN" sz="1400" dirty="0"/>
              <a:t>1177, 1178, 1179, 1180, 1181, 1182, 1183, 1184, 1185, 1186, 1187, 1188, 1189, 1190, 1191, 1192, 1193, 1194, 1195, 1196, 1197, 1198, 1199, 1200, 1201, 1202, 1203, 1204, 1206, 1207, 1208, 1075, 1507, 1859, 1888, 1521, 1683, 1910, 1993, 1076, 1264, 1508, 1522, 1889, 1911, 1509, 1607, 1916, 2001, 2220, 1684, 1240, 1131, 1135, 1139, 1143, 1146, 1157, 1253, 1255, 1256, 1259, 1257, 1169, 1876, 2116, 1582, 1583, 1875, 2179, 2112, 1125, 1129, 1379, 1867, 1614, 2203, 2073, 1837, 1835, 1836, 1413, 1444, 1823, 1693, 1959, 1116, 1872, 1588, 2154, 1915, 1531, 2201, 1725, 1010, 1559, 1085, 1104, 1734, 2114, 2115, 1498, 1506, 1634, 1596, 1260, 1252, 1261, 1254, 1590, 2117, 2138, 1887, 2268, 1546, 2198, 1603, 1920, 1117, 1034, 1698, 1078, 1913, 1600, 2197, 1132, 1133, 1669, 1137, 1140, 1918, 2043, 2157, 1921, 1852, 1244, 1545, 1650, 1247, 1628, 2067, 1414, 1832, 2142, 1170, 1609, 2167, 2033</a:t>
            </a:r>
          </a:p>
          <a:p>
            <a:pPr lvl="1" algn="just">
              <a:buFont typeface="Arial" panose="020B0604020202020204" pitchFamily="34" charset="0"/>
              <a:buChar char="–"/>
              <a:defRPr/>
            </a:pPr>
            <a:r>
              <a:rPr lang="en-US" altLang="zh-CN" sz="1600" dirty="0"/>
              <a:t>as specified in document </a:t>
            </a:r>
            <a:r>
              <a:rPr lang="en-US" altLang="zh-CN" sz="1600" dirty="0" smtClean="0"/>
              <a:t>23/0510r0</a:t>
            </a:r>
            <a:r>
              <a:rPr lang="en-US" altLang="zh-CN" sz="1600" dirty="0"/>
              <a:t>.</a:t>
            </a:r>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Stephen McCann</a:t>
            </a:r>
          </a:p>
          <a:p>
            <a:pPr marL="342900" lvl="1" indent="-342900" algn="just">
              <a:spcBef>
                <a:spcPct val="0"/>
              </a:spcBef>
              <a:buFont typeface="Arial" panose="020B0604020202020204" pitchFamily="34" charset="0"/>
              <a:buChar char="•"/>
              <a:defRPr/>
            </a:pPr>
            <a:r>
              <a:rPr lang="en-US" altLang="zh-CN" sz="1800" b="1" kern="0" dirty="0" smtClean="0"/>
              <a:t>Result</a:t>
            </a:r>
            <a:r>
              <a:rPr lang="en-US" altLang="zh-CN" sz="1800" b="1" kern="0" dirty="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16340172"/>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1315 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11-23/1058r0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11-23/1058r0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1107932"/>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12    (Wednesday AM </a:t>
            </a:r>
            <a:r>
              <a:rPr lang="en-US" altLang="zh-CN" sz="2800" dirty="0" smtClean="0">
                <a:solidFill>
                  <a:srgbClr val="00B0F0"/>
                </a:solidFill>
                <a:cs typeface="Times New Roman" panose="02020603050405020304" pitchFamily="18" charset="0"/>
              </a:rPr>
              <a:t>2),</a:t>
            </a:r>
            <a:r>
              <a:rPr lang="en-US" altLang="zh-CN" sz="2800" dirty="0">
                <a:solidFill>
                  <a:srgbClr val="00B0F0"/>
                </a:solidFill>
                <a:cs typeface="Times New Roman" panose="02020603050405020304" pitchFamily="18" charset="0"/>
              </a:rPr>
              <a:t>	</a:t>
            </a:r>
            <a:r>
              <a:rPr lang="en-US" altLang="zh-CN" sz="2800" dirty="0" smtClean="0">
                <a:solidFill>
                  <a:srgbClr val="00B0F0"/>
                </a:solidFill>
                <a:cs typeface="Times New Roman" panose="02020603050405020304" pitchFamily="18" charset="0"/>
              </a:rPr>
              <a:t>10:30-12:30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3784216424"/>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1673 </a:t>
            </a:r>
          </a:p>
          <a:p>
            <a:pPr lvl="1" algn="just">
              <a:buFont typeface="Arial" panose="020B0604020202020204" pitchFamily="34" charset="0"/>
              <a:buChar char="–"/>
              <a:defRPr/>
            </a:pPr>
            <a:r>
              <a:rPr lang="en-US" altLang="zh-CN" sz="1600" dirty="0" smtClean="0"/>
              <a:t>as </a:t>
            </a:r>
            <a:r>
              <a:rPr lang="en-US" altLang="zh-CN" sz="1600" dirty="0"/>
              <a:t>specified in 11-23/1219r1</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Chaoming Luo  </a:t>
            </a:r>
            <a:r>
              <a:rPr lang="en-US" altLang="zh-CN" sz="1800" b="1" kern="0" dirty="0"/>
              <a:t>	</a:t>
            </a:r>
            <a:r>
              <a:rPr lang="en-US" altLang="zh-CN" sz="1800" b="1" dirty="0"/>
              <a:t>	</a:t>
            </a:r>
            <a:r>
              <a:rPr lang="en-US" altLang="zh-CN" sz="1800" b="1" kern="0" dirty="0"/>
              <a:t>Second: Ning Gao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11-23/1219r1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571185"/>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1733, </a:t>
            </a:r>
            <a:r>
              <a:rPr lang="en-US" altLang="zh-CN" sz="1600" dirty="0" smtClean="0"/>
              <a:t>2286</a:t>
            </a:r>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11-23/1243r4</a:t>
            </a:r>
            <a:r>
              <a:rPr lang="en-US" altLang="zh-CN" sz="1600" dirty="0"/>
              <a:t>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11-23/1243r4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33209150"/>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1798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11-23/1129r0 </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Dongguk Lim </a:t>
            </a:r>
            <a:r>
              <a:rPr lang="en-US" altLang="zh-CN" sz="1800" b="1" kern="0" dirty="0"/>
              <a:t>	</a:t>
            </a:r>
            <a:r>
              <a:rPr lang="en-US" altLang="zh-CN" sz="1800" b="1" dirty="0"/>
              <a:t>	</a:t>
            </a:r>
            <a:r>
              <a:rPr lang="en-US" altLang="zh-CN" sz="1800" b="1" kern="0" dirty="0"/>
              <a:t>Second: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11-23/1129r0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561798701"/>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2036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11-23/1265r0</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r>
              <a:rPr lang="en-US" altLang="zh-CN" sz="1800" b="1" kern="0" dirty="0"/>
              <a:t>Rui Du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a:t>
            </a:r>
            <a:r>
              <a:rPr lang="en-US" altLang="zh-CN" dirty="0" smtClean="0"/>
              <a:t>11-23/1265r0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76684006"/>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2226, 2227, 2228, 2229</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t>
            </a:r>
            <a:r>
              <a:rPr lang="en-US" altLang="zh-CN" sz="1800" b="1" kern="0" dirty="0"/>
              <a:t>Alecsander Eitan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3612057278"/>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2241</a:t>
            </a:r>
            <a:endParaRPr lang="en-US" altLang="zh-CN" sz="1600" dirty="0"/>
          </a:p>
          <a:p>
            <a:pPr lvl="1" algn="just">
              <a:buFont typeface="Arial" panose="020B0604020202020204" pitchFamily="34" charset="0"/>
              <a:buChar char="–"/>
              <a:defRPr/>
            </a:pPr>
            <a:r>
              <a:rPr lang="en-US" altLang="zh-CN" sz="1600" dirty="0"/>
              <a:t> as specified in </a:t>
            </a:r>
            <a:r>
              <a:rPr lang="en-US" altLang="zh-CN" sz="1600" dirty="0" smtClean="0"/>
              <a:t>11-23/1157r3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Kamel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11-23/1157r3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9039578"/>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a:t>
            </a:r>
            <a:r>
              <a:rPr lang="en-US" altLang="zh-CN" sz="1600" dirty="0"/>
              <a:t> 1810 and 2107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11-23/1169r3</a:t>
            </a:r>
            <a:endParaRPr lang="en-US" altLang="zh-CN" sz="160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Rui Du </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b="1" kern="0" dirty="0" smtClean="0"/>
              <a: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a:t>
            </a:r>
            <a:r>
              <a:rPr lang="en-US" altLang="zh-CN" dirty="0"/>
              <a:t> 11-23/1169r3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0799133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13    (Thursday AM 1</a:t>
            </a:r>
            <a:r>
              <a:rPr lang="en-US" altLang="zh-CN" sz="2800" dirty="0" smtClean="0">
                <a:solidFill>
                  <a:srgbClr val="00B0F0"/>
                </a:solidFill>
                <a:cs typeface="Times New Roman" panose="02020603050405020304" pitchFamily="18" charset="0"/>
              </a:rPr>
              <a:t>), 08:00-10:00 </a:t>
            </a:r>
            <a:r>
              <a:rPr lang="en-US" altLang="zh-CN" sz="2800" dirty="0">
                <a:solidFill>
                  <a:srgbClr val="00B0F0"/>
                </a:solidFill>
                <a:cs typeface="Times New Roman" panose="02020603050405020304" pitchFamily="18" charset="0"/>
              </a:rPr>
              <a:t>Berlin time</a:t>
            </a:r>
          </a:p>
          <a:p>
            <a:pPr lvl="1"/>
            <a:endParaRPr lang="en-US" altLang="en-US" sz="3600" dirty="0"/>
          </a:p>
          <a:p>
            <a:pPr lvl="1"/>
            <a:endParaRPr lang="en-US" altLang="en-US" sz="3600" dirty="0"/>
          </a:p>
        </p:txBody>
      </p:sp>
    </p:spTree>
    <p:extLst>
      <p:ext uri="{BB962C8B-B14F-4D97-AF65-F5344CB8AC3E}">
        <p14:creationId xmlns:p14="http://schemas.microsoft.com/office/powerpoint/2010/main" val="259136850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1147, 1156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23/0515r1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4200865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smtClean="0"/>
              <a:t>2202 </a:t>
            </a:r>
          </a:p>
          <a:p>
            <a:pPr lvl="1" algn="just">
              <a:buFont typeface="Arial" panose="020B0604020202020204" pitchFamily="34" charset="0"/>
              <a:buChar char="–"/>
              <a:defRPr/>
            </a:pPr>
            <a:r>
              <a:rPr lang="en-US" altLang="zh-CN" sz="1600" dirty="0" smtClean="0"/>
              <a:t>as </a:t>
            </a:r>
            <a:r>
              <a:rPr lang="en-US" altLang="zh-CN" sz="1600" dirty="0"/>
              <a:t>specified in DCN 11-23/1274r0.</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Dong Wei</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smtClean="0"/>
              <a:t>document</a:t>
            </a:r>
            <a:r>
              <a:rPr lang="en-US" altLang="zh-CN" dirty="0"/>
              <a:t> 11-23/1274r0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50666245"/>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1525</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Mahmoud Kamel </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558603041"/>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a:t>2181, 2182, 2192, 2205, </a:t>
            </a:r>
            <a:r>
              <a:rPr lang="en-US" altLang="zh-CN" sz="1600" dirty="0" smtClean="0"/>
              <a:t>2210</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N</a:t>
            </a:r>
            <a:r>
              <a:rPr lang="en-US" altLang="zh-CN" sz="1800" b="1" kern="0" dirty="0" smtClean="0"/>
              <a:t>arengerile</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2281049510"/>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smtClean="0"/>
              <a:t>CID: 2063 </a:t>
            </a:r>
            <a:r>
              <a:rPr lang="en-US" altLang="zh-CN" sz="1600" dirty="0"/>
              <a:t>and 2103</a:t>
            </a:r>
            <a:endParaRPr lang="zh-CN" altLang="zh-CN" sz="1600" dirty="0" smtClean="0"/>
          </a:p>
          <a:p>
            <a:pPr marL="342900" lvl="1" indent="-342900" algn="just">
              <a:buFont typeface="Arial" panose="020B0604020202020204" pitchFamily="34" charset="0"/>
              <a:buChar char="•"/>
              <a:defRPr/>
            </a:pPr>
            <a:r>
              <a:rPr lang="en-US" altLang="zh-CN" sz="1800" b="1" dirty="0" smtClean="0"/>
              <a:t>With the following rejection reason: “The commenter has withdrawn the comment”.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p:txBody>
      </p:sp>
    </p:spTree>
    <p:extLst>
      <p:ext uri="{BB962C8B-B14F-4D97-AF65-F5344CB8AC3E}">
        <p14:creationId xmlns:p14="http://schemas.microsoft.com/office/powerpoint/2010/main" val="1038320345"/>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a:t>
            </a:r>
            <a:r>
              <a:rPr lang="en-US" altLang="zh-CN" sz="4000" dirty="0" smtClean="0"/>
              <a:t>396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11-23-1167r1 containing editorial updates to clause 11.55.3,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r>
              <a:rPr lang="en-US" altLang="zh-CN" sz="1800" b="1" kern="0" dirty="0" smtClean="0"/>
              <a: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a:t>
            </a:r>
            <a:r>
              <a:rPr lang="en-US" altLang="zh-CN" sz="1800" b="1" kern="0" dirty="0" smtClean="0"/>
              <a:t>McCann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11-23-1167r1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34422096"/>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a:t>
            </a:r>
            <a:r>
              <a:rPr lang="en-US" altLang="zh-CN" sz="4000" dirty="0" smtClean="0"/>
              <a:t>397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document </a:t>
            </a:r>
            <a:r>
              <a:rPr lang="en-US" altLang="zh-CN" sz="1800" b="1" kern="0" dirty="0" smtClean="0"/>
              <a:t>11-23/1215r1 </a:t>
            </a:r>
            <a:r>
              <a:rPr lang="en-US" altLang="zh-CN" sz="1800" b="1" kern="0" dirty="0"/>
              <a:t>containing editorial updates to D1.2, requesting that the </a:t>
            </a:r>
            <a:r>
              <a:rPr lang="en-US" altLang="zh-CN" sz="1800" b="1" kern="0" dirty="0" err="1"/>
              <a:t>TGbf</a:t>
            </a:r>
            <a:r>
              <a:rPr lang="en-US" altLang="zh-CN" sz="1800" b="1" kern="0" dirty="0"/>
              <a:t> editor incorporates the document into the next 11bf draft, granting the </a:t>
            </a:r>
            <a:r>
              <a:rPr lang="en-US" altLang="zh-CN" sz="1800" b="1" kern="0" dirty="0" err="1"/>
              <a:t>TGbf</a:t>
            </a:r>
            <a:r>
              <a:rPr lang="en-US" altLang="zh-CN" sz="1800" b="1" kern="0" dirty="0"/>
              <a:t> editor editorial license.</a:t>
            </a:r>
            <a:endParaRPr lang="en-US" altLang="zh-CN" sz="1800" b="1" kern="0" dirty="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a:t>Leif </a:t>
            </a:r>
            <a:r>
              <a:rPr lang="en-US" altLang="zh-CN" sz="1800" b="1" kern="0" dirty="0" smtClean="0"/>
              <a:t>Wilhelmsson</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smtClean="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b="1" kern="0" dirty="0"/>
              <a:t>11-23/1215r1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18085732"/>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1973</a:t>
            </a:r>
            <a:r>
              <a:rPr lang="en-US" altLang="zh-CN" sz="1600" dirty="0"/>
              <a:t>, 1980, 1510, 2200, 1039, 2098, 1124, 1602, 1018, 1019, 1313, 1677, 1630, 1838, 2094, 1678, 1632, 1839, 1633, 1907, 1840, 2187, 1631, 2095, 1981</a:t>
            </a:r>
          </a:p>
          <a:p>
            <a:pPr lvl="1" algn="just">
              <a:buFont typeface="Arial" panose="020B0604020202020204" pitchFamily="34" charset="0"/>
              <a:buChar char="–"/>
              <a:defRPr/>
            </a:pPr>
            <a:r>
              <a:rPr lang="en-US" altLang="zh-CN" sz="1600" dirty="0" smtClean="0"/>
              <a:t>as </a:t>
            </a:r>
            <a:r>
              <a:rPr lang="en-US" altLang="zh-CN" sz="1600" dirty="0"/>
              <a:t>specified in document 23/0511r3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23/0511r3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4698795"/>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4000" dirty="0" err="1">
                <a:solidFill>
                  <a:srgbClr val="FF0000"/>
                </a:solidFill>
              </a:rPr>
              <a:t>Defered</a:t>
            </a:r>
            <a:r>
              <a:rPr lang="en-US" altLang="zh-CN" sz="4000" dirty="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2296</a:t>
            </a:r>
          </a:p>
          <a:p>
            <a:pPr lvl="1" algn="just">
              <a:buFont typeface="Arial" panose="020B0604020202020204" pitchFamily="34" charset="0"/>
              <a:buChar char="–"/>
              <a:defRPr/>
            </a:pPr>
            <a:r>
              <a:rPr lang="en-US" altLang="zh-CN" sz="1600" dirty="0"/>
              <a:t>in 11-23/0748r2 “Resolutions for SBP Comments in LB272 - Part 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a:t>
            </a:r>
            <a:r>
              <a:rPr lang="en-US" altLang="zh-CN" dirty="0"/>
              <a:t>10Y/3N/7A</a:t>
            </a:r>
            <a:endParaRPr lang="en-US" altLang="zh-CN" sz="1050" b="1" kern="0" dirty="0"/>
          </a:p>
        </p:txBody>
      </p:sp>
    </p:spTree>
    <p:extLst>
      <p:ext uri="{BB962C8B-B14F-4D97-AF65-F5344CB8AC3E}">
        <p14:creationId xmlns:p14="http://schemas.microsoft.com/office/powerpoint/2010/main" val="356631638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1041, 1284, 1771, 1931, 1949, 2048 and 2125</a:t>
            </a:r>
          </a:p>
          <a:p>
            <a:pPr lvl="1" algn="just">
              <a:buFont typeface="Arial" panose="020B0604020202020204" pitchFamily="34" charset="0"/>
              <a:buChar char="–"/>
              <a:defRPr/>
            </a:pPr>
            <a:r>
              <a:rPr lang="en-US" altLang="zh-CN" sz="1600" dirty="0" smtClean="0"/>
              <a:t>as </a:t>
            </a:r>
            <a:r>
              <a:rPr lang="en-US" altLang="zh-CN" sz="1600" dirty="0"/>
              <a:t>specified in document 23/0553r3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7051425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1789, 1074, 1002, 1077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23/0514r2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28033985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1330, 1976, 2295, 1668, 1058, 1346, 1445, 1007, 1447, 1861, 2232, 1799, 1975, 2233, 1035, 1029, 2234, 1914, 1862, 1708, 2236, 1008, 1774, 2238, 1527, 2235, 2237, 1847, 1848, 1086, </a:t>
            </a:r>
            <a:r>
              <a:rPr lang="en-US" altLang="zh-CN" sz="1600" dirty="0" smtClean="0"/>
              <a:t>1036</a:t>
            </a:r>
          </a:p>
          <a:p>
            <a:pPr lvl="1" algn="just">
              <a:buFont typeface="Arial" panose="020B0604020202020204" pitchFamily="34" charset="0"/>
              <a:buChar char="–"/>
              <a:defRPr/>
            </a:pPr>
            <a:r>
              <a:rPr lang="en-US" altLang="zh-CN" sz="1600" dirty="0" smtClean="0"/>
              <a:t>as </a:t>
            </a:r>
            <a:r>
              <a:rPr lang="en-US" altLang="zh-CN" sz="1600" dirty="0"/>
              <a:t>specified in 11-23/0477r3</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11-23/0477r3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5838768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1757</a:t>
            </a:r>
          </a:p>
          <a:p>
            <a:pPr lvl="1" algn="just">
              <a:buFont typeface="Arial" panose="020B0604020202020204" pitchFamily="34" charset="0"/>
              <a:buChar char="–"/>
              <a:defRPr/>
            </a:pPr>
            <a:r>
              <a:rPr lang="en-US" altLang="zh-CN" sz="1600" dirty="0" smtClean="0"/>
              <a:t>as </a:t>
            </a:r>
            <a:r>
              <a:rPr lang="en-US" altLang="zh-CN" sz="1600" dirty="0"/>
              <a:t>specified in document 23/0554r3 </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23/0554r3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795462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590800"/>
            <a:ext cx="8305800" cy="2895600"/>
          </a:xfrm>
        </p:spPr>
        <p:txBody>
          <a:bodyPr/>
          <a:lstStyle/>
          <a:p>
            <a:pPr algn="ctr">
              <a:lnSpc>
                <a:spcPct val="90000"/>
              </a:lnSpc>
              <a:buNone/>
            </a:pPr>
            <a:r>
              <a:rPr lang="en-US" altLang="zh-CN" sz="3200" dirty="0">
                <a:latin typeface="Arial" panose="020B0604020202020204" pitchFamily="34" charset="0"/>
              </a:rPr>
              <a:t>Motion </a:t>
            </a:r>
            <a:r>
              <a:rPr lang="en-US" altLang="zh-CN" sz="3200" dirty="0" smtClean="0">
                <a:latin typeface="Arial" panose="020B0604020202020204" pitchFamily="34" charset="0"/>
              </a:rPr>
              <a:t>list – Part 2 </a:t>
            </a:r>
          </a:p>
          <a:p>
            <a:pPr algn="ctr">
              <a:lnSpc>
                <a:spcPct val="90000"/>
              </a:lnSpc>
              <a:buNone/>
            </a:pPr>
            <a:r>
              <a:rPr lang="en-US" altLang="zh-CN" sz="3200" b="0" dirty="0" smtClean="0">
                <a:latin typeface="Arial" panose="020B0604020202020204" pitchFamily="34" charset="0"/>
              </a:rPr>
              <a:t>(From January 2023, after D1.0 released)</a:t>
            </a:r>
            <a:endParaRPr lang="en-US" altLang="zh-CN" sz="3200" b="0" dirty="0">
              <a:latin typeface="Arial" panose="020B0604020202020204" pitchFamily="34" charset="0"/>
            </a:endParaRPr>
          </a:p>
          <a:p>
            <a:pPr algn="ctr">
              <a:lnSpc>
                <a:spcPct val="90000"/>
              </a:lnSpc>
              <a:buFontTx/>
              <a:buNone/>
            </a:pPr>
            <a:endParaRPr lang="en-US" altLang="en-US" sz="3000" dirty="0" smtClean="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smtClean="0"/>
              <a:t>Leif </a:t>
            </a:r>
            <a:r>
              <a:rPr lang="en-US" altLang="zh-CN" sz="2000" dirty="0"/>
              <a:t>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smtClean="0"/>
              <a:t>Claudio </a:t>
            </a:r>
            <a:r>
              <a:rPr lang="en-US" altLang="zh-CN" sz="2000" dirty="0"/>
              <a:t>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1144 1145  1382 1670  1874</a:t>
            </a:r>
          </a:p>
          <a:p>
            <a:pPr lvl="1" algn="just">
              <a:buFont typeface="Arial" panose="020B0604020202020204" pitchFamily="34" charset="0"/>
              <a:buChar char="–"/>
              <a:defRPr/>
            </a:pPr>
            <a:r>
              <a:rPr lang="en-US" altLang="zh-CN" sz="1600" dirty="0" smtClean="0"/>
              <a:t>as </a:t>
            </a:r>
            <a:r>
              <a:rPr lang="en-US" altLang="zh-CN" sz="1600" dirty="0"/>
              <a:t>specified in document 23/0556r3</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145780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1066, 1067, and 1069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23/0557r1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Anirudha </a:t>
            </a:r>
            <a:r>
              <a:rPr lang="en-US" altLang="zh-CN" sz="1800" b="1" kern="0" dirty="0" smtClean="0"/>
              <a:t>Sahoo</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23/0557r1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9736390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ea typeface="宋体" panose="02010600030101010101" pitchFamily="2" charset="-122"/>
              </a:rPr>
              <a:t>May 15    (Monday AM 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70914724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1004, 1005, 1028, 1079, 1080, 1332, 1430, 1446, 1860, 1912, 1995, 2331, </a:t>
            </a:r>
          </a:p>
          <a:p>
            <a:pPr lvl="1" algn="just">
              <a:buFont typeface="Arial" panose="020B0604020202020204" pitchFamily="34" charset="0"/>
              <a:buChar char="–"/>
              <a:defRPr/>
            </a:pPr>
            <a:r>
              <a:rPr lang="en-US" altLang="zh-CN" sz="1600" dirty="0"/>
              <a:t>as specified in doc.: 11-23/0525r0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2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23/0525r0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92038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1951 and </a:t>
            </a:r>
            <a:r>
              <a:rPr lang="en-US" altLang="zh-CN" sz="1600" dirty="0" smtClean="0"/>
              <a:t>1979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11-23/0526r2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19736208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1163, 1164, 1166, 1167, 1168, 1503, 1672, 1745, 1746, 1747, 1922, 1923, 2004, 2208, </a:t>
            </a:r>
            <a:r>
              <a:rPr lang="en-US" altLang="zh-CN" sz="1600" dirty="0" smtClean="0"/>
              <a:t>2212</a:t>
            </a:r>
          </a:p>
          <a:p>
            <a:pPr lvl="1" algn="just">
              <a:buFont typeface="Arial" panose="020B0604020202020204" pitchFamily="34" charset="0"/>
              <a:buChar char="–"/>
              <a:defRPr/>
            </a:pPr>
            <a:r>
              <a:rPr lang="en-US" altLang="zh-CN" sz="1600" dirty="0" smtClean="0"/>
              <a:t>as </a:t>
            </a:r>
            <a:r>
              <a:rPr lang="en-US" altLang="zh-CN" sz="1600" dirty="0"/>
              <a:t>specified in doc.: 11-23/0527r3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11-23/0527r3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017438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1286  2151 2254 2288 2297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23/0555r7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smtClean="0"/>
              <a:t>Xiandong</a:t>
            </a:r>
            <a:r>
              <a:rPr lang="en-US" altLang="zh-CN" sz="1800" b="1" kern="0" dirty="0" smtClean="0"/>
              <a:t> Dong</a:t>
            </a:r>
            <a:r>
              <a:rPr lang="en-US" altLang="zh-CN" sz="1800" b="1" kern="0" dirty="0"/>
              <a:t>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23/0555r7</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16525767"/>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 1023, 1024, 1032, 1327, 1328, 1329, 1339, 1676, 1821, 1822, 1853, 1884, 1899, 2259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23/0538r2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23/0538r2</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74710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1283, 2102, 2278, </a:t>
            </a:r>
            <a:r>
              <a:rPr lang="en-US" altLang="zh-CN" sz="1600" dirty="0" smtClean="0"/>
              <a:t>1701</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11-23/0528r1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11-23/0528r1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5479956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289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dirty="0" smtClean="0"/>
              <a:t>1647</a:t>
            </a:r>
            <a:r>
              <a:rPr lang="en-US" altLang="zh-CN" sz="1600" dirty="0"/>
              <a:t>, 2172, 2271, 2143, 1161, 1162, 2047, and 1785.</a:t>
            </a:r>
          </a:p>
          <a:p>
            <a:pPr lvl="1" algn="just">
              <a:buFont typeface="Arial" panose="020B0604020202020204" pitchFamily="34" charset="0"/>
              <a:buChar char="–"/>
              <a:defRPr/>
            </a:pPr>
            <a:r>
              <a:rPr lang="en-US" altLang="zh-CN" sz="1600" dirty="0" smtClean="0"/>
              <a:t>as </a:t>
            </a:r>
            <a:r>
              <a:rPr lang="en-US" altLang="zh-CN" sz="1600" dirty="0"/>
              <a:t>specified in document 23/0478r3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Rui Du</a:t>
            </a:r>
            <a:r>
              <a:rPr lang="en-US" altLang="zh-CN" sz="1800" b="1" kern="0" dirty="0"/>
              <a:t>	</a:t>
            </a:r>
            <a:r>
              <a:rPr lang="en-US" altLang="zh-CN" sz="1800" b="1" dirty="0"/>
              <a:t>	</a:t>
            </a:r>
            <a:r>
              <a:rPr lang="en-US" altLang="zh-CN" sz="1800" b="1" kern="0" dirty="0"/>
              <a:t>Second: Chris Beg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23/0478r3</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7200689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March 14</a:t>
            </a:r>
            <a:r>
              <a:rPr lang="en-US" altLang="en-US" sz="4000" dirty="0" smtClean="0"/>
              <a:t>.</a:t>
            </a:r>
            <a:endParaRPr lang="en-US" altLang="en-US" sz="4000" dirty="0"/>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800" dirty="0" smtClean="0"/>
              <a:t>23/0625r1 </a:t>
            </a:r>
            <a:r>
              <a:rPr lang="en-US" altLang="zh-CN" sz="1800" dirty="0"/>
              <a:t>PDT on new Clause 6</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23/0625r1 </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sz="1050" b="1" kern="0" dirty="0"/>
          </a:p>
        </p:txBody>
      </p:sp>
    </p:spTree>
    <p:extLst>
      <p:ext uri="{BB962C8B-B14F-4D97-AF65-F5344CB8AC3E}">
        <p14:creationId xmlns:p14="http://schemas.microsoft.com/office/powerpoint/2010/main" val="1863830310"/>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smtClean="0"/>
              <a:t>1009</a:t>
            </a:r>
            <a:r>
              <a:rPr lang="en-US" altLang="zh-CN" sz="1600" dirty="0"/>
              <a:t>, 1534, 1996, 2239, 1101, 1282, 1496, 1560, 1103, 1548, 1549, 2109, 1105, 1106, 1428, 1429,1550, 1551, </a:t>
            </a:r>
            <a:r>
              <a:rPr lang="en-US" altLang="zh-CN" sz="1600" dirty="0" smtClean="0"/>
              <a:t>1863</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23/0474r2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23/0474r2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14323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1045, 1436, 1437, 1505, 2168, 1358, 2059, 2216, 1492, 1047, 2173 </a:t>
            </a:r>
            <a:endParaRPr lang="pt-BR" altLang="zh-CN" sz="1600" dirty="0" smtClean="0"/>
          </a:p>
          <a:p>
            <a:pPr lvl="1" algn="just">
              <a:buFont typeface="Arial" panose="020B0604020202020204" pitchFamily="34" charset="0"/>
              <a:buChar char="–"/>
              <a:defRPr/>
            </a:pPr>
            <a:r>
              <a:rPr lang="en-US" altLang="zh-CN" sz="1600" dirty="0" smtClean="0"/>
              <a:t>as specified </a:t>
            </a:r>
            <a:r>
              <a:rPr lang="en-US" altLang="zh-CN" sz="1600" dirty="0"/>
              <a:t>in 23/0460r0 </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Narengerile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23/0460r0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78118041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1092, 1093, 1094, 1095, 1096, 2021, 1991, 1992, 2118, 1532, 1020, 1173, 1803, 1449, 1495, 1502, 1756, 1998, 1994, 1311, 2253, 1731, 1585, 2145</a:t>
            </a:r>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11-23/0607r0 ‘Proposed resolutions for editorial comments on D1.0 -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a:t>
            </a:r>
            <a:r>
              <a:rPr lang="en-US" altLang="zh-CN" sz="1800" b="1" kern="0" dirty="0" smtClean="0"/>
              <a:t>Silva</a:t>
            </a:r>
            <a:r>
              <a:rPr lang="en-US" altLang="zh-CN" sz="1800" b="1" kern="0" dirty="0"/>
              <a:t>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11-23/0607r0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8226796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1054, 1851, 2106, 2174, 2175, 2177, 1367, 1368, 2214, 2093, 2180, 2091, 1411, 1371, 1372, 1373, 1682, 1378, 1374 (19 CIDs) </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pt-BR" altLang="zh-CN" sz="1600" dirty="0" smtClean="0"/>
              <a:t>in 11-23/0563r3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Assaf </a:t>
            </a:r>
            <a:r>
              <a:rPr lang="en-US" altLang="zh-CN" sz="1800" b="1" kern="0" dirty="0" smtClean="0"/>
              <a:t>Kasher</a:t>
            </a:r>
            <a:r>
              <a:rPr lang="en-US" altLang="zh-CN" sz="1800" b="1" kern="0" dirty="0"/>
              <a:t>	</a:t>
            </a:r>
            <a:r>
              <a:rPr lang="en-US" altLang="zh-CN" sz="1800" b="1" dirty="0"/>
              <a:t>	</a:t>
            </a:r>
            <a:r>
              <a:rPr lang="en-US" altLang="zh-CN" sz="1800" b="1" kern="0" dirty="0"/>
              <a:t>Second: Rui Du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smtClean="0"/>
              <a:t>11-23/0563r</a:t>
            </a:r>
            <a:r>
              <a:rPr lang="en-US" altLang="zh-CN" dirty="0" smtClean="0"/>
              <a:t>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31072218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1015 1381 1482 1567 1762 2003 2204 1043 1148 1149 1150 1151 1152 1565 1566 1894 1572 1741 1742 1743 1919 1960 1961 2041 2042 </a:t>
            </a:r>
            <a:r>
              <a:rPr lang="pt-BR" altLang="zh-CN" sz="1600" dirty="0" smtClean="0"/>
              <a:t>2291</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11-23/0641r3 ‘Resolutions for Instance Comments in LB272 - Part 1: Non-TB sensing measurement’</a:t>
            </a:r>
            <a:endParaRPr lang="pt-BR"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11-23/0641r3</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84400807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1735 </a:t>
            </a:r>
            <a:r>
              <a:rPr lang="pt-BR" altLang="zh-CN" sz="1600" dirty="0" smtClean="0"/>
              <a:t>1739</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11-23/0648r1 ‘Resolutions for CID1735&amp;1739 in LB272 </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err="1" smtClean="0"/>
              <a:t>Xiandong</a:t>
            </a:r>
            <a:r>
              <a:rPr lang="en-US" altLang="zh-CN" sz="1800" dirty="0"/>
              <a:t> </a:t>
            </a:r>
            <a:r>
              <a:rPr lang="en-US" altLang="zh-CN" sz="1800" dirty="0" smtClean="0"/>
              <a:t>Dong</a:t>
            </a:r>
            <a:r>
              <a:rPr lang="en-US" altLang="zh-CN" sz="1800" b="1" kern="0" dirty="0"/>
              <a:t>	</a:t>
            </a:r>
            <a:r>
              <a:rPr lang="en-US" altLang="zh-CN" sz="1800" b="1" dirty="0"/>
              <a:t>	</a:t>
            </a:r>
            <a:r>
              <a:rPr lang="en-US" altLang="zh-CN" sz="1800" b="1" kern="0" dirty="0"/>
              <a:t>Second: </a:t>
            </a:r>
            <a:r>
              <a:rPr lang="en-US" altLang="zh-CN" sz="1800" kern="0" dirty="0" err="1"/>
              <a:t>Ning</a:t>
            </a:r>
            <a:r>
              <a:rPr lang="en-US" altLang="zh-CN" sz="1800"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11-23/0648r1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40582201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1477, 2053</a:t>
            </a:r>
            <a:endParaRPr lang="pt-BR" altLang="zh-CN" sz="1600" dirty="0" smtClean="0"/>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a:t>
            </a:r>
            <a:r>
              <a:rPr lang="en-US" altLang="zh-CN" sz="1600" dirty="0"/>
              <a:t>11-23/0633r2 ‘LB272 CRs for CID 1477and 2053</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Rui </a:t>
            </a:r>
            <a:r>
              <a:rPr lang="en-US" altLang="zh-CN" sz="1800" dirty="0" smtClean="0"/>
              <a:t>Yang</a:t>
            </a:r>
            <a:r>
              <a:rPr lang="en-US" altLang="zh-CN" sz="1800" b="1" kern="0" dirty="0"/>
              <a:t>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11-23/0633r2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2699999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1165, 1343, 1497, 1499, 1500, 1679, 1968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23/0674r0  “Comment Resolution in LB272 for OST CID (Part 2</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dirty="0"/>
              <a:t>Claudio da Silva</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23/0674r0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43338639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299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1758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11-23/0683r0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Chaoming Luo</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11-23/0683r0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5529593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Motion 266</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making P802.11bf D1.0 available for </a:t>
            </a:r>
            <a:r>
              <a:rPr lang="en-US" altLang="zh-CN" sz="1800" b="1" kern="0" dirty="0" smtClean="0"/>
              <a:t>sale.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13Y</a:t>
            </a:r>
            <a:r>
              <a:rPr lang="en-US" altLang="zh-CN" sz="1800" b="1" kern="0" dirty="0"/>
              <a:t>/  </a:t>
            </a:r>
            <a:r>
              <a:rPr lang="en-US" altLang="zh-CN" sz="1800" b="1" kern="0" dirty="0" smtClean="0"/>
              <a:t>9N</a:t>
            </a:r>
            <a:r>
              <a:rPr lang="en-US" altLang="zh-CN" sz="1800" b="1" kern="0" dirty="0"/>
              <a:t>/  </a:t>
            </a:r>
            <a:r>
              <a:rPr lang="en-US" altLang="zh-CN" sz="1800" b="1" kern="0" dirty="0" smtClean="0"/>
              <a:t>9A</a:t>
            </a:r>
            <a:r>
              <a:rPr lang="en-US" altLang="zh-CN" sz="1800" b="1" kern="0" dirty="0"/>
              <a:t>)</a:t>
            </a:r>
          </a:p>
          <a:p>
            <a:pPr marL="342900" lvl="1" indent="-342900" algn="just">
              <a:buFont typeface="Arial" panose="020B0604020202020204" pitchFamily="34" charset="0"/>
              <a:buChar char="•"/>
              <a:defRPr/>
            </a:pPr>
            <a:r>
              <a:rPr lang="en-US" altLang="zh-CN" sz="1800" b="1" kern="0" dirty="0" smtClean="0"/>
              <a:t>Result*: </a:t>
            </a:r>
            <a:r>
              <a:rPr lang="en-US" altLang="zh-CN" sz="1600" b="1" dirty="0">
                <a:highlight>
                  <a:srgbClr val="00FF00"/>
                </a:highlight>
              </a:rPr>
              <a:t>Motion Passes </a:t>
            </a:r>
            <a:r>
              <a:rPr lang="en-US" altLang="zh-CN" sz="1600" b="1" dirty="0" smtClean="0">
                <a:highlight>
                  <a:srgbClr val="00FF00"/>
                </a:highlight>
              </a:rPr>
              <a:t>(13Y</a:t>
            </a:r>
            <a:r>
              <a:rPr lang="en-US" altLang="zh-CN" sz="1600" b="1" dirty="0">
                <a:highlight>
                  <a:srgbClr val="00FF00"/>
                </a:highlight>
              </a:rPr>
              <a:t>, </a:t>
            </a:r>
            <a:r>
              <a:rPr lang="en-US" altLang="zh-CN" sz="1600" b="1" dirty="0" smtClean="0">
                <a:highlight>
                  <a:srgbClr val="00FF00"/>
                </a:highlight>
              </a:rPr>
              <a:t>9N</a:t>
            </a:r>
            <a:r>
              <a:rPr lang="en-US" altLang="zh-CN" sz="1600" b="1" dirty="0">
                <a:highlight>
                  <a:srgbClr val="00FF00"/>
                </a:highlight>
              </a:rPr>
              <a:t>, </a:t>
            </a:r>
            <a:r>
              <a:rPr lang="en-US" altLang="zh-CN" sz="1600" b="1" dirty="0" smtClean="0">
                <a:highlight>
                  <a:srgbClr val="00FF00"/>
                </a:highlight>
              </a:rPr>
              <a:t>9A</a:t>
            </a:r>
            <a:r>
              <a:rPr lang="en-US" altLang="zh-CN" sz="1600" b="1" dirty="0">
                <a:highlight>
                  <a:srgbClr val="00FF00"/>
                </a:highlight>
              </a:rPr>
              <a:t>)</a:t>
            </a:r>
            <a:endParaRPr lang="en-US" altLang="zh-CN" sz="1600" dirty="0">
              <a:highlight>
                <a:srgbClr val="00FF00"/>
              </a:highlight>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632449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1323, 1326, 1369, 1370, 1375, 1388, 2057, 2058 and 1410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11-23/0647r0</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a:t>
            </a:r>
            <a:r>
              <a:rPr lang="en-US" altLang="zh-CN" sz="1800" b="1" kern="0" dirty="0" smtClean="0"/>
              <a:t>Eitan</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11-23/0647r0</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112967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1210, 1415, 1416, 1417, 1418, 1419, </a:t>
            </a:r>
            <a:r>
              <a:rPr lang="en-US" altLang="zh-CN" sz="1600" dirty="0" smtClean="0"/>
              <a:t>1879</a:t>
            </a:r>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11-23/0529r1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Pei Zhou</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11-23/0529r1</a:t>
            </a:r>
            <a:endParaRPr lang="en-US" altLang="zh-CN"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4635264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1322 and 2178</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11-23/0684r2</a:t>
            </a:r>
            <a:endParaRPr lang="en-US" altLang="zh-CN" sz="1600" dirty="0" smtClean="0">
              <a:solidFill>
                <a:srgbClr val="FF0000"/>
              </a:solidFill>
            </a:endParaRP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11-23/0684r2</a:t>
            </a:r>
            <a:endParaRPr lang="en-US" altLang="zh-CN" dirty="0">
              <a:solidFill>
                <a:srgbClr val="FF0000"/>
              </a:solidFill>
            </a:endParaRP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20998458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1030 1121 1122 1123 1127 1128 2096 1130 1348 1349 1450 1504 1601 1721 1722 1724 1726 1727 1760 1761 2251 1999 2025 1773 1895 1896 1897 2026 2199 1898 2024 2027 </a:t>
            </a:r>
            <a:r>
              <a:rPr lang="pt-BR" altLang="zh-CN" sz="1600" dirty="0" smtClean="0"/>
              <a:t>2152 </a:t>
            </a:r>
            <a:r>
              <a:rPr lang="pt-BR" altLang="zh-CN" sz="1600" dirty="0"/>
              <a:t>2153 </a:t>
            </a:r>
            <a:r>
              <a:rPr lang="pt-BR" altLang="zh-CN" sz="1600" dirty="0" smtClean="0"/>
              <a:t>2252</a:t>
            </a:r>
          </a:p>
          <a:p>
            <a:pPr lvl="1" algn="just">
              <a:buFont typeface="Arial" panose="020B0604020202020204" pitchFamily="34" charset="0"/>
              <a:buChar char="–"/>
              <a:defRPr/>
            </a:pPr>
            <a:r>
              <a:rPr lang="pt-BR" altLang="zh-CN" sz="1600" dirty="0" smtClean="0"/>
              <a:t>as </a:t>
            </a:r>
            <a:r>
              <a:rPr lang="en-US" altLang="zh-CN" sz="1600" dirty="0"/>
              <a:t>specified </a:t>
            </a:r>
            <a:r>
              <a:rPr lang="en-US" altLang="zh-CN" sz="1600" dirty="0" smtClean="0"/>
              <a:t>in 11-23/0642r4 </a:t>
            </a:r>
            <a:r>
              <a:rPr lang="en-US" altLang="zh-CN" sz="1600" dirty="0"/>
              <a:t>‘Resolutions for Instance Comments in LB272 - Part  2: TB sensing measurement instance</a:t>
            </a:r>
            <a:r>
              <a:rPr lang="en-US" altLang="zh-CN" sz="1600" dirty="0" smtClean="0"/>
              <a:t>’</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Cheng Chen</a:t>
            </a:r>
            <a:r>
              <a:rPr lang="en-US" altLang="zh-CN" sz="1800" b="1" kern="0" dirty="0"/>
              <a:t>	</a:t>
            </a:r>
            <a:r>
              <a:rPr lang="en-US" altLang="zh-CN" sz="1800" b="1" dirty="0"/>
              <a:t>	</a:t>
            </a:r>
            <a:r>
              <a:rPr lang="en-US" altLang="zh-CN" sz="1800" b="1" kern="0" dirty="0"/>
              <a:t>Second: Dongguk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11-23/0642r4 </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92145440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304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a:t>
            </a:r>
            <a:r>
              <a:rPr lang="en-US" altLang="zh-CN" sz="1600" dirty="0"/>
              <a:t>1108, 1431, 1533, 1713, 1811, 1119, 1599, 1120, 2111, 1535, 1536, 1537, 1538, </a:t>
            </a:r>
            <a:r>
              <a:rPr lang="en-US" altLang="zh-CN" sz="1600" dirty="0" smtClean="0"/>
              <a:t>1715</a:t>
            </a:r>
          </a:p>
          <a:p>
            <a:pPr lvl="1" algn="just">
              <a:buFont typeface="Arial" panose="020B0604020202020204" pitchFamily="34" charset="0"/>
              <a:buChar char="–"/>
              <a:defRPr/>
            </a:pPr>
            <a:r>
              <a:rPr lang="en-US" altLang="zh-CN" sz="1600" dirty="0" smtClean="0"/>
              <a:t>as </a:t>
            </a:r>
            <a:r>
              <a:rPr lang="en-US" altLang="zh-CN" sz="1600" dirty="0"/>
              <a:t>specified in 11-23/0624r1</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dirty="0"/>
              <a:t>	</a:t>
            </a:r>
            <a:r>
              <a:rPr lang="en-US" altLang="zh-CN" sz="1800" b="1" kern="0" dirty="0"/>
              <a:t>Second: Ray Yang</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11-23/0624r1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3695228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50"/>
                </a:solidFill>
                <a:cs typeface="Times New Roman" panose="02020603050405020304" pitchFamily="18" charset="0"/>
              </a:rPr>
              <a:t>May 17    (Wednesday AM </a:t>
            </a:r>
            <a:r>
              <a:rPr lang="en-US" altLang="zh-CN" sz="4000" dirty="0" smtClean="0">
                <a:solidFill>
                  <a:srgbClr val="00B050"/>
                </a:solidFill>
                <a:cs typeface="Times New Roman" panose="02020603050405020304" pitchFamily="18" charset="0"/>
              </a:rPr>
              <a:t>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79034707"/>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1296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11-23/0612r1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Pei Zhou</a:t>
            </a:r>
            <a:r>
              <a:rPr lang="en-US" altLang="zh-CN" sz="1800" b="1" kern="0" dirty="0"/>
              <a:t>	</a:t>
            </a:r>
            <a:r>
              <a:rPr lang="en-US" altLang="zh-CN" sz="1800" b="1" dirty="0"/>
              <a:t>	</a:t>
            </a:r>
            <a:r>
              <a:rPr lang="en-US" altLang="zh-CN" sz="1800" b="1" kern="0" dirty="0"/>
              <a:t>Second: </a:t>
            </a:r>
            <a:r>
              <a:rPr lang="en-US" altLang="zh-CN" sz="1800" b="1" kern="0" dirty="0" err="1"/>
              <a:t>Ning</a:t>
            </a:r>
            <a:r>
              <a:rPr lang="en-US" altLang="zh-CN" sz="1800" b="1" kern="0" dirty="0"/>
              <a:t> Gao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11-23/0612r1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06443596"/>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1909, 2147, 1070, 1344, 2148, 2062, 1072, 1073, 1809 and 1858,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presented in document </a:t>
            </a:r>
            <a:r>
              <a:rPr lang="en-US" altLang="zh-CN" sz="1600" dirty="0" smtClean="0"/>
              <a:t>11-23/0438r3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11-23/0438r3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76714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1042, 1380, 1434, 1438, 1439, 1671, 1736, 1740, 1956, 1957, 2002, 2221, 2289, 2290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a:t>
            </a:r>
            <a:r>
              <a:rPr lang="en-US" altLang="zh-CN" sz="1600" dirty="0" smtClean="0"/>
              <a:t>11-23/0675r1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Naren</a:t>
            </a:r>
            <a:r>
              <a:rPr lang="en-US" altLang="zh-CN" sz="1800" b="1" kern="0" dirty="0"/>
              <a:t> 	</a:t>
            </a:r>
            <a:r>
              <a:rPr lang="en-US" altLang="zh-CN" sz="1800" b="1" dirty="0"/>
              <a:t>	</a:t>
            </a:r>
            <a:r>
              <a:rPr lang="en-US" altLang="zh-CN" sz="1800" b="1" kern="0" dirty="0"/>
              <a:t>Second: Chris Beg</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11-23/0675r1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39339026"/>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1025, 1786, 1846, 1791, 1943, 1790, 1331, 1974, 1006, 1792, 1787, 1845, 1812, 1523, 1480, 1126, 1081</a:t>
            </a:r>
          </a:p>
          <a:p>
            <a:pPr lvl="1" algn="just">
              <a:buFont typeface="Arial" panose="020B0604020202020204" pitchFamily="34" charset="0"/>
              <a:buChar char="–"/>
              <a:defRPr/>
            </a:pPr>
            <a:r>
              <a:rPr lang="en-US" altLang="zh-CN" sz="1600" dirty="0"/>
              <a:t>as specified in doc.: </a:t>
            </a:r>
            <a:r>
              <a:rPr lang="en-US" altLang="zh-CN" sz="1600" dirty="0" smtClean="0"/>
              <a:t>11-23/0726r1 </a:t>
            </a:r>
            <a:r>
              <a:rPr lang="en-US" altLang="zh-CN" sz="1600" dirty="0"/>
              <a:t>‘Proposed resolutions for editorial comments on D1.0 - Part 4’</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11-23/0726r1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3826431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1154, 2044, 2292</a:t>
            </a:r>
            <a:r>
              <a:rPr lang="en-US" altLang="zh-CN" sz="1600" dirty="0" smtClean="0"/>
              <a:t>, </a:t>
            </a:r>
          </a:p>
          <a:p>
            <a:pPr lvl="1" algn="just">
              <a:buFont typeface="Arial" panose="020B0604020202020204" pitchFamily="34" charset="0"/>
              <a:buChar char="–"/>
              <a:defRPr/>
            </a:pPr>
            <a:r>
              <a:rPr lang="en-US" altLang="zh-CN" sz="1600" dirty="0"/>
              <a:t>as specified </a:t>
            </a:r>
            <a:r>
              <a:rPr lang="en-US" altLang="zh-CN" sz="1600" dirty="0" smtClean="0"/>
              <a:t>in 23/0370r2</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1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23/0370r2</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7689244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1251 1287 1657 1288 1289 1424 1597 1608 1656 1681 1699 1748 1749 1750 1751 1752 1804 1924 1925 1926 2160 2249 2250</a:t>
            </a:r>
          </a:p>
          <a:p>
            <a:pPr lvl="1" algn="just">
              <a:buFont typeface="Arial" panose="020B0604020202020204" pitchFamily="34" charset="0"/>
              <a:buChar char="–"/>
              <a:defRPr/>
            </a:pPr>
            <a:r>
              <a:rPr lang="en-US" altLang="zh-CN" sz="1600" dirty="0"/>
              <a:t>in 11-23/0748r2 “Resolutions for SBP Comments in LB272 - Part 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Dibakar Das</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11-23/0748r2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058486977"/>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1377, 1841, 1842, 2255, 2092, 2183, 2184, 2215, </a:t>
            </a:r>
            <a:r>
              <a:rPr lang="en-US" altLang="zh-CN" sz="1600" dirty="0" smtClean="0"/>
              <a:t>2006</a:t>
            </a:r>
            <a:r>
              <a:rPr lang="en-US" altLang="zh-CN" sz="1600" dirty="0"/>
              <a:t>, 1849, 1456, 1457, 1850, 1458, 1459, 1927, 2213, 1046, 1232, 1383, 1384, 1385, 1386, 1387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11-23-0751r1 </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11-23-0751r1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2007880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May </a:t>
            </a:r>
            <a:r>
              <a:rPr lang="en-US" altLang="zh-CN" sz="4000" dirty="0" smtClean="0">
                <a:solidFill>
                  <a:srgbClr val="0000FF"/>
                </a:solidFill>
              </a:rPr>
              <a:t>Interim</a:t>
            </a:r>
            <a:r>
              <a:rPr lang="en-US" altLang="en-US" sz="4000" dirty="0">
                <a:solidFill>
                  <a:srgbClr val="0000FF"/>
                </a:solidFill>
              </a:rPr>
              <a:t> </a:t>
            </a:r>
            <a:endParaRPr lang="en-US" altLang="en-US" sz="4000" dirty="0" smtClean="0">
              <a:solidFill>
                <a:srgbClr val="0000FF"/>
              </a:solidFill>
            </a:endParaRPr>
          </a:p>
          <a:p>
            <a:pPr algn="ctr">
              <a:buFontTx/>
              <a:buNone/>
            </a:pPr>
            <a:r>
              <a:rPr lang="en-US" altLang="zh-CN" sz="4000" dirty="0">
                <a:solidFill>
                  <a:srgbClr val="00B0F0"/>
                </a:solidFill>
                <a:cs typeface="Times New Roman" panose="02020603050405020304" pitchFamily="18" charset="0"/>
              </a:rPr>
              <a:t>May 18    (Thursday AM 2</a:t>
            </a:r>
            <a:r>
              <a:rPr lang="en-US" altLang="zh-CN" sz="4000" dirty="0" smtClean="0">
                <a:solidFill>
                  <a:srgbClr val="00B0F0"/>
                </a:solidFill>
                <a:cs typeface="Times New Roman" panose="02020603050405020304" pitchFamily="18" charset="0"/>
              </a:rPr>
              <a:t>)</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355238048"/>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2124, 1248, 1242, 1245, 1258, 1801, 2108, 2211, 2222, and 2223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11-23/0626r3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11-23/0626r3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9318779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1643, 1688, 1611, 1664, 1280, 2099, 1868, 1882, 2018, and 2164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11-23/0655r2</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a:t>
            </a:r>
            <a:r>
              <a:rPr lang="en-US" altLang="zh-CN" sz="1800" b="1" kern="0" dirty="0" smtClean="0"/>
              <a:t>Silva</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11-23/0655r2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743541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1934, 1558, 1644, 1285, 2207, 2113, 1869, 1645, and 1772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11-23/0656r1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11-23/0656r1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3089590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1971, 1972, 1983, 2230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11-23/0483r0</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11-23/0483r0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846044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1427 1796 1932 2049 2050 2300 1674 1795 1933 2051 </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11-23/0749r2 </a:t>
            </a:r>
            <a:r>
              <a:rPr lang="en-US" altLang="zh-CN" sz="1600" dirty="0"/>
              <a:t>“Resolutions for SBP Comments in LB272 - Part 2”</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11-23/0749r2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58927617"/>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2126, 1158, 1159, and 1160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11-23/0660r2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Chris Beg</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11-23/0660r2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6810211"/>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1651, 1652, 1653, 1654, 1655 and 1243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a:t>
            </a:r>
            <a:r>
              <a:rPr lang="en-US" altLang="zh-CN" sz="1600" dirty="0" smtClean="0"/>
              <a:t>11-23/0762r3</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11-23/0762r3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239794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1299, 1298, 1355, 1353, 1229, 2166, 1356, 2070, 1354, 1302, 2071, 1357, 1235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11-23-0412r1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11-23-0412r1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08477537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1481, </a:t>
            </a:r>
            <a:r>
              <a:rPr lang="en-US" altLang="zh-CN" sz="1600" dirty="0" smtClean="0"/>
              <a:t>2005</a:t>
            </a:r>
            <a:r>
              <a:rPr lang="en-US" altLang="zh-CN" sz="1600" dirty="0"/>
              <a:t>, 2123, 1484, 2007, 2074, 2076, 2121, 2008,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11-23-0766r1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11-23-0766r1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06209973"/>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2150 2196 1744</a:t>
            </a:r>
          </a:p>
          <a:p>
            <a:pPr lvl="1" algn="just">
              <a:buFont typeface="Arial" panose="020B0604020202020204" pitchFamily="34" charset="0"/>
              <a:buChar char="–"/>
              <a:defRPr/>
            </a:pPr>
            <a:r>
              <a:rPr lang="en-US" altLang="zh-CN" sz="1600" dirty="0" smtClean="0"/>
              <a:t>as </a:t>
            </a:r>
            <a:r>
              <a:rPr lang="en-US" altLang="zh-CN" sz="1600" dirty="0"/>
              <a:t>specified in 11-23/0832r2 “Resolutions for Instance Comments in LB272 - Part 3”</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11-23/0832r2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63150099"/>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2068, 2122 and </a:t>
            </a:r>
            <a:r>
              <a:rPr lang="en-US" altLang="zh-CN" sz="1600" dirty="0" smtClean="0"/>
              <a:t>2081</a:t>
            </a:r>
            <a:endParaRPr lang="en-US" altLang="zh-CN" sz="1600" dirty="0"/>
          </a:p>
          <a:p>
            <a:pPr lvl="1" algn="just">
              <a:buFont typeface="Arial" panose="020B0604020202020204" pitchFamily="34" charset="0"/>
              <a:buChar char="–"/>
              <a:defRPr/>
            </a:pPr>
            <a:r>
              <a:rPr lang="en-US" altLang="zh-CN" sz="1600" dirty="0" smtClean="0"/>
              <a:t>as </a:t>
            </a:r>
            <a:r>
              <a:rPr lang="en-US" altLang="zh-CN" sz="1600" dirty="0"/>
              <a:t>specified in 11-23/0702r1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11-23/0702r1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970107"/>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1027, 1057, 1060, 1061, 1062, 1064, 1175, 1176, 1342, 1520, 1703, 1704, 1942, 1962, 1963</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11-23-0775r0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Stephan </a:t>
            </a:r>
            <a:r>
              <a:rPr lang="en-US" altLang="zh-CN" sz="1800" b="1" kern="0" dirty="0" smtClean="0"/>
              <a:t>Sand</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11-23-0775r0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1531588"/>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1097</a:t>
            </a:r>
            <a:r>
              <a:rPr lang="en-US" altLang="zh-CN" sz="1600" dirty="0"/>
              <a:t>, 2110, 1448, 1690, 1624, 2100, and 1269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23/0789r1</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249744310"/>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1101, 1134, 1605, 1570, 1571, 1729, 2028, 2029, 1606, 1730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a:t>
            </a:r>
            <a:r>
              <a:rPr lang="en-US" altLang="zh-CN" sz="1600" dirty="0"/>
              <a:t> 11-23/0828r1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Mahmoud </a:t>
            </a:r>
            <a:r>
              <a:rPr lang="en-US" altLang="zh-CN" sz="1800" b="1" kern="0" dirty="0" smtClean="0"/>
              <a:t>Kamel </a:t>
            </a:r>
            <a:r>
              <a:rPr lang="en-US" altLang="zh-CN" sz="1800" b="1" kern="0" dirty="0"/>
              <a:t>	</a:t>
            </a:r>
            <a:r>
              <a:rPr lang="en-US" altLang="zh-CN" sz="1800" b="1" dirty="0"/>
              <a:t>	</a:t>
            </a:r>
            <a:r>
              <a:rPr lang="en-US" altLang="zh-CN" sz="1800" b="1" kern="0" dirty="0"/>
              <a:t>Second: Stephen McCann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7217276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1016, 1017, 1205, 1300, 1301, 2009, 2010, 2011, 2012, 2013, 2075, 2078, 2080, 2082, 2083, 2084, 2085, 2086, 2087, 2088, 2089, 2119 </a:t>
            </a:r>
          </a:p>
          <a:p>
            <a:pPr lvl="1" algn="just">
              <a:buFont typeface="Arial" panose="020B0604020202020204" pitchFamily="34" charset="0"/>
              <a:buChar char="–"/>
              <a:defRPr/>
            </a:pPr>
            <a:r>
              <a:rPr lang="en-US" altLang="zh-CN" sz="1600" dirty="0" smtClean="0"/>
              <a:t>as </a:t>
            </a:r>
            <a:r>
              <a:rPr lang="en-US" altLang="zh-CN" sz="1600" dirty="0"/>
              <a:t>specified in 11-23/0862r2 “LB272-DMG-Sensing-Instance-CIDs”</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Mahmoud Kamel</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11-23/0862r2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6620917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1333, 1334, 1241, 1443, 1917, 1627, 1635, 1952, 1834, 1263</a:t>
            </a:r>
          </a:p>
          <a:p>
            <a:pPr lvl="1" algn="just">
              <a:buFont typeface="Arial" panose="020B0604020202020204" pitchFamily="34" charset="0"/>
              <a:buChar char="–"/>
              <a:defRPr/>
            </a:pPr>
            <a:r>
              <a:rPr lang="en-US" altLang="zh-CN" sz="1600" dirty="0"/>
              <a:t>as specified </a:t>
            </a:r>
            <a:r>
              <a:rPr lang="en-US" altLang="zh-CN" sz="1600" dirty="0" smtClean="0"/>
              <a:t>in 23/0727r2</a:t>
            </a:r>
            <a:endParaRPr lang="en-US" altLang="zh-CN" sz="1600" dirty="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23/0727r2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725713405"/>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1021, 1022, 1336, 1483 and 1389</a:t>
            </a:r>
          </a:p>
          <a:p>
            <a:pPr lvl="1" algn="just">
              <a:buFont typeface="Arial" panose="020B0604020202020204" pitchFamily="34" charset="0"/>
              <a:buChar char="–"/>
              <a:defRPr/>
            </a:pPr>
            <a:r>
              <a:rPr lang="en-US" altLang="zh-CN" sz="1600" dirty="0"/>
              <a:t>as specified in </a:t>
            </a:r>
            <a:r>
              <a:rPr lang="en-US" altLang="zh-CN" sz="1600" dirty="0" smtClean="0"/>
              <a:t>23/0889r1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23/0889r1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059375259"/>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smtClean="0"/>
              <a:t>Motion: </a:t>
            </a:r>
            <a:r>
              <a:rPr lang="en-US" altLang="zh-CN" sz="3200" dirty="0"/>
              <a:t>July Ad-hoc </a:t>
            </a:r>
            <a:r>
              <a:rPr lang="en-US" altLang="zh-CN" sz="3200" dirty="0" smtClean="0"/>
              <a:t>meeting</a:t>
            </a:r>
            <a:endParaRPr lang="en-US" altLang="en-US" sz="3200" dirty="0">
              <a:solidFill>
                <a:schemeClr val="tx2"/>
              </a:solidFill>
            </a:endParaRPr>
          </a:p>
        </p:txBody>
      </p:sp>
      <p:sp>
        <p:nvSpPr>
          <p:cNvPr id="4"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Approve a </a:t>
            </a:r>
            <a:r>
              <a:rPr lang="en-US" altLang="zh-CN" sz="1800" b="1" kern="0" dirty="0" err="1" smtClean="0"/>
              <a:t>TGbf</a:t>
            </a:r>
            <a:r>
              <a:rPr lang="en-US" altLang="zh-CN" sz="1800" b="1" kern="0" dirty="0" smtClean="0"/>
              <a:t> </a:t>
            </a:r>
            <a:r>
              <a:rPr lang="en-US" altLang="zh-CN" sz="1800" b="1" kern="0" dirty="0"/>
              <a:t>ad-hoc meeting on </a:t>
            </a:r>
            <a:r>
              <a:rPr lang="en-US" altLang="zh-CN" sz="1800" b="1" kern="0" dirty="0">
                <a:solidFill>
                  <a:srgbClr val="0000FF"/>
                </a:solidFill>
              </a:rPr>
              <a:t>July 6, 7, 8</a:t>
            </a:r>
            <a:r>
              <a:rPr lang="en-US" altLang="zh-CN" sz="1800" b="1" kern="0" dirty="0"/>
              <a:t>, 2023, </a:t>
            </a:r>
            <a:r>
              <a:rPr lang="en-US" altLang="zh-CN" sz="1800" b="1" kern="0" dirty="0">
                <a:solidFill>
                  <a:srgbClr val="0000FF"/>
                </a:solidFill>
              </a:rPr>
              <a:t>in the Ericsson Office, Lund, Sweden </a:t>
            </a:r>
            <a:r>
              <a:rPr lang="en-US" altLang="zh-CN" sz="1800" b="1" kern="0" dirty="0" smtClean="0"/>
              <a:t>for </a:t>
            </a:r>
            <a:r>
              <a:rPr lang="en-US" altLang="zh-CN" sz="1800" b="1" kern="0" dirty="0"/>
              <a:t>the purpose of </a:t>
            </a:r>
            <a:r>
              <a:rPr lang="en-US" altLang="zh-CN" sz="1800" b="1" kern="0" dirty="0" err="1" smtClean="0"/>
              <a:t>TGbf</a:t>
            </a:r>
            <a:r>
              <a:rPr lang="en-US" altLang="zh-CN" sz="1800" b="1" kern="0" dirty="0" smtClean="0"/>
              <a:t> </a:t>
            </a:r>
            <a:r>
              <a:rPr lang="en-US" altLang="zh-CN" sz="1800" b="1" kern="0" dirty="0"/>
              <a:t>comment resolution and consideration of document submissions.</a:t>
            </a:r>
          </a:p>
          <a:p>
            <a:pPr marL="342900" lvl="1" indent="-342900" algn="just">
              <a:buFont typeface="Arial" panose="020B0604020202020204" pitchFamily="34" charset="0"/>
              <a:buChar char="•"/>
              <a:defRPr/>
            </a:pPr>
            <a:endParaRPr lang="en-US" altLang="zh-CN" sz="18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a:t>
            </a:r>
            <a:r>
              <a:rPr lang="en-US" altLang="zh-CN" sz="1800" b="1" kern="0" dirty="0" smtClean="0"/>
              <a:t>	</a:t>
            </a:r>
            <a:r>
              <a:rPr lang="en-US" altLang="zh-CN" sz="1800" b="1" dirty="0" smtClean="0"/>
              <a:t>	</a:t>
            </a:r>
            <a:r>
              <a:rPr lang="en-US" altLang="zh-CN" sz="1800" b="1" kern="0" dirty="0" smtClean="0"/>
              <a:t>Second</a:t>
            </a:r>
            <a:r>
              <a:rPr lang="en-US" altLang="zh-CN" sz="1800" b="1" kern="0" dirty="0"/>
              <a:t>: Rui Du </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rPr>
              <a:t>Approved by unanimous consent</a:t>
            </a:r>
            <a:endParaRPr lang="en-US" altLang="zh-CN" sz="1600" kern="0" dirty="0" smtClean="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dirty="0" smtClean="0"/>
              <a:t>Mix-mode </a:t>
            </a:r>
            <a:r>
              <a:rPr lang="en-US" altLang="zh-CN" dirty="0"/>
              <a:t>meeting</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49138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269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1363. 1359, 1360, 1361, 1362, 1364, 1365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document  </a:t>
            </a:r>
            <a:r>
              <a:rPr lang="en-US" altLang="zh-CN" sz="1600" dirty="0" smtClean="0"/>
              <a:t>11-23-0417r1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11-23-0417r1</a:t>
            </a:r>
            <a:endParaRPr lang="en-US" altLang="zh-CN" kern="0" dirty="0"/>
          </a:p>
          <a:p>
            <a:pPr marL="628650" lvl="2">
              <a:buFont typeface="微软雅黑" panose="020B0503020204020204" pitchFamily="34" charset="-122"/>
              <a:buChar char="–"/>
              <a:defRPr/>
            </a:pPr>
            <a:r>
              <a:rPr lang="en-US" altLang="zh-CN" kern="0" dirty="0" smtClean="0"/>
              <a:t>SP Result: Unanimous consent</a:t>
            </a:r>
            <a:endParaRPr lang="en-US" altLang="zh-CN" kern="0" dirty="0"/>
          </a:p>
        </p:txBody>
      </p:sp>
    </p:spTree>
    <p:extLst>
      <p:ext uri="{BB962C8B-B14F-4D97-AF65-F5344CB8AC3E}">
        <p14:creationId xmlns:p14="http://schemas.microsoft.com/office/powerpoint/2010/main" val="144408982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June 26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147770304"/>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327</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2285 1111 1112 1113 1114 1317 1118 1694 1494 2273 2188 1954 2022 1695 1547 1696 1648 2060 2144 1813 2279 1366 1033  1084 1552 1554 2274 1553 1087 2276 2190 2277 2275 1091 1529 1709 1088 1528 1530 1090 2193 1098 1100 1711 1099 1710 2194 1115 1714 1347 2195 1432 1109 2243 2244 1110 1040 1564 1955 1720 1539</a:t>
            </a:r>
          </a:p>
          <a:p>
            <a:pPr lvl="1" algn="just">
              <a:buFont typeface="Arial" panose="020B0604020202020204" pitchFamily="34" charset="0"/>
              <a:buChar char="–"/>
              <a:defRPr/>
            </a:pPr>
            <a:r>
              <a:rPr lang="en-US" altLang="zh-CN" sz="1600" dirty="0"/>
              <a:t>as specified in 11-23/0777r2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Cheng Chen</a:t>
            </a:r>
            <a:r>
              <a:rPr lang="en-US" altLang="zh-CN" sz="1800" b="1" kern="0" dirty="0"/>
              <a:t>	</a:t>
            </a:r>
            <a:r>
              <a:rPr lang="en-US" altLang="zh-CN" sz="1800" b="1" dirty="0" smtClean="0"/>
              <a:t>	</a:t>
            </a:r>
            <a:r>
              <a:rPr lang="en-US" altLang="zh-CN" sz="1800" b="1" kern="0" dirty="0" smtClean="0"/>
              <a:t>Second: </a:t>
            </a:r>
            <a:r>
              <a:rPr lang="en-US" altLang="zh-CN" sz="1800" b="1" kern="0" dirty="0"/>
              <a:t>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a:t>
            </a:r>
            <a:r>
              <a:rPr lang="en-US" altLang="zh-CN" sz="1800" dirty="0">
                <a:highlight>
                  <a:srgbClr val="00FF00"/>
                </a:highlight>
              </a:rPr>
              <a:t>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11-23/0777r2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39323412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CIDs:1228, 1278, 1279, 1352, 1421, 1433, 1435, 1511, 1512, 1513, 1514, 1515, 1516, 1517, 1518, 1519, 1524, 1541, and 1569.</a:t>
            </a:r>
          </a:p>
          <a:p>
            <a:pPr lvl="1" algn="just">
              <a:buFont typeface="Arial" panose="020B0604020202020204" pitchFamily="34" charset="0"/>
              <a:buChar char="–"/>
              <a:defRPr/>
            </a:pPr>
            <a:r>
              <a:rPr lang="en-US" altLang="zh-CN" sz="1600" dirty="0"/>
              <a:t>as presented in document 11-23/0872r1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t>
            </a:r>
            <a:r>
              <a:rPr lang="en-US" altLang="zh-CN" sz="1800" b="1" kern="0" dirty="0" smtClean="0"/>
              <a:t>Aboul-Magd</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11-23/0872r1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208928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CIDs:1966, 1068, 1969, 1970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23/0719r1  “Comment Resolution in LB272 for OST CID (Part 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23/0719r1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657125674"/>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CIDs:1337, 1338, 1462, 1817, 1818, 1819, 1820, 2016, 2293, 2294</a:t>
            </a:r>
          </a:p>
          <a:p>
            <a:pPr lvl="1" algn="just">
              <a:buFont typeface="Arial" panose="020B0604020202020204" pitchFamily="34" charset="0"/>
              <a:buChar char="–"/>
              <a:defRPr/>
            </a:pPr>
            <a:r>
              <a:rPr lang="en-US" altLang="zh-CN" sz="1600" dirty="0"/>
              <a:t>as specified in </a:t>
            </a:r>
            <a:r>
              <a:rPr lang="en-US" altLang="zh-CN" sz="1600" dirty="0" smtClean="0"/>
              <a:t>document </a:t>
            </a:r>
            <a:r>
              <a:rPr lang="en-US" altLang="zh-CN" sz="1600" dirty="0"/>
              <a:t>11-23/0795r1</a:t>
            </a:r>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a:t>
            </a:r>
            <a:r>
              <a:rPr lang="en-US" altLang="zh-CN" sz="1800" b="1" kern="0" dirty="0" smtClean="0"/>
              <a:t>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11-23/0795r1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389687494"/>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smtClean="0"/>
              <a:t>1000</a:t>
            </a:r>
            <a:r>
              <a:rPr lang="en-GB" altLang="zh-CN" sz="1600" dirty="0"/>
              <a:t>, 1222, 1223, 1237, 1238, 1777, 1816, 1843, 2161, 2260, 1211, 1212, 1213, 1214, 1220, 1221, 1297, 1320, 1321, 1542, 1543, 1544, 1568, 1663, 1935, 1944, 1945, 1946, 1947, 1958</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11-23/0912r1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66202052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1001, 1319, 2065, 1215, 1265, 1266, 1267, 1268, 1269, 1270, 1271, 1272, 1273, 1274, 1275, 1276, 1277, 1636, 1637, 1638, 1639, 1640, 1641, 1802, 1854, 1877, 1878, 1938, 1939, 2066</a:t>
            </a:r>
            <a:endParaRPr lang="zh-CN" altLang="zh-CN" sz="1600" dirty="0"/>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11-23/0913r0</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11-23/0913r0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6463678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GB" altLang="zh-CN" sz="1600" dirty="0"/>
              <a:t>2169, </a:t>
            </a:r>
            <a:r>
              <a:rPr lang="en-GB" altLang="zh-CN" sz="1600" dirty="0" smtClean="0"/>
              <a:t>1697</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GB" altLang="zh-CN" sz="1600" dirty="0"/>
              <a:t>11-23/0789r1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GB" altLang="zh-CN" dirty="0"/>
              <a:t>11-23/0789r1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85822693"/>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23/0814r3 Discussion and Proposed Modifications to Annex C</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kern="0" dirty="0" smtClean="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23/0814r3 </a:t>
            </a:r>
            <a:endParaRPr lang="en-US" altLang="zh-CN"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76060100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2064 </a:t>
            </a:r>
            <a:endParaRPr lang="en-US" altLang="zh-CN" sz="1600" dirty="0"/>
          </a:p>
          <a:p>
            <a:pPr lvl="1" algn="just">
              <a:buFont typeface="Arial" panose="020B0604020202020204" pitchFamily="34" charset="0"/>
              <a:buChar char="–"/>
              <a:defRPr/>
            </a:pPr>
            <a:r>
              <a:rPr lang="en-US" altLang="zh-CN" sz="1600" dirty="0"/>
              <a:t>as specified </a:t>
            </a:r>
            <a:r>
              <a:rPr lang="en-US" altLang="zh-CN" sz="1600" dirty="0" smtClean="0"/>
              <a:t>in </a:t>
            </a:r>
            <a:r>
              <a:rPr lang="en-US" altLang="zh-CN" sz="1600" dirty="0"/>
              <a:t>11-23/0794r2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Anirud</a:t>
            </a:r>
            <a:r>
              <a:rPr lang="en-US" altLang="zh-CN" sz="1800" b="1" kern="0" dirty="0"/>
              <a:t> Sahoo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11-23/0794r2</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5418319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en-US" sz="4000" dirty="0" smtClean="0">
                <a:solidFill>
                  <a:srgbClr val="0000FF"/>
                </a:solidFill>
              </a:rPr>
              <a:t>April 25</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07514679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1303</a:t>
            </a:r>
            <a:r>
              <a:rPr lang="en-US" altLang="zh-CN" sz="1600" dirty="0"/>
              <a:t>, 1304, 1305, 1390, 1391, 1392, 1485, 1486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11-23/0910r4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a:t>
            </a:r>
            <a:r>
              <a:rPr lang="en-US" altLang="zh-CN" sz="1800" b="1" kern="0" dirty="0" smtClean="0"/>
              <a:t>Luo</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11-23/0910r4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168810115"/>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1830, 1831, 1856, 1857, 1880, 1881, 1886, 1900, 1901, 1903, 1904, 1905, 1906, 2017, 2054, 2055, 2127, 2128, 2129, 2130, 2132, 2133, 2134, 2135, 2136, 2163</a:t>
            </a:r>
          </a:p>
          <a:p>
            <a:pPr lvl="1" algn="just">
              <a:buFont typeface="Arial" panose="020B0604020202020204" pitchFamily="34" charset="0"/>
              <a:buChar char="–"/>
              <a:defRPr/>
            </a:pPr>
            <a:r>
              <a:rPr lang="en-US" altLang="zh-CN" sz="1600" dirty="0" smtClean="0"/>
              <a:t>as </a:t>
            </a:r>
            <a:r>
              <a:rPr lang="en-US" altLang="zh-CN" sz="1600" dirty="0"/>
              <a:t>specified </a:t>
            </a:r>
            <a:r>
              <a:rPr lang="en-US" altLang="zh-CN" sz="1600" dirty="0" smtClean="0"/>
              <a:t>in </a:t>
            </a:r>
            <a:r>
              <a:rPr lang="en-US" altLang="zh-CN" sz="1600" dirty="0"/>
              <a:t>11-23/0844r2</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Osama AboulMagd </a:t>
            </a:r>
            <a:r>
              <a:rPr lang="en-US" altLang="zh-CN" sz="1800" b="1" kern="0" dirty="0" smtClean="0"/>
              <a:t> </a:t>
            </a:r>
            <a:r>
              <a:rPr lang="en-US" altLang="zh-CN" sz="1800" b="1" kern="0" dirty="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2043581"/>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1440</a:t>
            </a:r>
            <a:r>
              <a:rPr lang="en-US" altLang="zh-CN" sz="1600" dirty="0"/>
              <a:t>, 1441, 1442, 1666, 1667, 1723, 1892, 1936 and 1948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11-23/0952r1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smtClean="0"/>
              <a:t>	</a:t>
            </a:r>
            <a:r>
              <a:rPr lang="en-US" altLang="zh-CN" sz="1800" b="1" kern="0" dirty="0" smtClean="0"/>
              <a:t>Second: </a:t>
            </a:r>
            <a:r>
              <a:rPr lang="en-US" altLang="zh-CN" sz="1800" b="1" kern="0" dirty="0"/>
              <a:t>Osama AboulMagd </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a:t>
            </a:r>
            <a:r>
              <a:rPr lang="en-US" altLang="zh-CN" sz="1800" dirty="0">
                <a:solidFill>
                  <a:srgbClr val="000000"/>
                </a:solidFill>
                <a:highlight>
                  <a:srgbClr val="00FF00"/>
                </a:highlight>
                <a:latin typeface="Times New Roman" panose="02020603050405020304" pitchFamily="18" charset="0"/>
                <a:cs typeface="+mn-cs"/>
              </a:rPr>
              <a:t>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11-23/0952r1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097164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1231 1403 1454 1623 1805 1890, and 1893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11-23/0941r1</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kern="0" dirty="0" smtClean="0"/>
              <a:t> </a:t>
            </a:r>
            <a:r>
              <a:rPr lang="en-US" altLang="zh-CN" sz="1800" b="1" dirty="0"/>
              <a:t>	</a:t>
            </a:r>
            <a:r>
              <a:rPr lang="en-US" altLang="zh-CN" sz="1800" b="1" kern="0" dirty="0"/>
              <a:t>Second: Ali Raissinia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11-23/0941r1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79037736"/>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1014, 1107, 1138, 1141, 1142, 1230, 1616, 1619, 1621, 1622, 1646, 2137, 2139, 2140, and 2141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DCN 11-23/1000r2</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Dong Wei </a:t>
            </a:r>
            <a:r>
              <a:rPr lang="en-US" altLang="zh-CN" sz="1800" b="1" kern="0" dirty="0" smtClean="0"/>
              <a:t> </a:t>
            </a:r>
            <a:r>
              <a:rPr lang="en-US" altLang="zh-CN" sz="1800" b="1" dirty="0"/>
              <a:t>	</a:t>
            </a:r>
            <a:r>
              <a:rPr lang="en-US" altLang="zh-CN" sz="1800" b="1" kern="0" dirty="0"/>
              <a:t>Second: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11-23/1000r2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36231378"/>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1706</a:t>
            </a:r>
            <a:r>
              <a:rPr lang="en-US" altLang="zh-CN" sz="1600" dirty="0"/>
              <a:t>, 1707, 1967, 1071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23/0718r3  “Comment Resolution in LB272 for OST CID (Part 3)”</a:t>
            </a:r>
            <a:endParaRPr lang="en-US" altLang="zh-CN" sz="1600" dirty="0" smtClean="0"/>
          </a:p>
          <a:p>
            <a:pPr lvl="1" algn="just">
              <a:buFont typeface="Arial" panose="020B0604020202020204" pitchFamily="34" charset="0"/>
              <a:buChar char="–"/>
              <a:defRPr/>
            </a:pP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Anirudha Sahoo</a:t>
            </a:r>
            <a:r>
              <a:rPr lang="en-US" altLang="zh-CN" sz="1800" b="1" kern="0" dirty="0"/>
              <a:t>	</a:t>
            </a:r>
            <a:r>
              <a:rPr lang="en-US" altLang="zh-CN" sz="1800" b="1" dirty="0"/>
              <a:t>	</a:t>
            </a:r>
            <a:r>
              <a:rPr lang="en-US" altLang="zh-CN" sz="1800" b="1" kern="0" dirty="0"/>
              <a:t>Second: Ali Raissinia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23/0718r3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590762100"/>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1312</a:t>
            </a:r>
            <a:r>
              <a:rPr lang="en-US" altLang="zh-CN" sz="1600" dirty="0"/>
              <a:t>, 1316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11-23/0942r0</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11-23/0942r0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016664"/>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doc.: 11-23/0948r1</a:t>
            </a:r>
            <a:endParaRPr lang="en-US" altLang="zh-CN" sz="1600" b="1" kern="0" dirty="0" smtClean="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Ning Gao</a:t>
            </a:r>
            <a:r>
              <a:rPr lang="en-US" altLang="zh-CN" sz="1800" b="1" kern="0" dirty="0"/>
              <a:t>	</a:t>
            </a:r>
            <a:r>
              <a:rPr lang="en-US" altLang="zh-CN" sz="1800" b="1" dirty="0"/>
              <a:t>	</a:t>
            </a:r>
            <a:r>
              <a:rPr lang="en-US" altLang="zh-CN" sz="1800" b="1" kern="0" dirty="0"/>
              <a:t>Second: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11-23/0948r1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8451930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1928, 2120, 1227, 1814, 1885, 2258, 1224, 1314, 2245, 2246, 2247, 2248, 1350, 1807, 1833, 1661, 1806, 1662, 1808, 1779, 1351, 1407, 1815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11-23-1003r1 </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Ning Gao </a:t>
            </a:r>
            <a:r>
              <a:rPr lang="en-US" altLang="zh-CN" sz="1800" b="1" kern="0" dirty="0" smtClean="0"/>
              <a:t>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a:t>
            </a:r>
            <a:r>
              <a:rPr lang="en-US" altLang="zh-CN" sz="1800" dirty="0">
                <a:solidFill>
                  <a:srgbClr val="000000"/>
                </a:solidFill>
                <a:highlight>
                  <a:srgbClr val="00FF00"/>
                </a:highlight>
                <a:latin typeface="Times New Roman" panose="02020603050405020304" pitchFamily="18" charset="0"/>
                <a:cs typeface="+mn-cs"/>
              </a:rPr>
              <a:t> 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11-23-1003r1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637539388"/>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a:t>
            </a:r>
            <a:r>
              <a:rPr lang="en-US" altLang="zh-CN" sz="1600" dirty="0"/>
              <a:t> 1011</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11-23/0828r2</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Yang	</a:t>
            </a:r>
            <a:r>
              <a:rPr lang="en-US" altLang="zh-CN" sz="1800" b="1" kern="0" dirty="0"/>
              <a:t>	</a:t>
            </a:r>
            <a:r>
              <a:rPr lang="en-US" altLang="zh-CN" sz="1800" b="1" dirty="0"/>
              <a:t>	</a:t>
            </a:r>
            <a:r>
              <a:rPr lang="en-US" altLang="zh-CN" sz="1800" b="1" kern="0" dirty="0"/>
              <a:t>Second: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11-23/0828r2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92773213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270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1082</a:t>
            </a:r>
            <a:r>
              <a:rPr lang="en-US" altLang="zh-CN" sz="1600" dirty="0"/>
              <a:t>, 1083, 1526, 1555, 1556, 1702, 1844, 1341, 1501,  </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document 11-23/0476r3</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Chaoming Luo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a:t>11-23/0476r3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08985482"/>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524000" y="2514600"/>
            <a:ext cx="9144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dirty="0" smtClean="0"/>
              <a:t>on </a:t>
            </a:r>
            <a:r>
              <a:rPr lang="en-US" altLang="zh-CN" sz="4000" dirty="0" smtClean="0">
                <a:solidFill>
                  <a:srgbClr val="0000FF"/>
                </a:solidFill>
              </a:rPr>
              <a:t>July Plenary</a:t>
            </a:r>
            <a:r>
              <a:rPr lang="en-US" altLang="en-US" sz="4000" dirty="0" smtClean="0">
                <a:solidFill>
                  <a:srgbClr val="0000FF"/>
                </a:solidFill>
              </a:rPr>
              <a:t> </a:t>
            </a:r>
          </a:p>
          <a:p>
            <a:pPr algn="ctr">
              <a:buFontTx/>
              <a:buNone/>
            </a:pPr>
            <a:r>
              <a:rPr lang="en-US" altLang="zh-CN" sz="2800" dirty="0">
                <a:solidFill>
                  <a:srgbClr val="00B0F0"/>
                </a:solidFill>
                <a:cs typeface="Times New Roman" panose="02020603050405020304" pitchFamily="18" charset="0"/>
              </a:rPr>
              <a:t>July 10    (Monday PM 2</a:t>
            </a:r>
            <a:r>
              <a:rPr lang="en-US" altLang="zh-CN" sz="2800" dirty="0" smtClean="0">
                <a:solidFill>
                  <a:srgbClr val="00B0F0"/>
                </a:solidFill>
                <a:cs typeface="Times New Roman" panose="02020603050405020304" pitchFamily="18" charset="0"/>
              </a:rPr>
              <a:t>), 16:00-18:00 </a:t>
            </a:r>
            <a:r>
              <a:rPr lang="en-US" altLang="zh-CN" sz="2800" dirty="0">
                <a:solidFill>
                  <a:srgbClr val="00B0F0"/>
                </a:solidFill>
                <a:cs typeface="Times New Roman" panose="02020603050405020304" pitchFamily="18" charset="0"/>
              </a:rPr>
              <a:t>Berlin time</a:t>
            </a:r>
          </a:p>
          <a:p>
            <a:pPr algn="ctr">
              <a:buFontTx/>
              <a:buNone/>
            </a:pPr>
            <a:r>
              <a:rPr lang="en-US" altLang="en-US" sz="4000" dirty="0" smtClean="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898318332"/>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1290, 1775, 1776, 1800, 2158, 2159, 2284</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23/0944r0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dirty="0"/>
              <a:t>Atsushi </a:t>
            </a:r>
            <a:r>
              <a:rPr lang="en-US" altLang="zh-CN" sz="1800" dirty="0" err="1"/>
              <a:t>Shirakawa</a:t>
            </a:r>
            <a:r>
              <a:rPr lang="en-US" altLang="zh-CN" sz="1800" dirty="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23/0944r0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711586956"/>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1216, 1217, 1218, 1219, 1225, 1466, 1467, 1468, 1469, 1470, 1471, 1472, 1473, 1474, 1475, 1476, 1778, 2162</a:t>
            </a:r>
            <a:endParaRPr lang="en-US" altLang="zh-CN" sz="1600" dirty="0" smtClean="0"/>
          </a:p>
          <a:p>
            <a:pPr lvl="1" algn="just">
              <a:buFont typeface="Arial" panose="020B0604020202020204" pitchFamily="34" charset="0"/>
              <a:buChar char="–"/>
              <a:defRPr/>
            </a:pPr>
            <a:r>
              <a:rPr lang="en-US" altLang="zh-CN" sz="1600" dirty="0"/>
              <a:t>as specified in </a:t>
            </a:r>
            <a:r>
              <a:rPr lang="en-US" altLang="zh-CN" sz="1600" dirty="0" smtClean="0"/>
              <a:t>11-23/1016r0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t>
            </a:r>
            <a:r>
              <a:rPr lang="en-US" altLang="zh-CN" sz="1800" b="1" kern="0" dirty="0" smtClean="0"/>
              <a:t>arengerile</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11-23/1016r0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03809147"/>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1604</a:t>
            </a:r>
          </a:p>
          <a:p>
            <a:pPr lvl="1" algn="just">
              <a:buFont typeface="Arial" panose="020B0604020202020204" pitchFamily="34" charset="0"/>
              <a:buChar char="–"/>
              <a:defRPr/>
            </a:pPr>
            <a:r>
              <a:rPr lang="en-US" altLang="zh-CN" sz="1600" dirty="0"/>
              <a:t>as specified </a:t>
            </a:r>
            <a:r>
              <a:rPr lang="en-US" altLang="zh-CN" sz="1600" dirty="0" smtClean="0"/>
              <a:t>in 11-23/1044r0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Cheng Chen </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11-23/1044r0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268955705"/>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349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1629, 1642, 1685, 1686, 1687, 1759, 1767, 1768, 1769, 1770, 1824, 1825, 1826, 1827, 1828, and 1829 </a:t>
            </a:r>
            <a:endParaRPr lang="en-US" altLang="zh-CN" sz="1600" dirty="0" smtClean="0"/>
          </a:p>
          <a:p>
            <a:pPr lvl="1" algn="just">
              <a:buFont typeface="Arial" panose="020B0604020202020204" pitchFamily="34" charset="0"/>
              <a:buChar char="–"/>
              <a:defRPr/>
            </a:pPr>
            <a:r>
              <a:rPr lang="en-US" altLang="zh-CN" sz="1600" dirty="0"/>
              <a:t>as specified in 23/1035r1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23/1035r1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722133116"/>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2224, 2061, 1422, 1557, 1618, 1620, 1493, 2261, 2262, 2264, 1977, 1262, 1794, 2023, 2191, 1239, 1335, 1780, 1781</a:t>
            </a:r>
            <a:endParaRPr lang="en-US" altLang="zh-CN" sz="1600" dirty="0" smtClean="0"/>
          </a:p>
          <a:p>
            <a:pPr lvl="1" algn="just">
              <a:buFont typeface="Arial" panose="020B0604020202020204" pitchFamily="34" charset="0"/>
              <a:buChar char="–"/>
              <a:defRPr/>
            </a:pPr>
            <a:r>
              <a:rPr lang="en-US" altLang="zh-CN" sz="1600" dirty="0"/>
              <a:t>as specified </a:t>
            </a:r>
            <a:r>
              <a:rPr lang="en-US" altLang="zh-CN" sz="1600" dirty="0" smtClean="0"/>
              <a:t>in 11-23/0994r1 </a:t>
            </a:r>
            <a:r>
              <a:rPr lang="en-US" altLang="zh-CN" sz="1600" dirty="0"/>
              <a:t>‘Proposed resolutions for technical and editorial comments on D1.0’</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11-23/0994r1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7031127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1055, 1737, 1738, 1783, 1982, 1984, 1985, 2039, and </a:t>
            </a:r>
            <a:r>
              <a:rPr lang="en-US" altLang="zh-CN" sz="1600" dirty="0" smtClean="0"/>
              <a:t>2040</a:t>
            </a:r>
          </a:p>
          <a:p>
            <a:pPr lvl="1" algn="just">
              <a:buFont typeface="Arial" panose="020B0604020202020204" pitchFamily="34" charset="0"/>
              <a:buChar char="–"/>
              <a:defRPr/>
            </a:pPr>
            <a:r>
              <a:rPr lang="en-US" altLang="zh-CN" sz="1600" dirty="0"/>
              <a:t>as specified in 11-23/1014r2 ‘LB272 CR for Threshold-based Reporting – Part 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Naren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11-23/1014r2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113176649"/>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2165, 1561, 1038, 1562 and </a:t>
            </a:r>
            <a:r>
              <a:rPr lang="en-US" altLang="zh-CN" sz="1600" dirty="0" smtClean="0"/>
              <a:t>1598</a:t>
            </a:r>
          </a:p>
          <a:p>
            <a:pPr lvl="1" algn="just">
              <a:buFont typeface="Arial" panose="020B0604020202020204" pitchFamily="34" charset="0"/>
              <a:buChar char="–"/>
              <a:defRPr/>
            </a:pPr>
            <a:r>
              <a:rPr lang="en-US" altLang="zh-CN" sz="1600" dirty="0"/>
              <a:t>as specified </a:t>
            </a:r>
            <a:r>
              <a:rPr lang="en-US" altLang="zh-CN" sz="1600" dirty="0" smtClean="0"/>
              <a:t>in 11-23/0530r2 </a:t>
            </a:r>
            <a:r>
              <a:rPr lang="en-US" altLang="zh-CN" sz="1600" dirty="0"/>
              <a:t>‘LB272 comments measurement setup comments resolution part 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Rui Du </a:t>
            </a:r>
            <a:r>
              <a:rPr lang="en-US" altLang="zh-CN" sz="1800" dirty="0" smtClean="0"/>
              <a:t>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11-23/0530r2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323618905"/>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2072</a:t>
            </a:r>
          </a:p>
          <a:p>
            <a:pPr lvl="1" algn="just">
              <a:buFont typeface="Arial" panose="020B0604020202020204" pitchFamily="34" charset="0"/>
              <a:buChar char="–"/>
              <a:defRPr/>
            </a:pPr>
            <a:r>
              <a:rPr lang="en-US" altLang="zh-CN" sz="1600" dirty="0" smtClean="0"/>
              <a:t>as specified in </a:t>
            </a:r>
            <a:r>
              <a:rPr lang="fr-FR" altLang="zh-CN" sz="1600" dirty="0"/>
              <a:t>11-23/0867r1 ‘LB272 comments SBP comments resolution’</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dirty="0" smtClean="0"/>
              <a:t>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fr-FR" altLang="zh-CN" dirty="0"/>
              <a:t>11-23/0867r1</a:t>
            </a:r>
            <a:r>
              <a:rPr lang="en-US" altLang="zh-CN" dirty="0" smtClean="0"/>
              <a:t>  </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769584299"/>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354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de-DE" altLang="zh-CN" sz="1600" dirty="0" smtClean="0"/>
              <a:t>1978</a:t>
            </a:r>
            <a:endParaRPr lang="en-US" altLang="zh-CN" sz="1600" dirty="0" smtClean="0"/>
          </a:p>
          <a:p>
            <a:pPr lvl="1" algn="just">
              <a:buFont typeface="Arial" panose="020B0604020202020204" pitchFamily="34" charset="0"/>
              <a:buChar char="–"/>
              <a:defRPr/>
            </a:pPr>
            <a:r>
              <a:rPr lang="en-US" altLang="zh-CN" sz="1600" dirty="0" smtClean="0"/>
              <a:t>as specified in </a:t>
            </a:r>
            <a:r>
              <a:rPr lang="pt-BR" altLang="zh-CN" sz="1600" dirty="0"/>
              <a:t>11-23/1030r1, LB272 CR for OST CID 1978</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Narengerile </a:t>
            </a:r>
            <a:r>
              <a:rPr lang="en-US" altLang="zh-CN" sz="1800" b="1" kern="0" dirty="0"/>
              <a:t>	</a:t>
            </a:r>
            <a:r>
              <a:rPr lang="en-US" altLang="zh-CN" sz="1800" b="1" dirty="0"/>
              <a:t>	</a:t>
            </a:r>
            <a:r>
              <a:rPr lang="en-US" altLang="zh-CN" sz="1800" b="1" kern="0" dirty="0"/>
              <a:t>Second: Ali Raissinia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pt-BR" altLang="zh-CN" dirty="0"/>
              <a:t>11-23/1030r1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4451899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109541</TotalTime>
  <Words>7447</Words>
  <Application>Microsoft Office PowerPoint</Application>
  <PresentationFormat>宽屏</PresentationFormat>
  <Paragraphs>1904</Paragraphs>
  <Slides>150</Slides>
  <Notes>150</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150</vt:i4>
      </vt:variant>
    </vt:vector>
  </HeadingPairs>
  <TitlesOfParts>
    <vt:vector size="156" baseType="lpstr">
      <vt:lpstr>MS PGothic</vt:lpstr>
      <vt:lpstr>宋体</vt:lpstr>
      <vt:lpstr>微软雅黑</vt:lpstr>
      <vt:lpstr>Arial</vt:lpstr>
      <vt:lpstr>Times New Roman</vt:lpstr>
      <vt:lpstr>802-11-Submission</vt:lpstr>
      <vt:lpstr>TGbf Motions List – Part 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TGbf Motions List – Part 2</dc:title>
  <dc:description/>
  <cp:lastModifiedBy>Hanxiao (Tony, WT Lab)</cp:lastModifiedBy>
  <cp:revision>159</cp:revision>
  <cp:lastPrinted>2014-11-04T15:04:57Z</cp:lastPrinted>
  <dcterms:created xsi:type="dcterms:W3CDTF">2007-04-17T18:10:23Z</dcterms:created>
  <dcterms:modified xsi:type="dcterms:W3CDTF">2023-07-12T20:27:05Z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(3)gH0Z2/klqU7b54DxQG+mNPiTr5MjTFOwzjsKWQCxTk0kmoyyOha9p31MhF7IsQhFerF68RG6
SIHxUu19F6xVZ74AS+BLPVvULC3dSJ/pm8bsSUB861sAXV4Q6eL7upDFvWjxhQnDafmCaOlO
aiu9DovOjJfmdO0CHs4vDCbGlvgRCjhp7MznahbPe7yTo0LbbJU1nWcdvF4Ofp/Gvq5x4XNj
6KEmFlpom9lW/U7OZC</vt:lpwstr>
  </property>
  <property fmtid="{D5CDD505-2E9C-101B-9397-08002B2CF9AE}" pid="27" name="_2015_ms_pID_7253431">
    <vt:lpwstr>6vb9ngOfsTHIPeRA4aZf14LxDkSwfMPbQQDebh6uaq4Yo6fpoDupcA
JIc1ZQdPCFV5oa0IRVu9My+KZKF6LVmFYboNr091GY/M4IMO6zA3vZPqBVCXL1GSKjkTOoVK
UoTQwkuYTV+p/trqIPpqd0ChYjfduqusJw5OCzv654W4znT6CnHo3JTcE/Mpw9KW/lbs+365
Nv4dlgb5dcxTJJe3ayrfDuqNuI8jEDUW871x</vt:lpwstr>
  </property>
  <property fmtid="{D5CDD505-2E9C-101B-9397-08002B2CF9AE}" pid="28" name="_2015_ms_pID_7253432">
    <vt:lpwstr>NRSLoT4bP4kBCKaDA+9LzrE=</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