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6"/>
  </p:notesMasterIdLst>
  <p:handoutMasterIdLst>
    <p:handoutMasterId r:id="rId97"/>
  </p:handoutMasterIdLst>
  <p:sldIdLst>
    <p:sldId id="269" r:id="rId2"/>
    <p:sldId id="450" r:id="rId3"/>
    <p:sldId id="424" r:id="rId4"/>
    <p:sldId id="710" r:id="rId5"/>
    <p:sldId id="714" r:id="rId6"/>
    <p:sldId id="715" r:id="rId7"/>
    <p:sldId id="716" r:id="rId8"/>
    <p:sldId id="717" r:id="rId9"/>
    <p:sldId id="737" r:id="rId10"/>
    <p:sldId id="738" r:id="rId11"/>
    <p:sldId id="739" r:id="rId12"/>
    <p:sldId id="740" r:id="rId13"/>
    <p:sldId id="741" r:id="rId14"/>
    <p:sldId id="742" r:id="rId15"/>
    <p:sldId id="743" r:id="rId16"/>
    <p:sldId id="744" r:id="rId17"/>
    <p:sldId id="745" r:id="rId18"/>
    <p:sldId id="746" r:id="rId19"/>
    <p:sldId id="747" r:id="rId20"/>
    <p:sldId id="748" r:id="rId21"/>
    <p:sldId id="749" r:id="rId22"/>
    <p:sldId id="769" r:id="rId23"/>
    <p:sldId id="770" r:id="rId24"/>
    <p:sldId id="771" r:id="rId25"/>
    <p:sldId id="772" r:id="rId26"/>
    <p:sldId id="773" r:id="rId27"/>
    <p:sldId id="774" r:id="rId28"/>
    <p:sldId id="775" r:id="rId29"/>
    <p:sldId id="776" r:id="rId30"/>
    <p:sldId id="777" r:id="rId31"/>
    <p:sldId id="778" r:id="rId32"/>
    <p:sldId id="779" r:id="rId33"/>
    <p:sldId id="780" r:id="rId34"/>
    <p:sldId id="781" r:id="rId35"/>
    <p:sldId id="782" r:id="rId36"/>
    <p:sldId id="783" r:id="rId37"/>
    <p:sldId id="784" r:id="rId38"/>
    <p:sldId id="785" r:id="rId39"/>
    <p:sldId id="786" r:id="rId40"/>
    <p:sldId id="787" r:id="rId41"/>
    <p:sldId id="788" r:id="rId42"/>
    <p:sldId id="789" r:id="rId43"/>
    <p:sldId id="790" r:id="rId44"/>
    <p:sldId id="791" r:id="rId45"/>
    <p:sldId id="768" r:id="rId46"/>
    <p:sldId id="802" r:id="rId47"/>
    <p:sldId id="803" r:id="rId48"/>
    <p:sldId id="804" r:id="rId49"/>
    <p:sldId id="805" r:id="rId50"/>
    <p:sldId id="806" r:id="rId51"/>
    <p:sldId id="807" r:id="rId52"/>
    <p:sldId id="800" r:id="rId53"/>
    <p:sldId id="808" r:id="rId54"/>
    <p:sldId id="809" r:id="rId55"/>
    <p:sldId id="810" r:id="rId56"/>
    <p:sldId id="811" r:id="rId57"/>
    <p:sldId id="812" r:id="rId58"/>
    <p:sldId id="813" r:id="rId59"/>
    <p:sldId id="814" r:id="rId60"/>
    <p:sldId id="815" r:id="rId61"/>
    <p:sldId id="816" r:id="rId62"/>
    <p:sldId id="817" r:id="rId63"/>
    <p:sldId id="818" r:id="rId64"/>
    <p:sldId id="819" r:id="rId65"/>
    <p:sldId id="820" r:id="rId66"/>
    <p:sldId id="821" r:id="rId67"/>
    <p:sldId id="822" r:id="rId68"/>
    <p:sldId id="823" r:id="rId69"/>
    <p:sldId id="824" r:id="rId70"/>
    <p:sldId id="825" r:id="rId71"/>
    <p:sldId id="826" r:id="rId72"/>
    <p:sldId id="827" r:id="rId73"/>
    <p:sldId id="830" r:id="rId74"/>
    <p:sldId id="831" r:id="rId75"/>
    <p:sldId id="832" r:id="rId76"/>
    <p:sldId id="834" r:id="rId77"/>
    <p:sldId id="835" r:id="rId78"/>
    <p:sldId id="836" r:id="rId79"/>
    <p:sldId id="833" r:id="rId80"/>
    <p:sldId id="837" r:id="rId81"/>
    <p:sldId id="839" r:id="rId82"/>
    <p:sldId id="838" r:id="rId83"/>
    <p:sldId id="840" r:id="rId84"/>
    <p:sldId id="841" r:id="rId85"/>
    <p:sldId id="843" r:id="rId86"/>
    <p:sldId id="842" r:id="rId87"/>
    <p:sldId id="845" r:id="rId88"/>
    <p:sldId id="829" r:id="rId89"/>
    <p:sldId id="846" r:id="rId90"/>
    <p:sldId id="708" r:id="rId91"/>
    <p:sldId id="561" r:id="rId92"/>
    <p:sldId id="698" r:id="rId93"/>
    <p:sldId id="705" r:id="rId94"/>
    <p:sldId id="798" r:id="rId95"/>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3"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212" autoAdjust="0"/>
    <p:restoredTop sz="90427" autoAdjust="0"/>
  </p:normalViewPr>
  <p:slideViewPr>
    <p:cSldViewPr>
      <p:cViewPr varScale="1">
        <p:scale>
          <a:sx n="101" d="100"/>
          <a:sy n="101" d="100"/>
        </p:scale>
        <p:origin x="552" y="11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tableStyles" Target="tableStyle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presProps" Target="presProps.xml"/><Relationship Id="rId10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commentAuthors" Target="commentAuthors.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0196AAE5-BEFF-405B-A41A-9D9E8900FA2E}"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3600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C4698698-3DB2-4608-B750-93575F2D56C5}"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475238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4115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27237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235873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436992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161856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889668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59533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975537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7632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652994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521237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86307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68099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730290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61982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70867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89282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535399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019307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91541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0273671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85907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2418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2175528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5516173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360286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524467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3024279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6503790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3040542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047923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042042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046765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7172644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9433984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013280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968688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663454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5672136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01125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550873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77948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731070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411371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0130597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6643676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976931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707401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428742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8940349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6885907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00157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9204717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785179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4301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6338470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9151002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3097662"/>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15450481"/>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18469988"/>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7164974"/>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05462581"/>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6454781"/>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5306383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7259880"/>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smtClean="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en-US" altLang="zh-CN" sz="900" kern="0" dirty="0" smtClean="0"/>
          </a:p>
          <a:p>
            <a:endParaRPr lang="zh-CN" altLang="en-US" dirty="0"/>
          </a:p>
        </p:txBody>
      </p:sp>
    </p:spTree>
    <p:extLst>
      <p:ext uri="{BB962C8B-B14F-4D97-AF65-F5344CB8AC3E}">
        <p14:creationId xmlns:p14="http://schemas.microsoft.com/office/powerpoint/2010/main" val="2453542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89518277"/>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6188143"/>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1426783"/>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9415988"/>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73573269"/>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64823973"/>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15986508"/>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08400505"/>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26454717"/>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41608366"/>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204215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7319479"/>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62857006"/>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42035285"/>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44322771"/>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64443736"/>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1321023"/>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98650896"/>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75916036"/>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35106330"/>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28583435"/>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028417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7241075"/>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163356"/>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945132335"/>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2915571174"/>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680658815"/>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072323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E93C4498-848E-4199-A92A-DEF65046281F}" type="slidenum">
              <a:rPr lang="en-US" altLang="en-US"/>
              <a:pPr>
                <a:defRPr/>
              </a:pPr>
              <a:t>‹#›</a:t>
            </a:fld>
            <a:endParaRPr lang="en-US" altLang="en-US"/>
          </a:p>
        </p:txBody>
      </p:sp>
    </p:spTree>
    <p:extLst>
      <p:ext uri="{BB962C8B-B14F-4D97-AF65-F5344CB8AC3E}">
        <p14:creationId xmlns:p14="http://schemas.microsoft.com/office/powerpoint/2010/main" val="29684802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BD527920-A45F-4680-B837-671AD6ADDE2C}" type="slidenum">
              <a:rPr lang="en-US" altLang="en-US"/>
              <a:pPr>
                <a:defRPr/>
              </a:pPr>
              <a:t>‹#›</a:t>
            </a:fld>
            <a:endParaRPr lang="en-US" altLang="en-US"/>
          </a:p>
        </p:txBody>
      </p:sp>
    </p:spTree>
    <p:extLst>
      <p:ext uri="{BB962C8B-B14F-4D97-AF65-F5344CB8AC3E}">
        <p14:creationId xmlns:p14="http://schemas.microsoft.com/office/powerpoint/2010/main" val="39724224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7670620"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802.11-23/0410r17</a:t>
            </a:r>
            <a:endParaRPr lang="en-US" altLang="en-US" sz="1800" b="1" kern="1200" dirty="0" smtClean="0">
              <a:solidFill>
                <a:schemeClr val="tx1"/>
              </a:solidFill>
              <a:latin typeface="Times New Roman" panose="02020603050405020304" pitchFamily="18" charset="0"/>
              <a:ea typeface="MS PGothic" panose="020B0600070205080204" pitchFamily="34" charset="-128"/>
              <a:cs typeface="+mn-cs"/>
            </a:endParaRP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Submission</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9938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June </a:t>
            </a:r>
            <a:r>
              <a:rPr lang="en-US" altLang="en-US" sz="1800" b="1" dirty="0" smtClean="0"/>
              <a:t>2023</a:t>
            </a:r>
          </a:p>
        </p:txBody>
      </p:sp>
      <p:sp>
        <p:nvSpPr>
          <p:cNvPr id="12" name="Rectangle 6"/>
          <p:cNvSpPr txBox="1">
            <a:spLocks noChangeArrowheads="1"/>
          </p:cNvSpPr>
          <p:nvPr userDrawn="1"/>
        </p:nvSpPr>
        <p:spPr bwMode="auto">
          <a:xfrm>
            <a:off x="58282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dirty="0" smtClean="0"/>
              <a:t>Slide </a:t>
            </a:r>
            <a:fld id="{98CF3751-53B3-4C74-9A1D-32DBC2A8DF9F}" type="slidenum">
              <a:rPr lang="en-US" altLang="en-US" smtClean="0"/>
              <a:pPr>
                <a:defRPr/>
              </a:pPr>
              <a:t>‹#›</a:t>
            </a:fld>
            <a:endParaRPr lang="en-US" altLang="en-US" dirty="0"/>
          </a:p>
        </p:txBody>
      </p:sp>
      <p:sp>
        <p:nvSpPr>
          <p:cNvPr id="14" name="Rectangle 5"/>
          <p:cNvSpPr txBox="1">
            <a:spLocks noChangeArrowheads="1"/>
          </p:cNvSpPr>
          <p:nvPr userDrawn="1"/>
        </p:nvSpPr>
        <p:spPr bwMode="auto">
          <a:xfrm>
            <a:off x="7708901" y="6475929"/>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smtClean="0"/>
              <a:t>Tony Xiao Han (Huawei)</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1905000" y="914400"/>
            <a:ext cx="8305800" cy="1066800"/>
          </a:xfrm>
        </p:spPr>
        <p:txBody>
          <a:bodyPr/>
          <a:lstStyle/>
          <a:p>
            <a:r>
              <a:rPr lang="en-US" altLang="en-US" dirty="0" err="1" smtClean="0"/>
              <a:t>TG</a:t>
            </a:r>
            <a:r>
              <a:rPr lang="en-US" altLang="zh-CN" dirty="0" err="1" smtClean="0"/>
              <a:t>bf</a:t>
            </a:r>
            <a:r>
              <a:rPr lang="en-US" altLang="zh-CN" dirty="0" smtClean="0"/>
              <a:t> </a:t>
            </a:r>
            <a:r>
              <a:rPr lang="en-US" altLang="en-US" dirty="0" smtClean="0"/>
              <a:t>Motions List </a:t>
            </a:r>
            <a:r>
              <a:rPr lang="en-US" altLang="zh-CN" dirty="0" smtClean="0"/>
              <a:t>– Part 2</a:t>
            </a:r>
            <a:endParaRPr lang="en-US" altLang="en-US" dirty="0" smtClean="0"/>
          </a:p>
        </p:txBody>
      </p:sp>
      <p:sp>
        <p:nvSpPr>
          <p:cNvPr id="4101" name="Rectangle 6"/>
          <p:cNvSpPr>
            <a:spLocks noGrp="1" noChangeArrowheads="1"/>
          </p:cNvSpPr>
          <p:nvPr>
            <p:ph type="body" idx="1"/>
          </p:nvPr>
        </p:nvSpPr>
        <p:spPr>
          <a:xfrm>
            <a:off x="2209800" y="2590800"/>
            <a:ext cx="7772400" cy="381000"/>
          </a:xfrm>
        </p:spPr>
        <p:txBody>
          <a:bodyPr/>
          <a:lstStyle/>
          <a:p>
            <a:pPr algn="ctr">
              <a:buFontTx/>
              <a:buNone/>
            </a:pPr>
            <a:r>
              <a:rPr lang="en-US" altLang="en-US" sz="2000" dirty="0"/>
              <a:t>Date:</a:t>
            </a:r>
            <a:r>
              <a:rPr lang="en-US" altLang="en-US" sz="2000" b="0" dirty="0"/>
              <a:t> </a:t>
            </a:r>
            <a:r>
              <a:rPr lang="en-US" altLang="en-US" sz="2000" b="0" dirty="0" smtClean="0"/>
              <a:t>2023-06-14</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2362200" y="3671889"/>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1478</a:t>
            </a:r>
            <a:r>
              <a:rPr lang="en-US" altLang="zh-CN" sz="1600" dirty="0"/>
              <a:t>, 1479, 2263, 2265</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11-23/0508r3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197024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1031, 1174, 1209, 1408 and 1409</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Kevin </a:t>
            </a:r>
            <a:r>
              <a:rPr lang="en-US" altLang="zh-CN" sz="1800" b="1" kern="0" dirty="0" err="1"/>
              <a:t>Tsunghan</a:t>
            </a:r>
            <a:r>
              <a:rPr lang="en-US" altLang="zh-CN" sz="1800" b="1" kern="0" dirty="0"/>
              <a:t> Tsai</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274624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1306, 1307, 1308, 1309, 1310, 1324 and 1325</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11-23/0506r1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042094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400" dirty="0" smtClean="0"/>
              <a:t>CID </a:t>
            </a:r>
            <a:r>
              <a:rPr lang="en-US" altLang="zh-CN" sz="1400" dirty="0"/>
              <a:t>1177, 1178, 1179, 1180, 1181, 1182, 1183, 1184, 1185, 1186, 1187, 1188, 1189, 1190, 1191, 1192, 1193, 1194, 1195, 1196, 1197, 1198, 1199, 1200, 1201, 1202, 1203, 1204, 1206, 1207, 1208, 1075, 1507, 1859, 1888, 1521, 1683, 1910, 1993, 1076, 1264, 1508, 1522, 1889, 1911, 1509, 1607, 1916, 2001, 2220, 1684, 1240, 1131, 1135, 1139, 1143, 1146, 1157, 1253, 1255, 1256, 1259, 1257, 1169, 1876, 2116, 1582, 1583, 1875, 2179, 2112, 1125, 1129, 1379, 1867, 1614, 2203, 2073, 1837, 1835, 1836, 1413, 1444, 1823, 1693, 1959, 1116, 1872, 1588, 2154, 1915, 1531, 2201, 1725, 1010, 1559, 1085, 1104, 1734, 2114, 2115, 1498, 1506, 1634, 1596, 1260, 1252, 1261, 1254, 1590, 2117, 2138, 1887, 2268, 1546, 2198, 1603, 1920, 1117, 1034, 1698, 1078, 1913, 1600, 2197, 1132, 1133, 1669, 1137, 1140, 1918, 2043, 2157, 1921, 1852, 1244, 1545, 1650, 1247, 1628, 2067, 1414, 1832, 2142, 1170, 1609, 2167, 2033</a:t>
            </a:r>
          </a:p>
          <a:p>
            <a:pPr lvl="1" algn="just">
              <a:buFont typeface="Arial" panose="020B0604020202020204" pitchFamily="34" charset="0"/>
              <a:buChar char="–"/>
              <a:defRPr/>
            </a:pPr>
            <a:r>
              <a:rPr lang="en-US" altLang="zh-CN" sz="1600" dirty="0"/>
              <a:t>as specified in document </a:t>
            </a:r>
            <a:r>
              <a:rPr lang="en-US" altLang="zh-CN" sz="1600" dirty="0" smtClean="0"/>
              <a:t>23/0510r0</a:t>
            </a:r>
            <a:r>
              <a:rPr lang="en-US" altLang="zh-CN" sz="1600" dirty="0"/>
              <a:t>.</a:t>
            </a:r>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dirty="0"/>
              <a:t>	</a:t>
            </a:r>
            <a:r>
              <a:rPr lang="en-US" altLang="zh-CN" sz="1800" b="1" kern="0" dirty="0"/>
              <a:t>Second: Stephen McCann</a:t>
            </a:r>
          </a:p>
          <a:p>
            <a:pPr marL="342900" lvl="1" indent="-342900" algn="just">
              <a:spcBef>
                <a:spcPct val="0"/>
              </a:spcBef>
              <a:buFont typeface="Arial" panose="020B0604020202020204" pitchFamily="34" charset="0"/>
              <a:buChar char="•"/>
              <a:defRPr/>
            </a:pPr>
            <a:r>
              <a:rPr lang="en-US" altLang="zh-CN" sz="1800" b="1" kern="0" dirty="0" smtClean="0"/>
              <a:t>Result</a:t>
            </a:r>
            <a:r>
              <a:rPr lang="en-US" altLang="zh-CN" sz="1800" b="1" kern="0" dirty="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163401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1147, 1156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23/0515r1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420086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1973</a:t>
            </a:r>
            <a:r>
              <a:rPr lang="en-US" altLang="zh-CN" sz="1600" dirty="0"/>
              <a:t>, 1980, 1510, 2200, 1039, 2098, 1124, 1602, 1018, 1019, 1313, 1677, 1630, 1838, 2094, 1678, 1632, 1839, 1633, 1907, 1840, 2187, 1631, 2095, 1981</a:t>
            </a:r>
          </a:p>
          <a:p>
            <a:pPr lvl="1" algn="just">
              <a:buFont typeface="Arial" panose="020B0604020202020204" pitchFamily="34" charset="0"/>
              <a:buChar char="–"/>
              <a:defRPr/>
            </a:pPr>
            <a:r>
              <a:rPr lang="en-US" altLang="zh-CN" sz="1600" dirty="0" smtClean="0"/>
              <a:t>as </a:t>
            </a:r>
            <a:r>
              <a:rPr lang="en-US" altLang="zh-CN" sz="1600" dirty="0"/>
              <a:t>specified in document 23/0511r3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46987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1041, 1284, 1771, 1931, 1949, 2048 and 2125</a:t>
            </a:r>
          </a:p>
          <a:p>
            <a:pPr lvl="1" algn="just">
              <a:buFont typeface="Arial" panose="020B0604020202020204" pitchFamily="34" charset="0"/>
              <a:buChar char="–"/>
              <a:defRPr/>
            </a:pPr>
            <a:r>
              <a:rPr lang="en-US" altLang="zh-CN" sz="1600" dirty="0" smtClean="0"/>
              <a:t>as </a:t>
            </a:r>
            <a:r>
              <a:rPr lang="en-US" altLang="zh-CN" sz="1600" dirty="0"/>
              <a:t>specified in document 23/0553r3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05142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1789, 1074, 1002, 1077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23/0514r2</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2803398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1330, 1976, 2295, 1668, 1058, 1346, 1445, 1007, 1447, 1861, 2232, 1799, 1975, 2233, 1035, 1029, 2234, 1914, 1862, 1708, 2236, 1008, 1774, 2238, 1527, 2235, 2237, 1847, 1848, 1086, </a:t>
            </a:r>
            <a:r>
              <a:rPr lang="en-US" altLang="zh-CN" sz="1600" dirty="0" smtClean="0"/>
              <a:t>1036</a:t>
            </a:r>
          </a:p>
          <a:p>
            <a:pPr lvl="1" algn="just">
              <a:buFont typeface="Arial" panose="020B0604020202020204" pitchFamily="34" charset="0"/>
              <a:buChar char="–"/>
              <a:defRPr/>
            </a:pPr>
            <a:r>
              <a:rPr lang="en-US" altLang="zh-CN" sz="1600" dirty="0" smtClean="0"/>
              <a:t>as </a:t>
            </a:r>
            <a:r>
              <a:rPr lang="en-US" altLang="zh-CN" sz="1600" dirty="0"/>
              <a:t>specified in 11-23/0477r3</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11-23/0477r3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838768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1757</a:t>
            </a:r>
          </a:p>
          <a:p>
            <a:pPr lvl="1" algn="just">
              <a:buFont typeface="Arial" panose="020B0604020202020204" pitchFamily="34" charset="0"/>
              <a:buChar char="–"/>
              <a:defRPr/>
            </a:pPr>
            <a:r>
              <a:rPr lang="en-US" altLang="zh-CN" sz="1600" dirty="0" smtClean="0"/>
              <a:t>as </a:t>
            </a:r>
            <a:r>
              <a:rPr lang="en-US" altLang="zh-CN" sz="1600" dirty="0"/>
              <a:t>specified in document 23/0554r3 </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23/0554r3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795462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52600" y="1066800"/>
            <a:ext cx="8686800" cy="12954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2057400" y="2590800"/>
            <a:ext cx="8305800" cy="2895600"/>
          </a:xfrm>
        </p:spPr>
        <p:txBody>
          <a:bodyPr/>
          <a:lstStyle/>
          <a:p>
            <a:pPr algn="ctr">
              <a:lnSpc>
                <a:spcPct val="90000"/>
              </a:lnSpc>
              <a:buNone/>
            </a:pPr>
            <a:r>
              <a:rPr lang="en-US" altLang="zh-CN" sz="3200" dirty="0">
                <a:latin typeface="Arial" panose="020B0604020202020204" pitchFamily="34" charset="0"/>
              </a:rPr>
              <a:t>Motion </a:t>
            </a:r>
            <a:r>
              <a:rPr lang="en-US" altLang="zh-CN" sz="3200" dirty="0" smtClean="0">
                <a:latin typeface="Arial" panose="020B0604020202020204" pitchFamily="34" charset="0"/>
              </a:rPr>
              <a:t>list – Part 2 </a:t>
            </a:r>
          </a:p>
          <a:p>
            <a:pPr algn="ctr">
              <a:lnSpc>
                <a:spcPct val="90000"/>
              </a:lnSpc>
              <a:buNone/>
            </a:pPr>
            <a:r>
              <a:rPr lang="en-US" altLang="zh-CN" sz="3200" b="0" dirty="0" smtClean="0">
                <a:latin typeface="Arial" panose="020B0604020202020204" pitchFamily="34" charset="0"/>
              </a:rPr>
              <a:t>(From January 2023, after D1.0 released)</a:t>
            </a:r>
            <a:endParaRPr lang="en-US" altLang="zh-CN" sz="3200" b="0" dirty="0">
              <a:latin typeface="Arial" panose="020B0604020202020204" pitchFamily="34" charset="0"/>
            </a:endParaRPr>
          </a:p>
          <a:p>
            <a:pPr algn="ctr">
              <a:lnSpc>
                <a:spcPct val="90000"/>
              </a:lnSpc>
              <a:buFontTx/>
              <a:buNone/>
            </a:pPr>
            <a:endParaRPr lang="en-US" altLang="en-US" sz="3000" dirty="0" smtClean="0">
              <a:cs typeface="Times New Roman" panose="02020603050405020304" pitchFamily="18" charset="0"/>
            </a:endParaRPr>
          </a:p>
          <a:p>
            <a:pPr algn="ctr">
              <a:lnSpc>
                <a:spcPct val="90000"/>
              </a:lnSpc>
              <a:buFontTx/>
              <a:buNone/>
            </a:pPr>
            <a:endParaRPr lang="en-US" altLang="en-US" sz="3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smtClean="0"/>
              <a:t>Leif </a:t>
            </a:r>
            <a:r>
              <a:rPr lang="en-US" altLang="zh-CN" sz="2000" dirty="0"/>
              <a:t>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smtClean="0"/>
              <a:t>Claudio </a:t>
            </a:r>
            <a:r>
              <a:rPr lang="en-US" altLang="zh-CN" sz="2000" dirty="0"/>
              <a:t>Da Silva </a:t>
            </a:r>
            <a:r>
              <a:rPr lang="en-US" altLang="en-US" sz="2000" dirty="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a:cs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1144 1145  1382 1670  1874</a:t>
            </a:r>
          </a:p>
          <a:p>
            <a:pPr lvl="1" algn="just">
              <a:buFont typeface="Arial" panose="020B0604020202020204" pitchFamily="34" charset="0"/>
              <a:buChar char="–"/>
              <a:defRPr/>
            </a:pPr>
            <a:r>
              <a:rPr lang="en-US" altLang="zh-CN" sz="1600" dirty="0" smtClean="0"/>
              <a:t>as </a:t>
            </a:r>
            <a:r>
              <a:rPr lang="en-US" altLang="zh-CN" sz="1600" dirty="0"/>
              <a:t>specified in document 23/0556r3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145780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1066, 1067, and 1069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23/0557r1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973639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F0"/>
                </a:solidFill>
                <a:ea typeface="宋体" panose="02010600030101010101" pitchFamily="2" charset="-122"/>
              </a:rPr>
              <a:t>May 15    (Monday AM 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7091472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1004, 1005, 1028, 1079, 1080, 1332, 1430, 1446, 1860, 1912, 1995, 2331, </a:t>
            </a:r>
          </a:p>
          <a:p>
            <a:pPr lvl="1" algn="just">
              <a:buFont typeface="Arial" panose="020B0604020202020204" pitchFamily="34" charset="0"/>
              <a:buChar char="–"/>
              <a:defRPr/>
            </a:pPr>
            <a:r>
              <a:rPr lang="en-US" altLang="zh-CN" sz="1600" dirty="0"/>
              <a:t>as specified in doc.: 11-23/0525r0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2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23/0525r0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2092038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1951 and </a:t>
            </a:r>
            <a:r>
              <a:rPr lang="en-US" altLang="zh-CN" sz="1600" dirty="0" smtClean="0"/>
              <a:t>1979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11-23/0526r2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11-23/0526r2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1973620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1163, 1164, 1166, 1167, 1168, 1503, 1672, 1745, 1746, 1747, 1922, 1923, 2004, 2208, </a:t>
            </a:r>
            <a:r>
              <a:rPr lang="en-US" altLang="zh-CN" sz="1600" dirty="0" smtClean="0"/>
              <a:t>2212</a:t>
            </a:r>
          </a:p>
          <a:p>
            <a:pPr lvl="1" algn="just">
              <a:buFont typeface="Arial" panose="020B0604020202020204" pitchFamily="34" charset="0"/>
              <a:buChar char="–"/>
              <a:defRPr/>
            </a:pPr>
            <a:r>
              <a:rPr lang="en-US" altLang="zh-CN" sz="1600" dirty="0" smtClean="0"/>
              <a:t>as </a:t>
            </a:r>
            <a:r>
              <a:rPr lang="en-US" altLang="zh-CN" sz="1600" dirty="0"/>
              <a:t>specified in doc.: 11-23/0527r3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11-23/0527r3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017438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1286  2151 2254 2288 2297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23/0555r7</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23/0555r7</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165257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 CID 1023, 1024, 1032, 1327, 1328, 1329, 1339, 1676, 1821, 1822, 1853, 1884, 1899, 2259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23/0538r2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23/0538r2</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77471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1283, 2102, 2278, </a:t>
            </a:r>
            <a:r>
              <a:rPr lang="en-US" altLang="zh-CN" sz="1600" dirty="0" smtClean="0"/>
              <a:t>1701</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11-23/0528r1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11-23/0528r1</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3547995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dirty="0" smtClean="0"/>
              <a:t>1647</a:t>
            </a:r>
            <a:r>
              <a:rPr lang="en-US" altLang="zh-CN" sz="1600" dirty="0"/>
              <a:t>, 2172, 2271, 2143, 1161, 1162, 2047, and 1785.</a:t>
            </a:r>
          </a:p>
          <a:p>
            <a:pPr lvl="1" algn="just">
              <a:buFont typeface="Arial" panose="020B0604020202020204" pitchFamily="34" charset="0"/>
              <a:buChar char="–"/>
              <a:defRPr/>
            </a:pPr>
            <a:r>
              <a:rPr lang="en-US" altLang="zh-CN" sz="1600" dirty="0" smtClean="0"/>
              <a:t>as </a:t>
            </a:r>
            <a:r>
              <a:rPr lang="en-US" altLang="zh-CN" sz="1600" dirty="0"/>
              <a:t>specified in document 23/0478r3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Rui Du</a:t>
            </a:r>
            <a:r>
              <a:rPr lang="en-US" altLang="zh-CN" sz="1800" b="1" kern="0" dirty="0"/>
              <a:t>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23/0478r3</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7200689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March 14</a:t>
            </a:r>
            <a:r>
              <a:rPr lang="en-US" altLang="en-US" sz="4000" dirty="0" smtClean="0"/>
              <a:t>.</a:t>
            </a:r>
            <a:endParaRPr lang="en-US" altLang="en-US" sz="4000" dirty="0"/>
          </a:p>
          <a:p>
            <a:pPr lvl="1"/>
            <a:endParaRPr lang="en-US" altLang="en-US" sz="3600" dirty="0"/>
          </a:p>
          <a:p>
            <a:pPr lvl="1"/>
            <a:endParaRPr lang="en-US" altLang="en-US" sz="3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800" dirty="0" smtClean="0"/>
              <a:t>23/0625r1 </a:t>
            </a:r>
            <a:r>
              <a:rPr lang="en-US" altLang="zh-CN" sz="1800" dirty="0"/>
              <a:t>PDT on new Clause 6</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23/0625r1 </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sz="1050" b="1" kern="0" dirty="0"/>
          </a:p>
        </p:txBody>
      </p:sp>
    </p:spTree>
    <p:extLst>
      <p:ext uri="{BB962C8B-B14F-4D97-AF65-F5344CB8AC3E}">
        <p14:creationId xmlns:p14="http://schemas.microsoft.com/office/powerpoint/2010/main" val="18638303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smtClean="0"/>
              <a:t>1009</a:t>
            </a:r>
            <a:r>
              <a:rPr lang="en-US" altLang="zh-CN" sz="1600" dirty="0"/>
              <a:t>, 1534, 1996, 2239, 1101, 1282, 1496, 1560, 1103, 1548, 1549, 2109, 1105, 1106, 1428, 1429,1550, 1551, </a:t>
            </a:r>
            <a:r>
              <a:rPr lang="en-US" altLang="zh-CN" sz="1600" dirty="0" smtClean="0"/>
              <a:t>1863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23/0474r2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Ray Yang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23/0474r2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14323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1045, 1436, 1437, 1505, 2168, 1358, 2059, 2216, 1492, 1047, 2173 </a:t>
            </a:r>
            <a:endParaRPr lang="pt-BR" altLang="zh-CN" sz="1600" dirty="0" smtClean="0"/>
          </a:p>
          <a:p>
            <a:pPr lvl="1" algn="just">
              <a:buFont typeface="Arial" panose="020B0604020202020204" pitchFamily="34" charset="0"/>
              <a:buChar char="–"/>
              <a:defRPr/>
            </a:pPr>
            <a:r>
              <a:rPr lang="en-US" altLang="zh-CN" sz="1600" dirty="0" smtClean="0"/>
              <a:t>as specified </a:t>
            </a:r>
            <a:r>
              <a:rPr lang="en-US" altLang="zh-CN" sz="1600" dirty="0"/>
              <a:t>in 23/0460r0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Narengerile 	</a:t>
            </a:r>
            <a:r>
              <a:rPr lang="en-US" altLang="zh-CN" sz="1800" b="1" dirty="0"/>
              <a:t>	</a:t>
            </a:r>
            <a:r>
              <a:rPr lang="en-US" altLang="zh-CN" sz="1800" b="1" kern="0" dirty="0"/>
              <a:t>Second: Alecsander Eitan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23/0460r0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8118041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1092, 1093, 1094, 1095, 1096, 2021, 1991, 1992, 2118, 1532, 1020, 1173, 1803, 1449, 1495, 1502, 1756, 1998, 1994, 1311, 2253, 1731, 1585, 2145</a:t>
            </a:r>
          </a:p>
          <a:p>
            <a:pPr lvl="1" algn="just">
              <a:buFont typeface="Arial" panose="020B0604020202020204" pitchFamily="34" charset="0"/>
              <a:buChar char="–"/>
              <a:defRPr/>
            </a:pPr>
            <a:r>
              <a:rPr lang="en-US" altLang="zh-CN" sz="1600" dirty="0"/>
              <a:t>as specified </a:t>
            </a:r>
            <a:r>
              <a:rPr lang="en-US" altLang="zh-CN" sz="1600" dirty="0" smtClean="0"/>
              <a:t>in </a:t>
            </a:r>
            <a:r>
              <a:rPr lang="en-US" altLang="zh-CN" sz="1600" dirty="0"/>
              <a:t>11-23/0607r0 ‘Proposed resolutions for editorial comments on D1.0 - Part 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a:t>
            </a:r>
            <a:r>
              <a:rPr lang="en-US" altLang="zh-CN" sz="1800" b="1" kern="0" dirty="0" smtClean="0"/>
              <a:t>Silva</a:t>
            </a:r>
            <a:r>
              <a:rPr lang="en-US" altLang="zh-CN" sz="1800" b="1" kern="0" dirty="0"/>
              <a:t>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11-23/0607r0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08226796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1054, 1851, 2106, 2174, 2175, 2177, 1367, 1368, 2214, 2093, 2180, 2091, 1411, 1371, 1372, 1373, 1682, 1378, 1374 (19 CIDs) </a:t>
            </a:r>
            <a:endParaRPr lang="pt-BR" altLang="zh-CN" sz="1600" dirty="0" smtClean="0"/>
          </a:p>
          <a:p>
            <a:pPr lvl="1" algn="just">
              <a:buFont typeface="Arial" panose="020B0604020202020204" pitchFamily="34" charset="0"/>
              <a:buChar char="–"/>
              <a:defRPr/>
            </a:pPr>
            <a:r>
              <a:rPr lang="pt-BR" altLang="zh-CN" sz="1600" dirty="0" smtClean="0"/>
              <a:t>as </a:t>
            </a:r>
            <a:r>
              <a:rPr lang="en-US" altLang="zh-CN" sz="1600" dirty="0"/>
              <a:t>specified </a:t>
            </a:r>
            <a:r>
              <a:rPr lang="pt-BR" altLang="zh-CN" sz="1600" dirty="0" smtClean="0"/>
              <a:t>in 11-23/0563r3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a:t>
            </a:r>
            <a:r>
              <a:rPr lang="en-US" altLang="zh-CN" sz="1800" b="1" kern="0" dirty="0" smtClean="0"/>
              <a:t>Kasher</a:t>
            </a:r>
            <a:r>
              <a:rPr lang="en-US" altLang="zh-CN" sz="1800" b="1" kern="0" dirty="0"/>
              <a:t>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smtClean="0"/>
              <a:t>11-23/0563r</a:t>
            </a:r>
            <a:r>
              <a:rPr lang="en-US" altLang="zh-CN" dirty="0" smtClean="0"/>
              <a:t>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31072218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1015 1381 1482 1567 1762 2003 2204 1043 1148 1149 1150 1151 1152 1565 1566 1894 1572 1741 1742 1743 1919 1960 1961 2041 2042 </a:t>
            </a:r>
            <a:r>
              <a:rPr lang="pt-BR" altLang="zh-CN" sz="1600" dirty="0" smtClean="0"/>
              <a:t>2291</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11-23/0641r3 ‘Resolutions for Instance Comments in LB272 - Part 1: Non-TB sensing measurement’</a:t>
            </a:r>
            <a:endParaRPr lang="pt-BR"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11-23/0641r3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84400807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1735 </a:t>
            </a:r>
            <a:r>
              <a:rPr lang="pt-BR" altLang="zh-CN" sz="1600" dirty="0" smtClean="0"/>
              <a:t>1739</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11-23/0648r1 ‘Resolutions for CID1735&amp;1739 in LB272 </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err="1" smtClean="0"/>
              <a:t>Xiandong</a:t>
            </a:r>
            <a:r>
              <a:rPr lang="en-US" altLang="zh-CN" sz="1800" dirty="0"/>
              <a:t> </a:t>
            </a:r>
            <a:r>
              <a:rPr lang="en-US" altLang="zh-CN" sz="1800" dirty="0" smtClean="0"/>
              <a:t>Dong</a:t>
            </a:r>
            <a:r>
              <a:rPr lang="en-US" altLang="zh-CN" sz="1800" b="1" kern="0" dirty="0"/>
              <a:t>	</a:t>
            </a:r>
            <a:r>
              <a:rPr lang="en-US" altLang="zh-CN" sz="1800" b="1" dirty="0"/>
              <a:t>	</a:t>
            </a:r>
            <a:r>
              <a:rPr lang="en-US" altLang="zh-CN" sz="1800" b="1" kern="0" dirty="0"/>
              <a:t>Second: </a:t>
            </a:r>
            <a:r>
              <a:rPr lang="en-US" altLang="zh-CN" sz="1800" kern="0" dirty="0" err="1"/>
              <a:t>Ning</a:t>
            </a:r>
            <a:r>
              <a:rPr lang="en-US" altLang="zh-CN" sz="1800"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11-23/0648r1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40582201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1477, 2053</a:t>
            </a:r>
            <a:endParaRPr lang="pt-BR" altLang="zh-CN" sz="1600" dirty="0" smtClean="0"/>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11-23/0633r2 ‘LB272 CRs for CID 1477and 2053</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a:t>Rui </a:t>
            </a:r>
            <a:r>
              <a:rPr lang="en-US" altLang="zh-CN" sz="1800" dirty="0" smtClean="0"/>
              <a:t>Yang</a:t>
            </a:r>
            <a:r>
              <a:rPr lang="en-US" altLang="zh-CN" sz="1800" b="1" kern="0" dirty="0"/>
              <a:t>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11-23/0633r2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2699999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1165, 1343, 1497, 1499, 1500, 1679, 1968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23/0674r0  “Comment Resolution in LB272 for OST CID (Part 2</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a:t>Claudio da Silva</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23/0674r0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43338639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1758</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11-23/0683r0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Chaoming Luo</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11-23/0683r0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5529593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 266</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making P802.11bf D1.0 available for </a:t>
            </a:r>
            <a:r>
              <a:rPr lang="en-US" altLang="zh-CN" sz="1800" b="1" kern="0" dirty="0" smtClean="0"/>
              <a:t>sale.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13Y</a:t>
            </a:r>
            <a:r>
              <a:rPr lang="en-US" altLang="zh-CN" sz="1800" b="1" kern="0" dirty="0"/>
              <a:t>/  </a:t>
            </a:r>
            <a:r>
              <a:rPr lang="en-US" altLang="zh-CN" sz="1800" b="1" kern="0" dirty="0" smtClean="0"/>
              <a:t>9N</a:t>
            </a:r>
            <a:r>
              <a:rPr lang="en-US" altLang="zh-CN" sz="1800" b="1" kern="0" dirty="0"/>
              <a:t>/  </a:t>
            </a:r>
            <a:r>
              <a:rPr lang="en-US" altLang="zh-CN" sz="1800" b="1" kern="0" dirty="0" smtClean="0"/>
              <a:t>9A</a:t>
            </a:r>
            <a:r>
              <a:rPr lang="en-US" altLang="zh-CN" sz="1800" b="1" kern="0" dirty="0"/>
              <a:t>)</a:t>
            </a:r>
          </a:p>
          <a:p>
            <a:pPr marL="342900" lvl="1" indent="-342900" algn="just">
              <a:buFont typeface="Arial" panose="020B0604020202020204" pitchFamily="34" charset="0"/>
              <a:buChar char="•"/>
              <a:defRPr/>
            </a:pPr>
            <a:r>
              <a:rPr lang="en-US" altLang="zh-CN" sz="1800" b="1" kern="0" dirty="0" smtClean="0"/>
              <a:t>Result*: </a:t>
            </a:r>
            <a:r>
              <a:rPr lang="en-US" altLang="zh-CN" sz="1600" b="1" dirty="0">
                <a:highlight>
                  <a:srgbClr val="00FF00"/>
                </a:highlight>
              </a:rPr>
              <a:t>Motion Passes </a:t>
            </a:r>
            <a:r>
              <a:rPr lang="en-US" altLang="zh-CN" sz="1600" b="1" dirty="0" smtClean="0">
                <a:highlight>
                  <a:srgbClr val="00FF00"/>
                </a:highlight>
              </a:rPr>
              <a:t>(13Y</a:t>
            </a:r>
            <a:r>
              <a:rPr lang="en-US" altLang="zh-CN" sz="1600" b="1" dirty="0">
                <a:highlight>
                  <a:srgbClr val="00FF00"/>
                </a:highlight>
              </a:rPr>
              <a:t>, </a:t>
            </a:r>
            <a:r>
              <a:rPr lang="en-US" altLang="zh-CN" sz="1600" b="1" dirty="0" smtClean="0">
                <a:highlight>
                  <a:srgbClr val="00FF00"/>
                </a:highlight>
              </a:rPr>
              <a:t>9N</a:t>
            </a:r>
            <a:r>
              <a:rPr lang="en-US" altLang="zh-CN" sz="1600" b="1" dirty="0">
                <a:highlight>
                  <a:srgbClr val="00FF00"/>
                </a:highlight>
              </a:rPr>
              <a:t>, </a:t>
            </a:r>
            <a:r>
              <a:rPr lang="en-US" altLang="zh-CN" sz="1600" b="1" dirty="0" smtClean="0">
                <a:highlight>
                  <a:srgbClr val="00FF00"/>
                </a:highlight>
              </a:rPr>
              <a:t>9A</a:t>
            </a:r>
            <a:r>
              <a:rPr lang="en-US" altLang="zh-CN" sz="1600" b="1" dirty="0">
                <a:highlight>
                  <a:srgbClr val="00FF00"/>
                </a:highlight>
              </a:rPr>
              <a:t>)</a:t>
            </a:r>
            <a:endParaRPr lang="en-US" altLang="zh-CN" sz="1600" dirty="0">
              <a:highlight>
                <a:srgbClr val="00FF00"/>
              </a:highlight>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1632449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1323, 1326, 1369, 1370, 1375, 1388, 2057, 2058 and 1410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11-23/0647r0</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a:t>
            </a:r>
            <a:r>
              <a:rPr lang="en-US" altLang="zh-CN" sz="1800" b="1" kern="0" dirty="0" smtClean="0"/>
              <a:t>Eitan</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11-23/0647r0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1129678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1210, 1415, 1416, 1417, 1418, 1419, </a:t>
            </a:r>
            <a:r>
              <a:rPr lang="en-US" altLang="zh-CN" sz="1600" dirty="0" smtClean="0"/>
              <a:t>1879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11-23/0529r1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11-23/0529r1</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4635264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1322 and 2178</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11-23/0684r2</a:t>
            </a:r>
            <a:endParaRPr lang="en-US" altLang="zh-CN" sz="1600" dirty="0" smtClean="0">
              <a:solidFill>
                <a:srgbClr val="FF0000"/>
              </a:solidFill>
            </a:endParaRP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11-23/0684r2</a:t>
            </a:r>
            <a:endParaRPr lang="en-US" altLang="zh-CN" dirty="0">
              <a:solidFill>
                <a:srgbClr val="FF0000"/>
              </a:solidFill>
            </a:endParaRP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09984580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1030 1121 1122 1123 1127 1128 2096 1130 1348 1349 1450 1504 1601 1721 1722 1724 1726 1727 1760 1761 2251 1999 2025 1773 1895 1896 1897 2026 2199 1898 2024 2027 </a:t>
            </a:r>
            <a:r>
              <a:rPr lang="pt-BR" altLang="zh-CN" sz="1600" dirty="0" smtClean="0"/>
              <a:t>2152 </a:t>
            </a:r>
            <a:r>
              <a:rPr lang="pt-BR" altLang="zh-CN" sz="1600" dirty="0"/>
              <a:t>2153 </a:t>
            </a:r>
            <a:r>
              <a:rPr lang="pt-BR" altLang="zh-CN" sz="1600" dirty="0" smtClean="0"/>
              <a:t>2252</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11-23/0642r4 </a:t>
            </a:r>
            <a:r>
              <a:rPr lang="en-US" altLang="zh-CN" sz="1600" dirty="0"/>
              <a:t>‘Resolutions for Instance Comments in LB272 - Part  2: TB sensing measurement instance</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11-23/0642r4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2145440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a:t>1108, 1431, 1533, 1713, 1811, 1119, 1599, 1120, 2111, 1535, 1536, 1537, 1538, </a:t>
            </a:r>
            <a:r>
              <a:rPr lang="en-US" altLang="zh-CN" sz="1600" dirty="0" smtClean="0"/>
              <a:t>1715</a:t>
            </a:r>
          </a:p>
          <a:p>
            <a:pPr lvl="1" algn="just">
              <a:buFont typeface="Arial" panose="020B0604020202020204" pitchFamily="34" charset="0"/>
              <a:buChar char="–"/>
              <a:defRPr/>
            </a:pPr>
            <a:r>
              <a:rPr lang="en-US" altLang="zh-CN" sz="1600" dirty="0" smtClean="0"/>
              <a:t>as </a:t>
            </a:r>
            <a:r>
              <a:rPr lang="en-US" altLang="zh-CN" sz="1600" dirty="0"/>
              <a:t>specified in 11-23/0624r1</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11-23/0624r1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83695228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50"/>
                </a:solidFill>
                <a:cs typeface="Times New Roman" panose="02020603050405020304" pitchFamily="18" charset="0"/>
              </a:rPr>
              <a:t>May 17    (Wednesday AM </a:t>
            </a:r>
            <a:r>
              <a:rPr lang="en-US" altLang="zh-CN" sz="4000" dirty="0" smtClean="0">
                <a:solidFill>
                  <a:srgbClr val="00B050"/>
                </a:solidFill>
                <a:cs typeface="Times New Roman" panose="02020603050405020304" pitchFamily="18" charset="0"/>
              </a:rPr>
              <a:t>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97903470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1296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11-23/0612r1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Pei Zhou</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11-23/0612r1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0644359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1909, 2147, 1070, 1344, 2148, 2062, 1072, 1073, 1809 and 1858,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presented in document </a:t>
            </a:r>
            <a:r>
              <a:rPr lang="en-US" altLang="zh-CN" sz="1600" dirty="0" smtClean="0"/>
              <a:t>11-23/0438r3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11-23/0438r3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876714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1042, 1380, 1434, 1438, 1439, 1671, 1736, 1740, 1956, 1957, 2002, 2221, 2289, 2290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11-23/0675r1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11-23/0675r1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3933902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1025, 1786, 1846, 1791, 1943, 1790, 1331, 1974, 1006, 1792, 1787, 1845, 1812, 1523, 1480, 1126, 1081</a:t>
            </a:r>
          </a:p>
          <a:p>
            <a:pPr lvl="1" algn="just">
              <a:buFont typeface="Arial" panose="020B0604020202020204" pitchFamily="34" charset="0"/>
              <a:buChar char="–"/>
              <a:defRPr/>
            </a:pPr>
            <a:r>
              <a:rPr lang="en-US" altLang="zh-CN" sz="1600" dirty="0"/>
              <a:t>as specified in doc.: </a:t>
            </a:r>
            <a:r>
              <a:rPr lang="en-US" altLang="zh-CN" sz="1600" dirty="0" smtClean="0"/>
              <a:t>11-23/0726r1 </a:t>
            </a:r>
            <a:r>
              <a:rPr lang="en-US" altLang="zh-CN" sz="1600" dirty="0"/>
              <a:t>‘Proposed resolutions for editorial comments on D1.0 - Part 4’</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a:t>
            </a:r>
            <a:r>
              <a:rPr lang="en-US" altLang="zh-CN" sz="1800" b="1" kern="0" dirty="0" smtClean="0"/>
              <a:t>Silva</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11-23/0726r1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382643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1154, 2044, 2292</a:t>
            </a:r>
            <a:r>
              <a:rPr lang="en-US" altLang="zh-CN" sz="1600" dirty="0" smtClean="0"/>
              <a:t>, </a:t>
            </a:r>
          </a:p>
          <a:p>
            <a:pPr lvl="1" algn="just">
              <a:buFont typeface="Arial" panose="020B0604020202020204" pitchFamily="34" charset="0"/>
              <a:buChar char="–"/>
              <a:defRPr/>
            </a:pPr>
            <a:r>
              <a:rPr lang="en-US" altLang="zh-CN" sz="1600" dirty="0"/>
              <a:t>as specified </a:t>
            </a:r>
            <a:r>
              <a:rPr lang="en-US" altLang="zh-CN" sz="1600" dirty="0" smtClean="0"/>
              <a:t>in 23/0370r2</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Rojan Chitrakar </a:t>
            </a:r>
            <a:r>
              <a:rPr lang="en-US" altLang="zh-CN" sz="1800" b="1" kern="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1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23/0370r2</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47689244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1251 1287 1657 1288 1289 1424 1597 1608 1656 1681 1699 1748 1749 1750 1751 1752 1804 1924 1925 1926 2160 2249 2250</a:t>
            </a:r>
          </a:p>
          <a:p>
            <a:pPr lvl="1" algn="just">
              <a:buFont typeface="Arial" panose="020B0604020202020204" pitchFamily="34" charset="0"/>
              <a:buChar char="–"/>
              <a:defRPr/>
            </a:pPr>
            <a:r>
              <a:rPr lang="en-US" altLang="zh-CN" sz="1600" dirty="0"/>
              <a:t>in 11-23/0748r2 “Resolutions for SBP Comments in LB272 - Part 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Dibakar Das</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11-23/0748r2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05848697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1377, 1841, 1842, 2255, 2092, 2183, 2184, 2215, </a:t>
            </a:r>
            <a:r>
              <a:rPr lang="en-US" altLang="zh-CN" sz="1600" dirty="0" smtClean="0"/>
              <a:t>2006</a:t>
            </a:r>
            <a:r>
              <a:rPr lang="en-US" altLang="zh-CN" sz="1600" dirty="0"/>
              <a:t>, 1849, 1456, 1457, 1850, 1458, 1459, 1927, 2213, 1046, 1232, 1383, 1384, 1385, 1386, 1387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11-23-0751r1 </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11-23-0751r1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007880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F0"/>
                </a:solidFill>
                <a:cs typeface="Times New Roman" panose="02020603050405020304" pitchFamily="18" charset="0"/>
              </a:rPr>
              <a:t>May 18    (Thursday AM 2</a:t>
            </a:r>
            <a:r>
              <a:rPr lang="en-US" altLang="zh-CN" sz="4000" dirty="0" smtClean="0">
                <a:solidFill>
                  <a:srgbClr val="00B0F0"/>
                </a:solidFill>
                <a:cs typeface="Times New Roman" panose="02020603050405020304" pitchFamily="18" charset="0"/>
              </a:rPr>
              <a:t>)</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35523804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2124, 1248, 1242, 1245, 1258, 1801, 2108, 2211, 2222, and 2223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11-23/0626r3</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t>
            </a:r>
            <a:r>
              <a:rPr lang="en-US" altLang="zh-CN" sz="1800" b="1" kern="0" dirty="0" smtClean="0"/>
              <a:t>arengerile</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11-23/0626r3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318779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1643, 1688, 1611, 1664, 1280, 2099, 1868, 1882, 2018, and 2164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11-23/0655r2</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a:t>
            </a:r>
            <a:r>
              <a:rPr lang="en-US" altLang="zh-CN" sz="1800" b="1" kern="0" dirty="0" smtClean="0"/>
              <a:t>Silva</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11-23/0655r2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743541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1934, 1558, 1644, 1285, 2207, 2113, 1869, 1645, and 1772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11-23/0656r1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11-23/0656r1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3089590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1971, 1972, 1983, 2230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11-23/0483r0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11-23/0483r0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846044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1427 1796 1932 2049 2050 2300 1674 1795 1933 2051 </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11-23/0749r2 </a:t>
            </a:r>
            <a:r>
              <a:rPr lang="en-US" altLang="zh-CN" sz="1600" dirty="0"/>
              <a:t>“Resolutions for SBP Comments in LB272 - Part 2”</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11-23/0749r2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5892761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2126, 1158, 1159, and 1160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11-23/0660r2</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Chris Beg</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11-23/0660r2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9681021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1651, 1652, 1653, 1654, 1655 and 1243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11-23/0762r3</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11-23/0762r3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23979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1299, 1298, 1355, 1353, 1229, 2166, 1356, 2070, 1354, 1302, 2071, 1357, 1235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document 11-23-0412r1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11-23-0412r1</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08477537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1481, </a:t>
            </a:r>
            <a:r>
              <a:rPr lang="en-US" altLang="zh-CN" sz="1600" dirty="0" smtClean="0"/>
              <a:t>2005</a:t>
            </a:r>
            <a:r>
              <a:rPr lang="en-US" altLang="zh-CN" sz="1600" dirty="0"/>
              <a:t>, 2123, 1484, 2007, 2074, 2076, 2121, 2008,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11-23-0766r1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a:t>
            </a:r>
            <a:r>
              <a:rPr lang="en-US" altLang="zh-CN" sz="1800" b="1" kern="0" dirty="0" smtClean="0"/>
              <a:t>Kasher</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11-23-0766r1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0620997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2150 2196 1744</a:t>
            </a:r>
          </a:p>
          <a:p>
            <a:pPr lvl="1" algn="just">
              <a:buFont typeface="Arial" panose="020B0604020202020204" pitchFamily="34" charset="0"/>
              <a:buChar char="–"/>
              <a:defRPr/>
            </a:pPr>
            <a:r>
              <a:rPr lang="en-US" altLang="zh-CN" sz="1600" dirty="0" smtClean="0"/>
              <a:t>as </a:t>
            </a:r>
            <a:r>
              <a:rPr lang="en-US" altLang="zh-CN" sz="1600" dirty="0"/>
              <a:t>specified in 11-23/0832r2 “Resolutions for Instance Comments in LB272 - Part 3”</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11-23/0832r2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6315009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2068, 2122 and </a:t>
            </a:r>
            <a:r>
              <a:rPr lang="en-US" altLang="zh-CN" sz="1600" dirty="0" smtClean="0"/>
              <a:t>2081</a:t>
            </a:r>
            <a:endParaRPr lang="en-US" altLang="zh-CN" sz="1600" dirty="0"/>
          </a:p>
          <a:p>
            <a:pPr lvl="1" algn="just">
              <a:buFont typeface="Arial" panose="020B0604020202020204" pitchFamily="34" charset="0"/>
              <a:buChar char="–"/>
              <a:defRPr/>
            </a:pPr>
            <a:r>
              <a:rPr lang="en-US" altLang="zh-CN" sz="1600" dirty="0" smtClean="0"/>
              <a:t>as </a:t>
            </a:r>
            <a:r>
              <a:rPr lang="en-US" altLang="zh-CN" sz="1600" dirty="0"/>
              <a:t>specified in 11-23/0702r1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11-23/0702r1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97010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1027, 1057, 1060, 1061, 1062, 1064, 1175, 1176, 1342, 1520, 1703, 1704, 1942, 1962, 1963</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11-23-0775r0</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a:t>
            </a:r>
            <a:r>
              <a:rPr lang="en-US" altLang="zh-CN" sz="1800" b="1" kern="0" dirty="0" smtClean="0"/>
              <a:t>Sand</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11-23-0775r0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5153158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1097</a:t>
            </a:r>
            <a:r>
              <a:rPr lang="en-US" altLang="zh-CN" sz="1600" dirty="0"/>
              <a:t>, 2110, 1448, 1690, 1624, 2100, and 1269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23/0789r1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4974431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1101, 1134, 1605, 1570, 1571, 1729, 2028, 2029, 1606, 1730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a:t>
            </a:r>
            <a:r>
              <a:rPr lang="en-US" altLang="zh-CN" sz="1600" dirty="0"/>
              <a:t> 11-23/0828r1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a:t>
            </a:r>
            <a:r>
              <a:rPr lang="en-US" altLang="zh-CN" sz="1800" b="1" kern="0" dirty="0" smtClean="0"/>
              <a:t>Kamel </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11-23/0828r1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7217276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1016, 1017, 1205, 1300, 1301, 2009, 2010, 2011, 2012, 2013, 2075, 2078, 2080, 2082, 2083, 2084, 2085, 2086, 2087, 2088, 2089, 2119 </a:t>
            </a:r>
          </a:p>
          <a:p>
            <a:pPr lvl="1" algn="just">
              <a:buFont typeface="Arial" panose="020B0604020202020204" pitchFamily="34" charset="0"/>
              <a:buChar char="–"/>
              <a:defRPr/>
            </a:pPr>
            <a:r>
              <a:rPr lang="en-US" altLang="zh-CN" sz="1600" dirty="0" smtClean="0"/>
              <a:t>as </a:t>
            </a:r>
            <a:r>
              <a:rPr lang="en-US" altLang="zh-CN" sz="1600" dirty="0"/>
              <a:t>specified in 11-23/0862r2 “LB272-DMG-Sensing-Instance-CIDs”</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11-23/0862r2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6620917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1333, 1334, 1241, 1443, 1917, 1627, 1635, 1952, 1834, 1263</a:t>
            </a:r>
          </a:p>
          <a:p>
            <a:pPr lvl="1" algn="just">
              <a:buFont typeface="Arial" panose="020B0604020202020204" pitchFamily="34" charset="0"/>
              <a:buChar char="–"/>
              <a:defRPr/>
            </a:pPr>
            <a:r>
              <a:rPr lang="en-US" altLang="zh-CN" sz="1600" dirty="0"/>
              <a:t>as specified </a:t>
            </a:r>
            <a:r>
              <a:rPr lang="en-US" altLang="zh-CN" sz="1600" dirty="0" smtClean="0"/>
              <a:t>in 23/0727r2</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23/0727r2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571340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1021, 1022, 1336, 1483 and 1389</a:t>
            </a:r>
          </a:p>
          <a:p>
            <a:pPr lvl="1" algn="just">
              <a:buFont typeface="Arial" panose="020B0604020202020204" pitchFamily="34" charset="0"/>
              <a:buChar char="–"/>
              <a:defRPr/>
            </a:pPr>
            <a:r>
              <a:rPr lang="en-US" altLang="zh-CN" sz="1600" dirty="0"/>
              <a:t>as specified in </a:t>
            </a:r>
            <a:r>
              <a:rPr lang="en-US" altLang="zh-CN" sz="1600" dirty="0" smtClean="0"/>
              <a:t>23/0889r1</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23/0889r1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5937525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Motion: </a:t>
            </a:r>
            <a:r>
              <a:rPr lang="en-US" altLang="zh-CN" sz="3200" dirty="0"/>
              <a:t>July Ad-hoc </a:t>
            </a:r>
            <a:r>
              <a:rPr lang="en-US" altLang="zh-CN" sz="3200" dirty="0" smtClean="0"/>
              <a:t>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a </a:t>
            </a:r>
            <a:r>
              <a:rPr lang="en-US" altLang="zh-CN" sz="1800" b="1" kern="0" dirty="0" err="1" smtClean="0"/>
              <a:t>TGbf</a:t>
            </a:r>
            <a:r>
              <a:rPr lang="en-US" altLang="zh-CN" sz="1800" b="1" kern="0" dirty="0" smtClean="0"/>
              <a:t> </a:t>
            </a:r>
            <a:r>
              <a:rPr lang="en-US" altLang="zh-CN" sz="1800" b="1" kern="0" dirty="0"/>
              <a:t>ad-hoc meeting on </a:t>
            </a:r>
            <a:r>
              <a:rPr lang="en-US" altLang="zh-CN" sz="1800" b="1" kern="0" dirty="0">
                <a:solidFill>
                  <a:srgbClr val="0000FF"/>
                </a:solidFill>
              </a:rPr>
              <a:t>July 6, 7, 8</a:t>
            </a:r>
            <a:r>
              <a:rPr lang="en-US" altLang="zh-CN" sz="1800" b="1" kern="0" dirty="0"/>
              <a:t>, 2023, </a:t>
            </a:r>
            <a:r>
              <a:rPr lang="en-US" altLang="zh-CN" sz="1800" b="1" kern="0" dirty="0">
                <a:solidFill>
                  <a:srgbClr val="0000FF"/>
                </a:solidFill>
              </a:rPr>
              <a:t>in the Ericsson Office, Lund, 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submissions.</a:t>
            </a: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a:t>
            </a:r>
            <a:r>
              <a:rPr lang="en-US" altLang="zh-CN" sz="1800" b="1" kern="0" dirty="0" smtClean="0"/>
              <a:t>	</a:t>
            </a:r>
            <a:r>
              <a:rPr lang="en-US" altLang="zh-CN" sz="1800" b="1" dirty="0" smtClean="0"/>
              <a:t>	</a:t>
            </a:r>
            <a:r>
              <a:rPr lang="en-US" altLang="zh-CN" sz="1800" b="1" kern="0" dirty="0" smtClean="0"/>
              <a:t>Second</a:t>
            </a:r>
            <a:r>
              <a:rPr lang="en-US" altLang="zh-CN" sz="1800" b="1" kern="0" dirty="0"/>
              <a:t>: Rui Du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rPr>
              <a:t>Approved by unanimous consent</a:t>
            </a: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dirty="0" smtClean="0"/>
              <a:t>Mix-mode </a:t>
            </a:r>
            <a:r>
              <a:rPr lang="en-US" altLang="zh-CN" dirty="0"/>
              <a:t>meeting</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449138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1363. 1359, 1360, 1361, 1362, 1364, 1365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document  </a:t>
            </a:r>
            <a:r>
              <a:rPr lang="en-US" altLang="zh-CN" sz="1600" dirty="0" smtClean="0"/>
              <a:t>11-23-0417r1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11-23-0417r1</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444089822"/>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June 26</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14777030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2285 1111 1112 1113 1114 1317 1118 1694 1494 2273 2188 1954 2022 1695 1547 1696 1648 2060 2144 1813 2279 1366 1033  1084 1552 1554 2274 1553 1087 2276 2190 2277 2275 1091 1529 1709 1088 1528 1530 1090 2193 1098 1100 1711 1099 1710 2194 1115 1714 1347 2195 1432 1109 2243 2244 1110 1040 1564 1955 1720 1539</a:t>
            </a:r>
          </a:p>
          <a:p>
            <a:pPr lvl="1" algn="just">
              <a:buFont typeface="Arial" panose="020B0604020202020204" pitchFamily="34" charset="0"/>
              <a:buChar char="–"/>
              <a:defRPr/>
            </a:pPr>
            <a:r>
              <a:rPr lang="en-US" altLang="zh-CN" sz="1600" dirty="0"/>
              <a:t>as specified in 11-23/0777r2</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Dibakar Das </a:t>
            </a:r>
            <a:r>
              <a:rPr lang="en-US" altLang="zh-CN" sz="1800" b="1" kern="0" dirty="0"/>
              <a:t>	</a:t>
            </a:r>
            <a:r>
              <a:rPr lang="en-US" altLang="zh-CN" sz="1800" b="1" dirty="0" smtClean="0"/>
              <a:t>	</a:t>
            </a:r>
            <a:r>
              <a:rPr lang="en-US" altLang="zh-CN" sz="1800" b="1" kern="0" dirty="0" smtClean="0"/>
              <a:t>Second: </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11-23/0777r2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2524962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CIDs:1228, 1278, 1279, 1352, 1421, 1433, 1435, 1511, 1512, 1513, 1514, 1515, 1516, 1517, 1518, 1519, 1524, 1541, and 1569.</a:t>
            </a:r>
          </a:p>
          <a:p>
            <a:pPr lvl="1" algn="just">
              <a:buFont typeface="Arial" panose="020B0604020202020204" pitchFamily="34" charset="0"/>
              <a:buChar char="–"/>
              <a:defRPr/>
            </a:pPr>
            <a:r>
              <a:rPr lang="en-US" altLang="zh-CN" sz="1600" dirty="0"/>
              <a:t>as presented in document 11-23/0872r1</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Junghoon Suh </a:t>
            </a:r>
            <a:r>
              <a:rPr lang="en-US" altLang="zh-CN" sz="1800" b="1" kern="0" dirty="0" smtClean="0"/>
              <a:t> </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11-23/0872r1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4157982"/>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CIDs:1966, 1068, 1969, 1970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23/0719r1  “Comment Resolution in LB272 for OST CID (Part 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a:t>
            </a:r>
            <a:r>
              <a:rPr lang="en-US" altLang="zh-CN" sz="1800" b="1" kern="0" dirty="0" smtClean="0"/>
              <a:t>Sahoo</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23/0719r1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32499115"/>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CIDs:1337, 1338, 1462, 1817, 1818, 1819, 1820, 2016, 2293, 2294</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11-23/0795r1</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a:t>
            </a:r>
            <a:r>
              <a:rPr lang="en-US" altLang="zh-CN" sz="1800" b="1" kern="0" dirty="0" smtClean="0"/>
              <a:t>Yang </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11-23/0795r1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87274628"/>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GB" altLang="zh-CN" sz="1600" dirty="0" smtClean="0"/>
              <a:t>1000</a:t>
            </a:r>
            <a:r>
              <a:rPr lang="en-GB" altLang="zh-CN" sz="1600" dirty="0"/>
              <a:t>, 1222, 1223, 1237, 1238, 1777, 1816, 1843, 2161, 2260, 1211, 1212, 1213, 1214, 1220, 1221, 1297, 1320, 1321, 1542, 1543, 1544, 1568, 1663, 1935, 1944, 1945, 1946, 1947, 1958</a:t>
            </a:r>
            <a:endParaRPr lang="zh-CN" altLang="zh-CN" sz="1600" dirty="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GB" altLang="zh-CN" sz="1600" dirty="0"/>
              <a:t>11-23/0912r1</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GB" altLang="zh-CN" dirty="0"/>
              <a:t>11-23/0912r1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92028642"/>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GB" altLang="zh-CN" sz="1600" dirty="0"/>
              <a:t>1001, 1319, 2065, 1215, 1265, 1266, 1267, 1268, 1269, 1270, 1271, 1272, 1273, 1274, 1275, 1276, 1277, 1636, 1637, 1638, 1639, 1640, 1641, 1802, 1854, 1877, 1878, 1938, 1939, 2066</a:t>
            </a:r>
            <a:endParaRPr lang="zh-CN" altLang="zh-CN" sz="1600" dirty="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GB" altLang="zh-CN" sz="1600" dirty="0"/>
              <a:t>11-23/0913r0</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GB" altLang="zh-CN" dirty="0"/>
              <a:t>11-23/0913r0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38209426"/>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GB" altLang="zh-CN" sz="1600" dirty="0"/>
              <a:t>2169, </a:t>
            </a:r>
            <a:r>
              <a:rPr lang="en-GB" altLang="zh-CN" sz="1600" dirty="0" smtClean="0"/>
              <a:t>1697</a:t>
            </a:r>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GB" altLang="zh-CN" sz="1600" dirty="0"/>
              <a:t>11-23/0789r1</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GB" altLang="zh-CN" dirty="0"/>
              <a:t>11-23/0789r1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45334000"/>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23/0814r3 Discussion and Proposed Modifications to Annex C</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kern="0" dirty="0" smtClean="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23/0814r3 </a:t>
            </a:r>
            <a:endParaRPr lang="en-US" altLang="zh-CN"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452718538"/>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2064 </a:t>
            </a:r>
            <a:endParaRPr lang="en-US" altLang="zh-CN" sz="1600" dirty="0"/>
          </a:p>
          <a:p>
            <a:pPr lvl="1" algn="just">
              <a:buFont typeface="Arial" panose="020B0604020202020204" pitchFamily="34" charset="0"/>
              <a:buChar char="–"/>
              <a:defRPr/>
            </a:pPr>
            <a:r>
              <a:rPr lang="en-US" altLang="zh-CN" sz="1600" dirty="0"/>
              <a:t>as specified </a:t>
            </a:r>
            <a:r>
              <a:rPr lang="en-US" altLang="zh-CN" sz="1600" dirty="0" smtClean="0"/>
              <a:t>in </a:t>
            </a:r>
            <a:r>
              <a:rPr lang="en-US" altLang="zh-CN" sz="1600" dirty="0"/>
              <a:t>11-23/0794r2</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11-23/0794r2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225695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April 25</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07514679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1303</a:t>
            </a:r>
            <a:r>
              <a:rPr lang="en-US" altLang="zh-CN" sz="1600" dirty="0"/>
              <a:t>, 1304, 1305, 1390, 1391, 1392, 1485, 1486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11-23/0910r4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11-23/0910r4</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05247420"/>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1830, 1831, 1856, 1857, 1880, 1881, 1886, 1900, 1901, 1903, 1904, 1905, 1906, 2017, 2054, 2055, 2127, 2128, 2129, 2130, 2132, 2133, 2134, 2135, 2136, 2163</a:t>
            </a:r>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US" altLang="zh-CN" sz="1600" dirty="0"/>
              <a:t>11-23/0844r2</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Osama AboulMagd </a:t>
            </a:r>
            <a:r>
              <a:rPr lang="en-US" altLang="zh-CN" sz="1800" b="1" kern="0" dirty="0" smtClean="0"/>
              <a:t> </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11-23/0844r2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90691888"/>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1440</a:t>
            </a:r>
            <a:r>
              <a:rPr lang="en-US" altLang="zh-CN" sz="1600" dirty="0"/>
              <a:t>, 1441, 1442, 1666, 1667, 1723, 1892, 1936 and 1948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11-23/0952r1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smtClean="0"/>
              <a:t>	</a:t>
            </a:r>
            <a:r>
              <a:rPr lang="en-US" altLang="zh-CN" sz="1800" b="1" kern="0" dirty="0" smtClean="0"/>
              <a:t>Second: </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11-23/0952r1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62156126"/>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1231 1403 1454 1623 1805 1890, and 1893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11-23/0941r1</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kern="0" dirty="0" smtClean="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11-23/0941r1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70349837"/>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1014, 1107, 1138, 1141, 1142, 1230, 1616, 1619, 1621, 1622, 1646, 2137, 2139, 2140, and 2141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11-23/1000r2</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kern="0" dirty="0" smtClean="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11-23/1000r2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5457397"/>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1706</a:t>
            </a:r>
            <a:r>
              <a:rPr lang="en-US" altLang="zh-CN" sz="1600" dirty="0"/>
              <a:t>, 1707, 1967, 1071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23/0718r3  “Comment Resolution in LB272 for OST CID (Part 3)”</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Anirudha Sahoo</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23/0718r3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15005682"/>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1312</a:t>
            </a:r>
            <a:r>
              <a:rPr lang="en-US" altLang="zh-CN" sz="1600" dirty="0"/>
              <a:t>, 1316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11-23/0942r0</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11-23/0942r0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69582534"/>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1318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11-23/0948r1</a:t>
            </a:r>
            <a:endParaRPr lang="en-US" altLang="zh-CN" sz="1600" b="1" kern="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11-23/0948r1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23724079"/>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1928, 2120, 1227, 1814, 1885, 2258, 1224, 1314, 2245, 2246, 2247, 2248, 1350, 1807, 1833, 1661, 1806, 1662, 1808, 1779, 1351, 1407, 1815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11-23-1003r1 </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a:t>
            </a:r>
            <a:r>
              <a:rPr lang="en-US" altLang="zh-CN" sz="1800" b="1" kern="0" dirty="0" smtClean="0"/>
              <a:t>Kasher	</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11-23-1003r1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02076663"/>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a:t>
            </a:r>
            <a:r>
              <a:rPr lang="en-US" altLang="zh-CN" sz="1600" dirty="0"/>
              <a:t>1011</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a:t>11-23/0828r2</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Mahmoud Kamel</a:t>
            </a:r>
            <a:r>
              <a:rPr lang="en-US" altLang="zh-CN" sz="1800" b="1" kern="0" dirty="0" smtClean="0"/>
              <a:t>	</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11-23/0828r2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981370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1082</a:t>
            </a:r>
            <a:r>
              <a:rPr lang="en-US" altLang="zh-CN" sz="1600" dirty="0"/>
              <a:t>, 1083, 1526, 1555, 1556, 1702, 1844, 1341, 1501,  </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document 11-23/0476r3</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11-23/0476r3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08985482"/>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2706829808"/>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80958257"/>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64888051"/>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in DCN + title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63968661"/>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XXX (</a:t>
            </a:r>
            <a:r>
              <a:rPr lang="en-US" altLang="zh-CN" sz="4000" dirty="0" err="1">
                <a:solidFill>
                  <a:srgbClr val="FF0000"/>
                </a:solidFill>
              </a:rPr>
              <a:t>Defered</a:t>
            </a:r>
            <a:r>
              <a:rPr lang="en-US" altLang="zh-CN" sz="4000" dirty="0"/>
              <a:t>)</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2296</a:t>
            </a:r>
          </a:p>
          <a:p>
            <a:pPr lvl="1" algn="just">
              <a:buFont typeface="Arial" panose="020B0604020202020204" pitchFamily="34" charset="0"/>
              <a:buChar char="–"/>
              <a:defRPr/>
            </a:pPr>
            <a:r>
              <a:rPr lang="en-US" altLang="zh-CN" sz="1600" dirty="0"/>
              <a:t>in 11-23/0748r2 “Resolutions for SBP Comments in LB272 - Part 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11-23/0748r2 </a:t>
            </a:r>
            <a:endParaRPr lang="en-US" altLang="zh-CN" kern="0" dirty="0"/>
          </a:p>
          <a:p>
            <a:pPr marL="628650" lvl="2">
              <a:buFont typeface="微软雅黑" panose="020B0503020204020204" pitchFamily="34" charset="-122"/>
              <a:buChar char="–"/>
              <a:defRPr/>
            </a:pPr>
            <a:r>
              <a:rPr lang="en-US" altLang="zh-CN" kern="0" dirty="0"/>
              <a:t>SP Result: </a:t>
            </a:r>
            <a:r>
              <a:rPr lang="en-US" altLang="zh-CN" dirty="0"/>
              <a:t>10Y/3N/7A</a:t>
            </a:r>
            <a:endParaRPr lang="en-US" altLang="zh-CN" sz="1050" b="1" kern="0" dirty="0"/>
          </a:p>
        </p:txBody>
      </p:sp>
    </p:spTree>
    <p:extLst>
      <p:ext uri="{BB962C8B-B14F-4D97-AF65-F5344CB8AC3E}">
        <p14:creationId xmlns:p14="http://schemas.microsoft.com/office/powerpoint/2010/main" val="356631638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109353</TotalTime>
  <Words>5066</Words>
  <Application>Microsoft Office PowerPoint</Application>
  <PresentationFormat>宽屏</PresentationFormat>
  <Paragraphs>1169</Paragraphs>
  <Slides>94</Slides>
  <Notes>94</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94</vt:i4>
      </vt:variant>
    </vt:vector>
  </HeadingPairs>
  <TitlesOfParts>
    <vt:vector size="100" baseType="lpstr">
      <vt:lpstr>MS PGothic</vt:lpstr>
      <vt:lpstr>宋体</vt:lpstr>
      <vt:lpstr>微软雅黑</vt:lpstr>
      <vt:lpstr>Arial</vt:lpstr>
      <vt:lpstr>Times New Roman</vt:lpstr>
      <vt:lpstr>802-11-Submission</vt:lpstr>
      <vt:lpstr>TGbf Motions List – Part 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TGbf Motions List – Part 2</dc:title>
  <dc:description/>
  <cp:lastModifiedBy>Hanxiao (Tony, WT Lab)</cp:lastModifiedBy>
  <cp:revision>1</cp:revision>
  <cp:lastPrinted>2014-11-04T15:04:57Z</cp:lastPrinted>
  <dcterms:created xsi:type="dcterms:W3CDTF">2007-04-17T18:10:23Z</dcterms:created>
  <dcterms:modified xsi:type="dcterms:W3CDTF">2023-06-15T10:55:41Z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(3)zTmZRnethToG3T9MjdnJKFuyFPnTzlZlcvhZPjHqKfCoTeA4juNG3acYMq/rUhpxvdpe/Khz
hoAI93/RXooTP4yYAoiVgNMwU8tGBGX+MKTseZmcW5LIDwQaCCofJXgcim+k5p+pXJMGGXAZ
TM6AFkNLRS+uVjUFcbQwlZorN0F2TO2lf68paX+AOGBiHpL6pIeTTeLa6cfgBGhpq9+X15iH
VFqWkpYIrMwwqEDz7F</vt:lpwstr>
  </property>
  <property fmtid="{D5CDD505-2E9C-101B-9397-08002B2CF9AE}" pid="27" name="_2015_ms_pID_7253431">
    <vt:lpwstr>0/0rgIz4S2M6MdX7TkczWB9t8/4xPNh/akPG1P5ReYryHlLY25jol8
OmDcoa9Fp3sCn5fOhHo+8EnbJqrVmQ/Fr4UML0JJAz4YmxCvXMLRPW8GR79GFFZkNs1RHLNx
wrTtitv4CJqVq3mX4gcuh34v1BfcKC77ZD1ZOobfRuU1/31iwL8iqOup1AodQeBNOxCpL4II
DkrOTBUBLhfokpvwtRGiA2heLvmi5Ki12+zc</vt:lpwstr>
  </property>
  <property fmtid="{D5CDD505-2E9C-101B-9397-08002B2CF9AE}" pid="28" name="_2015_ms_pID_7253432">
    <vt:lpwstr>PvtIh0wYz8BrKgNzEh9Gi6M=</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1638412409</vt:lpwstr>
  </property>
</Properties>
</file>