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61"/>
  </p:notesMasterIdLst>
  <p:handoutMasterIdLst>
    <p:handoutMasterId r:id="rId62"/>
  </p:handoutMasterIdLst>
  <p:sldIdLst>
    <p:sldId id="269" r:id="rId2"/>
    <p:sldId id="450" r:id="rId3"/>
    <p:sldId id="424" r:id="rId4"/>
    <p:sldId id="710" r:id="rId5"/>
    <p:sldId id="714" r:id="rId6"/>
    <p:sldId id="715" r:id="rId7"/>
    <p:sldId id="716" r:id="rId8"/>
    <p:sldId id="717" r:id="rId9"/>
    <p:sldId id="737" r:id="rId10"/>
    <p:sldId id="738" r:id="rId11"/>
    <p:sldId id="739" r:id="rId12"/>
    <p:sldId id="740" r:id="rId13"/>
    <p:sldId id="741" r:id="rId14"/>
    <p:sldId id="742" r:id="rId15"/>
    <p:sldId id="743" r:id="rId16"/>
    <p:sldId id="744" r:id="rId17"/>
    <p:sldId id="745" r:id="rId18"/>
    <p:sldId id="746" r:id="rId19"/>
    <p:sldId id="747" r:id="rId20"/>
    <p:sldId id="748" r:id="rId21"/>
    <p:sldId id="749" r:id="rId22"/>
    <p:sldId id="769" r:id="rId23"/>
    <p:sldId id="770" r:id="rId24"/>
    <p:sldId id="771" r:id="rId25"/>
    <p:sldId id="772" r:id="rId26"/>
    <p:sldId id="773" r:id="rId27"/>
    <p:sldId id="774" r:id="rId28"/>
    <p:sldId id="775" r:id="rId29"/>
    <p:sldId id="776" r:id="rId30"/>
    <p:sldId id="777" r:id="rId31"/>
    <p:sldId id="778" r:id="rId32"/>
    <p:sldId id="779" r:id="rId33"/>
    <p:sldId id="780" r:id="rId34"/>
    <p:sldId id="781" r:id="rId35"/>
    <p:sldId id="782" r:id="rId36"/>
    <p:sldId id="783" r:id="rId37"/>
    <p:sldId id="784" r:id="rId38"/>
    <p:sldId id="785" r:id="rId39"/>
    <p:sldId id="786" r:id="rId40"/>
    <p:sldId id="787" r:id="rId41"/>
    <p:sldId id="788" r:id="rId42"/>
    <p:sldId id="789" r:id="rId43"/>
    <p:sldId id="790" r:id="rId44"/>
    <p:sldId id="791" r:id="rId45"/>
    <p:sldId id="768" r:id="rId46"/>
    <p:sldId id="792" r:id="rId47"/>
    <p:sldId id="793" r:id="rId48"/>
    <p:sldId id="794" r:id="rId49"/>
    <p:sldId id="795" r:id="rId50"/>
    <p:sldId id="796" r:id="rId51"/>
    <p:sldId id="797" r:id="rId52"/>
    <p:sldId id="799" r:id="rId53"/>
    <p:sldId id="800" r:id="rId54"/>
    <p:sldId id="757" r:id="rId55"/>
    <p:sldId id="708" r:id="rId56"/>
    <p:sldId id="561" r:id="rId57"/>
    <p:sldId id="698" r:id="rId58"/>
    <p:sldId id="705" r:id="rId59"/>
    <p:sldId id="798" r:id="rId60"/>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3"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1212" autoAdjust="0"/>
    <p:restoredTop sz="90427" autoAdjust="0"/>
  </p:normalViewPr>
  <p:slideViewPr>
    <p:cSldViewPr>
      <p:cViewPr varScale="1">
        <p:scale>
          <a:sx n="88" d="100"/>
          <a:sy n="88" d="100"/>
        </p:scale>
        <p:origin x="134" y="82"/>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commentAuthors" Target="commentAuthor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theme" Target="theme/theme1.xml"/><Relationship Id="rId5" Type="http://schemas.openxmlformats.org/officeDocument/2006/relationships/slide" Target="slides/slide4.xml"/><Relationship Id="rId61" Type="http://schemas.openxmlformats.org/officeDocument/2006/relationships/notesMaster" Target="notesMasters/notesMaster1.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0196AAE5-BEFF-405B-A41A-9D9E8900FA2E}"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360078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C4698698-3DB2-4608-B750-93575F2D56C5}"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47523895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4411597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09272370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2358736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4369927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1618569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8896680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5595335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79755373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76320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6529946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5212379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smtClean="0"/>
          </a:p>
        </p:txBody>
      </p:sp>
    </p:spTree>
    <p:extLst>
      <p:ext uri="{BB962C8B-B14F-4D97-AF65-F5344CB8AC3E}">
        <p14:creationId xmlns:p14="http://schemas.microsoft.com/office/powerpoint/2010/main" val="28630715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68680993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7302903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92619823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3708678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48928262"/>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53539937"/>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101930754"/>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19154122"/>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02736713"/>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28590763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04324180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21755286"/>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55161737"/>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23602861"/>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385244670"/>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30242794"/>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65037901"/>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630405425"/>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10479238"/>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50420424"/>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3046765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171726446"/>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294339849"/>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280132801"/>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89686884"/>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646634544"/>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56721367"/>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910112542"/>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38887429"/>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44122901"/>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424947508"/>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0735933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901305971"/>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989051346"/>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07979932"/>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246051529"/>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77074018"/>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kern="1200" dirty="0" smtClean="0">
                <a:solidFill>
                  <a:srgbClr val="000000"/>
                </a:solidFill>
                <a:highlight>
                  <a:srgbClr val="00FF00"/>
                </a:highlight>
                <a:latin typeface="Times New Roman" panose="02020603050405020304" pitchFamily="18" charset="0"/>
                <a:ea typeface="MS PGothic" pitchFamily="34" charset="-128"/>
                <a:cs typeface="MS PGothic" charset="0"/>
              </a:rPr>
              <a:t>Approved by unanimous consent</a:t>
            </a:r>
            <a:endParaRPr lang="en-US" altLang="zh-CN" sz="900" kern="0" dirty="0" smtClean="0"/>
          </a:p>
          <a:p>
            <a:endParaRPr lang="zh-CN" altLang="en-US" dirty="0"/>
          </a:p>
        </p:txBody>
      </p:sp>
    </p:spTree>
    <p:extLst>
      <p:ext uri="{BB962C8B-B14F-4D97-AF65-F5344CB8AC3E}">
        <p14:creationId xmlns:p14="http://schemas.microsoft.com/office/powerpoint/2010/main" val="1655145983"/>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3163356"/>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1945132335"/>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2915571174"/>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1680658815"/>
      </p:ext>
    </p:extLst>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0723234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6338470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8951827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93731947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4724107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xfrm>
            <a:off x="7721601" y="6475413"/>
            <a:ext cx="3670300" cy="184150"/>
          </a:xfrm>
          <a:prstGeom prst="rect">
            <a:avLst/>
          </a:prstGeom>
          <a:ln/>
        </p:spPr>
        <p:txBody>
          <a:bodyPr/>
          <a:lstStyle>
            <a:lvl1pPr>
              <a:defRPr/>
            </a:lvl1pPr>
          </a:lstStyle>
          <a:p>
            <a:pPr>
              <a:defRPr/>
            </a:pPr>
            <a:r>
              <a:rPr lang="en-US"/>
              <a:t>Tony Xiao Han (</a:t>
            </a:r>
            <a:r>
              <a:rPr lang="en-US" smtClean="0"/>
              <a:t>Huawei)</a:t>
            </a:r>
            <a:endParaRPr lang="en-US"/>
          </a:p>
        </p:txBody>
      </p:sp>
      <p:sp>
        <p:nvSpPr>
          <p:cNvPr id="5" name="Rectangle 6"/>
          <p:cNvSpPr>
            <a:spLocks noGrp="1" noChangeArrowheads="1"/>
          </p:cNvSpPr>
          <p:nvPr>
            <p:ph type="sldNum" sz="quarter" idx="11"/>
          </p:nvPr>
        </p:nvSpPr>
        <p:spPr>
          <a:xfrm>
            <a:off x="5879100" y="6475413"/>
            <a:ext cx="535403" cy="184666"/>
          </a:xfrm>
          <a:prstGeom prst="rect">
            <a:avLst/>
          </a:prstGeom>
          <a:ln/>
        </p:spPr>
        <p:txBody>
          <a:bodyPr/>
          <a:lstStyle>
            <a:lvl1pPr>
              <a:defRPr/>
            </a:lvl1pPr>
          </a:lstStyle>
          <a:p>
            <a:pPr>
              <a:defRPr/>
            </a:pPr>
            <a:r>
              <a:rPr lang="en-US" altLang="en-US"/>
              <a:t>Slide </a:t>
            </a:r>
            <a:fld id="{E93C4498-848E-4199-A92A-DEF65046281F}" type="slidenum">
              <a:rPr lang="en-US" altLang="en-US"/>
              <a:pPr>
                <a:defRPr/>
              </a:pPr>
              <a:t>‹#›</a:t>
            </a:fld>
            <a:endParaRPr lang="en-US" altLang="en-US"/>
          </a:p>
        </p:txBody>
      </p:sp>
    </p:spTree>
    <p:extLst>
      <p:ext uri="{BB962C8B-B14F-4D97-AF65-F5344CB8AC3E}">
        <p14:creationId xmlns:p14="http://schemas.microsoft.com/office/powerpoint/2010/main" val="296848023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xfrm>
            <a:off x="7721601" y="6475413"/>
            <a:ext cx="3670300" cy="184150"/>
          </a:xfrm>
          <a:prstGeom prst="rect">
            <a:avLst/>
          </a:prstGeom>
          <a:ln/>
        </p:spPr>
        <p:txBody>
          <a:bodyPr/>
          <a:lstStyle>
            <a:lvl1pPr>
              <a:defRPr/>
            </a:lvl1pPr>
          </a:lstStyle>
          <a:p>
            <a:pPr>
              <a:defRPr/>
            </a:pPr>
            <a:r>
              <a:rPr lang="en-US"/>
              <a:t>Tony Xiao Han (</a:t>
            </a:r>
            <a:r>
              <a:rPr lang="en-US" smtClean="0"/>
              <a:t>Huawei)</a:t>
            </a:r>
            <a:endParaRPr lang="en-US"/>
          </a:p>
        </p:txBody>
      </p:sp>
      <p:sp>
        <p:nvSpPr>
          <p:cNvPr id="3" name="Rectangle 6"/>
          <p:cNvSpPr>
            <a:spLocks noGrp="1" noChangeArrowheads="1"/>
          </p:cNvSpPr>
          <p:nvPr>
            <p:ph type="sldNum" sz="quarter" idx="11"/>
          </p:nvPr>
        </p:nvSpPr>
        <p:spPr>
          <a:xfrm>
            <a:off x="5879100" y="6475413"/>
            <a:ext cx="535403" cy="184666"/>
          </a:xfrm>
          <a:prstGeom prst="rect">
            <a:avLst/>
          </a:prstGeom>
          <a:ln/>
        </p:spPr>
        <p:txBody>
          <a:bodyPr/>
          <a:lstStyle>
            <a:lvl1pPr>
              <a:defRPr/>
            </a:lvl1pPr>
          </a:lstStyle>
          <a:p>
            <a:pPr>
              <a:defRPr/>
            </a:pPr>
            <a:r>
              <a:rPr lang="en-US" altLang="en-US"/>
              <a:t>Slide </a:t>
            </a:r>
            <a:fld id="{BD527920-A45F-4680-B837-671AD6ADDE2C}" type="slidenum">
              <a:rPr lang="en-US" altLang="en-US"/>
              <a:pPr>
                <a:defRPr/>
              </a:pPr>
              <a:t>‹#›</a:t>
            </a:fld>
            <a:endParaRPr lang="en-US" altLang="en-US"/>
          </a:p>
        </p:txBody>
      </p:sp>
    </p:spTree>
    <p:extLst>
      <p:ext uri="{BB962C8B-B14F-4D97-AF65-F5344CB8AC3E}">
        <p14:creationId xmlns:p14="http://schemas.microsoft.com/office/powerpoint/2010/main" val="397242249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31" name="Rectangle 7"/>
          <p:cNvSpPr>
            <a:spLocks noChangeArrowheads="1"/>
          </p:cNvSpPr>
          <p:nvPr/>
        </p:nvSpPr>
        <p:spPr bwMode="auto">
          <a:xfrm>
            <a:off x="7670620" y="304027"/>
            <a:ext cx="3513847"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IEEE </a:t>
            </a:r>
            <a:r>
              <a:rPr lang="en-US" altLang="en-US" sz="1800" b="1" kern="1200" dirty="0" smtClean="0">
                <a:solidFill>
                  <a:schemeClr val="tx1"/>
                </a:solidFill>
                <a:latin typeface="Times New Roman" panose="02020603050405020304" pitchFamily="18" charset="0"/>
                <a:ea typeface="MS PGothic" panose="020B0600070205080204" pitchFamily="34" charset="-128"/>
                <a:cs typeface="+mn-cs"/>
              </a:rPr>
              <a:t>802.11-23/0410r11</a:t>
            </a:r>
            <a:endParaRPr lang="en-US" altLang="en-US" sz="1800" b="1" kern="1200" dirty="0" smtClean="0">
              <a:solidFill>
                <a:schemeClr val="tx1"/>
              </a:solidFill>
              <a:latin typeface="Times New Roman" panose="02020603050405020304" pitchFamily="18" charset="0"/>
              <a:ea typeface="MS PGothic" panose="020B0600070205080204" pitchFamily="34" charset="-128"/>
              <a:cs typeface="+mn-cs"/>
            </a:endParaRPr>
          </a:p>
        </p:txBody>
      </p:sp>
      <p:sp>
        <p:nvSpPr>
          <p:cNvPr id="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914401" y="6475413"/>
            <a:ext cx="718145"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smtClean="0"/>
              <a:t>Submission</a:t>
            </a:r>
          </a:p>
        </p:txBody>
      </p:sp>
      <p:sp>
        <p:nvSpPr>
          <p:cNvPr id="3"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1" name="Rectangle 7"/>
          <p:cNvSpPr>
            <a:spLocks noChangeArrowheads="1"/>
          </p:cNvSpPr>
          <p:nvPr userDrawn="1"/>
        </p:nvSpPr>
        <p:spPr bwMode="auto">
          <a:xfrm>
            <a:off x="914400" y="318315"/>
            <a:ext cx="118205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smtClean="0"/>
              <a:t>March </a:t>
            </a:r>
            <a:r>
              <a:rPr lang="en-US" altLang="en-US" sz="1800" b="1" dirty="0" smtClean="0"/>
              <a:t>2023</a:t>
            </a:r>
          </a:p>
        </p:txBody>
      </p:sp>
      <p:sp>
        <p:nvSpPr>
          <p:cNvPr id="12" name="Rectangle 6"/>
          <p:cNvSpPr txBox="1">
            <a:spLocks noChangeArrowheads="1"/>
          </p:cNvSpPr>
          <p:nvPr userDrawn="1"/>
        </p:nvSpPr>
        <p:spPr bwMode="auto">
          <a:xfrm>
            <a:off x="5828299" y="6475413"/>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altLang="en-US" dirty="0" smtClean="0"/>
              <a:t>Slide </a:t>
            </a:r>
            <a:fld id="{98CF3751-53B3-4C74-9A1D-32DBC2A8DF9F}" type="slidenum">
              <a:rPr lang="en-US" altLang="en-US" smtClean="0"/>
              <a:pPr>
                <a:defRPr/>
              </a:pPr>
              <a:t>‹#›</a:t>
            </a:fld>
            <a:endParaRPr lang="en-US" altLang="en-US" dirty="0"/>
          </a:p>
        </p:txBody>
      </p:sp>
      <p:sp>
        <p:nvSpPr>
          <p:cNvPr id="14" name="Rectangle 5"/>
          <p:cNvSpPr txBox="1">
            <a:spLocks noChangeArrowheads="1"/>
          </p:cNvSpPr>
          <p:nvPr userDrawn="1"/>
        </p:nvSpPr>
        <p:spPr bwMode="auto">
          <a:xfrm>
            <a:off x="7708901" y="6475929"/>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smtClean="0"/>
              <a:t>Tony Xiao Han (Huawei)</a:t>
            </a:r>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1.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1.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1.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1.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1.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2"/>
          <p:cNvSpPr>
            <a:spLocks noGrp="1" noChangeArrowheads="1"/>
          </p:cNvSpPr>
          <p:nvPr>
            <p:ph type="title"/>
          </p:nvPr>
        </p:nvSpPr>
        <p:spPr>
          <a:xfrm>
            <a:off x="1905000" y="914400"/>
            <a:ext cx="8305800" cy="1066800"/>
          </a:xfrm>
        </p:spPr>
        <p:txBody>
          <a:bodyPr/>
          <a:lstStyle/>
          <a:p>
            <a:r>
              <a:rPr lang="en-US" altLang="en-US" dirty="0" err="1" smtClean="0"/>
              <a:t>TG</a:t>
            </a:r>
            <a:r>
              <a:rPr lang="en-US" altLang="zh-CN" dirty="0" err="1" smtClean="0"/>
              <a:t>bf</a:t>
            </a:r>
            <a:r>
              <a:rPr lang="en-US" altLang="zh-CN" dirty="0" smtClean="0"/>
              <a:t> </a:t>
            </a:r>
            <a:r>
              <a:rPr lang="en-US" altLang="en-US" dirty="0" smtClean="0"/>
              <a:t>Motions List </a:t>
            </a:r>
            <a:r>
              <a:rPr lang="en-US" altLang="zh-CN" dirty="0" smtClean="0"/>
              <a:t>– Part 2</a:t>
            </a:r>
            <a:endParaRPr lang="en-US" altLang="en-US" dirty="0" smtClean="0"/>
          </a:p>
        </p:txBody>
      </p:sp>
      <p:sp>
        <p:nvSpPr>
          <p:cNvPr id="4101" name="Rectangle 6"/>
          <p:cNvSpPr>
            <a:spLocks noGrp="1" noChangeArrowheads="1"/>
          </p:cNvSpPr>
          <p:nvPr>
            <p:ph type="body" idx="1"/>
          </p:nvPr>
        </p:nvSpPr>
        <p:spPr>
          <a:xfrm>
            <a:off x="2209800" y="2590800"/>
            <a:ext cx="7772400" cy="381000"/>
          </a:xfrm>
        </p:spPr>
        <p:txBody>
          <a:bodyPr/>
          <a:lstStyle/>
          <a:p>
            <a:pPr algn="ctr">
              <a:buFontTx/>
              <a:buNone/>
            </a:pPr>
            <a:r>
              <a:rPr lang="en-US" altLang="en-US" sz="2000" dirty="0"/>
              <a:t>Date:</a:t>
            </a:r>
            <a:r>
              <a:rPr lang="en-US" altLang="en-US" sz="2000" b="0" dirty="0"/>
              <a:t> </a:t>
            </a:r>
            <a:r>
              <a:rPr lang="en-US" altLang="en-US" sz="2000" b="0" dirty="0" smtClean="0"/>
              <a:t>2023-01-19</a:t>
            </a:r>
            <a:endParaRPr lang="en-US" altLang="en-US" sz="2000" b="0" dirty="0"/>
          </a:p>
        </p:txBody>
      </p:sp>
      <p:sp>
        <p:nvSpPr>
          <p:cNvPr id="4102" name="Rectangle 12"/>
          <p:cNvSpPr>
            <a:spLocks noChangeArrowheads="1"/>
          </p:cNvSpPr>
          <p:nvPr/>
        </p:nvSpPr>
        <p:spPr bwMode="auto">
          <a:xfrm>
            <a:off x="2209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nvGraphicFramePr>
        <p:xfrm>
          <a:off x="2362200" y="3671889"/>
          <a:ext cx="7620000" cy="823913"/>
        </p:xfrm>
        <a:graphic>
          <a:graphicData uri="http://schemas.openxmlformats.org/drawingml/2006/table">
            <a:tbl>
              <a:tblPr firstRow="1" bandRow="1">
                <a:tableStyleId>{F5AB1C69-6EDB-4FF4-983F-18BD219EF322}</a:tableStyleId>
              </a:tblPr>
              <a:tblGrid>
                <a:gridCol w="1524000"/>
                <a:gridCol w="1203158"/>
                <a:gridCol w="2165684"/>
                <a:gridCol w="802105"/>
                <a:gridCol w="1925053"/>
              </a:tblGrid>
              <a:tr h="275273">
                <a:tc>
                  <a:txBody>
                    <a:bodyPr/>
                    <a:lstStyle/>
                    <a:p>
                      <a:pPr algn="ctr"/>
                      <a:r>
                        <a:rPr lang="en-US" sz="1100" dirty="0" smtClean="0">
                          <a:solidFill>
                            <a:schemeClr val="tx1"/>
                          </a:solidFill>
                        </a:rPr>
                        <a:t>Name</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solidFill>
                            <a:srgbClr val="000000"/>
                          </a:solidFill>
                          <a:latin typeface="+mn-lt"/>
                          <a:ea typeface="Times New Roman"/>
                          <a:cs typeface="Arial"/>
                        </a:rPr>
                        <a:t>Tony Xiao Han</a:t>
                      </a:r>
                      <a:endParaRPr lang="en-US" sz="12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b="0" dirty="0" smtClean="0">
                          <a:solidFill>
                            <a:srgbClr val="000000"/>
                          </a:solidFill>
                          <a:latin typeface="+mn-lt"/>
                          <a:ea typeface="Times New Roman"/>
                          <a:cs typeface="Arial"/>
                        </a:rPr>
                        <a:t>Huawei Technologies Co., Ltd.</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b="0" dirty="0" smtClean="0">
                          <a:solidFill>
                            <a:srgbClr val="000000"/>
                          </a:solidFill>
                          <a:latin typeface="+mn-lt"/>
                          <a:ea typeface="Times New Roman"/>
                          <a:cs typeface="Arial"/>
                        </a:rPr>
                        <a:t>F3, Huawei Base, Shenzhen, China</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dirty="0" smtClean="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271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1478</a:t>
            </a:r>
            <a:r>
              <a:rPr lang="en-US" altLang="zh-CN" sz="1600" dirty="0"/>
              <a:t>, 1479, 2263, 2265</a:t>
            </a:r>
            <a:r>
              <a:rPr lang="en-US" altLang="zh-CN" sz="1600" dirty="0" smtClean="0"/>
              <a:t>,  </a:t>
            </a:r>
          </a:p>
          <a:p>
            <a:pPr lvl="1" algn="just">
              <a:buFont typeface="Arial" panose="020B0604020202020204" pitchFamily="34" charset="0"/>
              <a:buChar char="–"/>
              <a:defRPr/>
            </a:pPr>
            <a:r>
              <a:rPr lang="en-US" altLang="zh-CN" sz="1600" dirty="0"/>
              <a:t>as specified in </a:t>
            </a:r>
            <a:r>
              <a:rPr lang="en-US" altLang="zh-CN" sz="1600" dirty="0" smtClean="0"/>
              <a:t>document </a:t>
            </a:r>
            <a:r>
              <a:rPr lang="en-US" altLang="zh-CN" sz="1600" dirty="0"/>
              <a:t>11-23/0508r3</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Chaoming Luo </a:t>
            </a:r>
            <a:r>
              <a:rPr lang="en-US" altLang="zh-CN" sz="1800" b="1" kern="0" dirty="0"/>
              <a:t>	</a:t>
            </a:r>
            <a:r>
              <a:rPr lang="en-US" altLang="zh-CN" sz="1800" b="1" dirty="0"/>
              <a:t>	</a:t>
            </a:r>
            <a:r>
              <a:rPr lang="en-US" altLang="zh-CN" sz="1800" b="1" kern="0" dirty="0"/>
              <a:t>Second: Pei Zhou</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11-23/0508r3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81970243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272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1031, 1174, 1209, 1408 and 1409</a:t>
            </a:r>
            <a:r>
              <a:rPr lang="en-US" altLang="zh-CN" sz="1600" dirty="0" smtClean="0"/>
              <a:t>,  </a:t>
            </a:r>
          </a:p>
          <a:p>
            <a:pPr lvl="1" algn="just">
              <a:buFont typeface="Arial" panose="020B0604020202020204" pitchFamily="34" charset="0"/>
              <a:buChar char="–"/>
              <a:defRPr/>
            </a:pPr>
            <a:r>
              <a:rPr lang="en-US" altLang="zh-CN" sz="1600" dirty="0"/>
              <a:t>as specified in </a:t>
            </a:r>
            <a:r>
              <a:rPr lang="en-US" altLang="zh-CN" sz="1600" dirty="0" smtClean="0"/>
              <a:t>document </a:t>
            </a:r>
            <a:r>
              <a:rPr lang="en-US" altLang="zh-CN" sz="1600" dirty="0"/>
              <a:t>11-23/0505r1</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a:t>Alecsander Eitan 	</a:t>
            </a:r>
            <a:r>
              <a:rPr lang="en-US" altLang="zh-CN" sz="1800" b="1" dirty="0"/>
              <a:t>	</a:t>
            </a:r>
            <a:r>
              <a:rPr lang="en-US" altLang="zh-CN" sz="1800" b="1" kern="0" dirty="0"/>
              <a:t>Second: Kevin </a:t>
            </a:r>
            <a:r>
              <a:rPr lang="en-US" altLang="zh-CN" sz="1800" b="1" kern="0" dirty="0" err="1"/>
              <a:t>Tsunghan</a:t>
            </a:r>
            <a:r>
              <a:rPr lang="en-US" altLang="zh-CN" sz="1800" b="1" kern="0" dirty="0"/>
              <a:t> Tsai</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11-23/0505r1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02746240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273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1306, 1307, 1308, 1309, 1310, 1324 and 1325</a:t>
            </a:r>
            <a:r>
              <a:rPr lang="en-US" altLang="zh-CN" sz="1600" dirty="0" smtClean="0"/>
              <a:t>,  </a:t>
            </a:r>
          </a:p>
          <a:p>
            <a:pPr lvl="1" algn="just">
              <a:buFont typeface="Arial" panose="020B0604020202020204" pitchFamily="34" charset="0"/>
              <a:buChar char="–"/>
              <a:defRPr/>
            </a:pPr>
            <a:r>
              <a:rPr lang="en-US" altLang="zh-CN" sz="1600" dirty="0"/>
              <a:t>as specified in </a:t>
            </a:r>
            <a:r>
              <a:rPr lang="en-US" altLang="zh-CN" sz="1600" dirty="0" smtClean="0"/>
              <a:t>document </a:t>
            </a:r>
            <a:r>
              <a:rPr lang="en-US" altLang="zh-CN" sz="1600" dirty="0"/>
              <a:t>11-23/0506r1</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a:t>Alecsander Eitan 	</a:t>
            </a:r>
            <a:r>
              <a:rPr lang="en-US" altLang="zh-CN" sz="1800" b="1" dirty="0"/>
              <a:t>	</a:t>
            </a:r>
            <a:r>
              <a:rPr lang="en-US" altLang="zh-CN" sz="1800" b="1" kern="0" dirty="0"/>
              <a:t>Second: Assaf Kasher</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11-23/0506r1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80420944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274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400" dirty="0" smtClean="0"/>
              <a:t>CID </a:t>
            </a:r>
            <a:r>
              <a:rPr lang="en-US" altLang="zh-CN" sz="1400" dirty="0"/>
              <a:t>1177, 1178, 1179, 1180, 1181, 1182, 1183, 1184, 1185, 1186, 1187, 1188, 1189, 1190, 1191, 1192, 1193, 1194, 1195, 1196, 1197, 1198, 1199, 1200, 1201, 1202, 1203, 1204, 1206, 1207, 1208, 1075, 1507, 1859, 1888, 1521, 1683, 1910, 1993, 1076, 1264, 1508, 1522, 1889, 1911, 1509, 1607, 1916, 2001, 2220, 1684, 1240, 1131, 1135, 1139, 1143, 1146, 1157, 1253, 1255, 1256, 1259, 1257, 1169, 1876, 2116, 1582, 1583, 1875, 2179, 2112, 1125, 1129, 1379, 1867, 1614, 2203, 2073, 1837, 1835, 1836, 1413, 1444, 1823, 1693, 1959, 1116, 1872, 1588, 2154, 1915, 1531, 2201, 1725, 1010, 1559, 1085, 1104, 1734, 2114, 2115, 1498, 1506, 1634, 1596, 1260, 1252, 1261, 1254, 1590, 2117, 2138, 1887, 2268, 1546, 2198, 1603, 1920, 1117, 1034, 1698, 1078, 1913, 1600, 2197, 1132, 1133, 1669, 1137, 1140, 1918, 2043, 2157, 1921, 1852, 1244, 1545, 1650, 1247, 1628, 2067, 1414, 1832, 2142, 1170, 1609, 2167, 2033</a:t>
            </a:r>
          </a:p>
          <a:p>
            <a:pPr lvl="1" algn="just">
              <a:buFont typeface="Arial" panose="020B0604020202020204" pitchFamily="34" charset="0"/>
              <a:buChar char="–"/>
              <a:defRPr/>
            </a:pPr>
            <a:r>
              <a:rPr lang="en-US" altLang="zh-CN" sz="1600" dirty="0"/>
              <a:t>as specified in document </a:t>
            </a:r>
            <a:r>
              <a:rPr lang="en-US" altLang="zh-CN" sz="1600" dirty="0" smtClean="0"/>
              <a:t>23/0510r0</a:t>
            </a:r>
            <a:r>
              <a:rPr lang="en-US" altLang="zh-CN" sz="1600" dirty="0"/>
              <a:t>.</a:t>
            </a:r>
          </a:p>
          <a:p>
            <a:pPr lvl="1" algn="just">
              <a:buFont typeface="Arial" panose="020B0604020202020204" pitchFamily="34" charset="0"/>
              <a:buChar char="–"/>
              <a:defRPr/>
            </a:pPr>
            <a:endParaRPr lang="en-US" altLang="zh-CN" sz="160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Claudio Da Silva 	</a:t>
            </a:r>
            <a:r>
              <a:rPr lang="en-US" altLang="zh-CN" sz="1800" b="1" dirty="0"/>
              <a:t>	</a:t>
            </a:r>
            <a:r>
              <a:rPr lang="en-US" altLang="zh-CN" sz="1800" b="1" kern="0" dirty="0"/>
              <a:t>Second: Stephen McCann</a:t>
            </a:r>
          </a:p>
          <a:p>
            <a:pPr marL="342900" lvl="1" indent="-342900" algn="just">
              <a:spcBef>
                <a:spcPct val="0"/>
              </a:spcBef>
              <a:buFont typeface="Arial" panose="020B0604020202020204" pitchFamily="34" charset="0"/>
              <a:buChar char="•"/>
              <a:defRPr/>
            </a:pPr>
            <a:r>
              <a:rPr lang="en-US" altLang="zh-CN" sz="1800" b="1" kern="0" dirty="0" smtClean="0"/>
              <a:t>Result</a:t>
            </a:r>
            <a:r>
              <a:rPr lang="en-US" altLang="zh-CN" sz="1800" b="1" kern="0" dirty="0"/>
              <a: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23/0510r0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21634017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275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1147, 1156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23/0515r1</a:t>
            </a: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a:t>Anirudha </a:t>
            </a:r>
            <a:r>
              <a:rPr lang="en-US" altLang="zh-CN" sz="1800" b="1" kern="0" dirty="0" smtClean="0"/>
              <a:t>Sahoo</a:t>
            </a:r>
            <a:r>
              <a:rPr lang="en-US" altLang="zh-CN" sz="1800" b="1" kern="0" dirty="0"/>
              <a:t>	</a:t>
            </a:r>
            <a:r>
              <a:rPr lang="en-US" altLang="zh-CN" sz="1800" b="1" dirty="0"/>
              <a:t>	</a:t>
            </a:r>
            <a:r>
              <a:rPr lang="en-US" altLang="zh-CN" sz="1800" b="1" kern="0" dirty="0"/>
              <a:t>Second: Chris Beg</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23/0515r1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94200865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276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1973</a:t>
            </a:r>
            <a:r>
              <a:rPr lang="en-US" altLang="zh-CN" sz="1600" dirty="0"/>
              <a:t>, 1980, 1510, 2200, 1039, 2098, 1124, 1602, 1018, 1019, 1313, 1677, 1630, 1838, 2094, 1678, 1632, 1839, 1633, 1907, 1840, 2187, 1631, 2095, 1981</a:t>
            </a:r>
          </a:p>
          <a:p>
            <a:pPr lvl="1" algn="just">
              <a:buFont typeface="Arial" panose="020B0604020202020204" pitchFamily="34" charset="0"/>
              <a:buChar char="–"/>
              <a:defRPr/>
            </a:pPr>
            <a:r>
              <a:rPr lang="en-US" altLang="zh-CN" sz="1600" dirty="0" smtClean="0"/>
              <a:t>as </a:t>
            </a:r>
            <a:r>
              <a:rPr lang="en-US" altLang="zh-CN" sz="1600" dirty="0"/>
              <a:t>specified in document 23/0511r3</a:t>
            </a:r>
            <a:r>
              <a:rPr lang="en-US" altLang="zh-CN" sz="1600" dirty="0" smtClean="0"/>
              <a:t>.</a:t>
            </a:r>
            <a:endParaRPr lang="en-US" altLang="zh-CN" sz="1600" dirty="0"/>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Claudio Da Silva 	</a:t>
            </a:r>
            <a:r>
              <a:rPr lang="en-US" altLang="zh-CN" sz="1800" b="1" dirty="0"/>
              <a:t>	</a:t>
            </a:r>
            <a:r>
              <a:rPr lang="en-US" altLang="zh-CN" sz="1800" b="1" kern="0" dirty="0"/>
              <a:t>Second: Dongguk Lim</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23/0511r3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87469879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277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1041, 1284, 1771, 1931, 1949, 2048 and 2125</a:t>
            </a:r>
          </a:p>
          <a:p>
            <a:pPr lvl="1" algn="just">
              <a:buFont typeface="Arial" panose="020B0604020202020204" pitchFamily="34" charset="0"/>
              <a:buChar char="–"/>
              <a:defRPr/>
            </a:pPr>
            <a:r>
              <a:rPr lang="en-US" altLang="zh-CN" sz="1600" dirty="0" smtClean="0"/>
              <a:t>as </a:t>
            </a:r>
            <a:r>
              <a:rPr lang="en-US" altLang="zh-CN" sz="1600" dirty="0"/>
              <a:t>specified in document 23/0553r3</a:t>
            </a:r>
            <a:r>
              <a:rPr lang="en-US" altLang="zh-CN" sz="1600" dirty="0" smtClean="0"/>
              <a:t>.</a:t>
            </a:r>
            <a:endParaRPr lang="en-US" altLang="zh-CN" sz="1600" dirty="0"/>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dirty="0" smtClean="0"/>
          </a:p>
          <a:p>
            <a:pPr marL="342900" lvl="1" indent="-342900" algn="just">
              <a:buFont typeface="Arial" panose="020B0604020202020204" pitchFamily="34" charset="0"/>
              <a:buChar char="•"/>
              <a:defRPr/>
            </a:pPr>
            <a:r>
              <a:rPr lang="en-US" altLang="zh-CN" sz="1800" b="1" kern="0" dirty="0" smtClean="0"/>
              <a:t>Move: Cheng Chen</a:t>
            </a:r>
            <a:r>
              <a:rPr lang="en-US" altLang="zh-CN" sz="1800" b="1" kern="0" dirty="0"/>
              <a:t>	</a:t>
            </a:r>
            <a:r>
              <a:rPr lang="en-US" altLang="zh-CN" sz="1800" b="1" dirty="0"/>
              <a:t>	</a:t>
            </a:r>
            <a:r>
              <a:rPr lang="en-US" altLang="zh-CN" sz="1800" b="1" kern="0" dirty="0"/>
              <a:t>Second: Assaf Kasher</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23/0553r3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87051425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278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1789, 1074, 1002, 1077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23/0514r2</a:t>
            </a: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a:t>Anirudha </a:t>
            </a:r>
            <a:r>
              <a:rPr lang="en-US" altLang="zh-CN" sz="1800" b="1" kern="0" dirty="0" smtClean="0"/>
              <a:t>Sahoo</a:t>
            </a:r>
            <a:r>
              <a:rPr lang="en-US" altLang="zh-CN" sz="1800" b="1" kern="0" dirty="0"/>
              <a:t>	</a:t>
            </a:r>
            <a:r>
              <a:rPr lang="en-US" altLang="zh-CN" sz="1800" b="1" dirty="0"/>
              <a:t>	</a:t>
            </a:r>
            <a:r>
              <a:rPr lang="en-US" altLang="zh-CN" sz="1800" b="1" kern="0" dirty="0"/>
              <a:t>Second: Chris Beg</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428033985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279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1330, 1976, 2295, 1668, 1058, 1346, 1445, 1007, 1447, 1861, 2232, 1799, 1975, 2233, 1035, 1029, 2234, 1914, 1862, 1708, 2236, 1008, 1774, 2238, 1527, 2235, 2237, 1847, 1848, 1086, </a:t>
            </a:r>
            <a:r>
              <a:rPr lang="en-US" altLang="zh-CN" sz="1600" dirty="0" smtClean="0"/>
              <a:t>1036</a:t>
            </a:r>
          </a:p>
          <a:p>
            <a:pPr lvl="1" algn="just">
              <a:buFont typeface="Arial" panose="020B0604020202020204" pitchFamily="34" charset="0"/>
              <a:buChar char="–"/>
              <a:defRPr/>
            </a:pPr>
            <a:r>
              <a:rPr lang="en-US" altLang="zh-CN" sz="1600" dirty="0" smtClean="0"/>
              <a:t>as </a:t>
            </a:r>
            <a:r>
              <a:rPr lang="en-US" altLang="zh-CN" sz="1600" dirty="0"/>
              <a:t>specified in 11-23/0477r3</a:t>
            </a: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Chaoming Luo </a:t>
            </a:r>
            <a:r>
              <a:rPr lang="en-US" altLang="zh-CN" sz="1800" b="1" kern="0" dirty="0"/>
              <a:t>	</a:t>
            </a:r>
            <a:r>
              <a:rPr lang="en-US" altLang="zh-CN" sz="1800" b="1" dirty="0"/>
              <a:t>	</a:t>
            </a:r>
            <a:r>
              <a:rPr lang="en-US" altLang="zh-CN" sz="1800" b="1" kern="0" dirty="0"/>
              <a:t>Second: Pei Zhou</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11-23/0477r3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58387687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280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1757</a:t>
            </a:r>
          </a:p>
          <a:p>
            <a:pPr lvl="1" algn="just">
              <a:buFont typeface="Arial" panose="020B0604020202020204" pitchFamily="34" charset="0"/>
              <a:buChar char="–"/>
              <a:defRPr/>
            </a:pPr>
            <a:r>
              <a:rPr lang="en-US" altLang="zh-CN" sz="1600" dirty="0" smtClean="0"/>
              <a:t>as </a:t>
            </a:r>
            <a:r>
              <a:rPr lang="en-US" altLang="zh-CN" sz="1600" dirty="0"/>
              <a:t>specified in document 23/0554r3 </a:t>
            </a:r>
            <a:r>
              <a:rPr lang="en-US" altLang="zh-CN" sz="1600" dirty="0" smtClean="0"/>
              <a:t>.</a:t>
            </a:r>
            <a:endParaRPr lang="en-US" altLang="zh-CN" sz="1600" dirty="0"/>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dirty="0" smtClean="0"/>
          </a:p>
          <a:p>
            <a:pPr marL="342900" lvl="1" indent="-342900" algn="just">
              <a:buFont typeface="Arial" panose="020B0604020202020204" pitchFamily="34" charset="0"/>
              <a:buChar char="•"/>
              <a:defRPr/>
            </a:pPr>
            <a:r>
              <a:rPr lang="en-US" altLang="zh-CN" sz="1800" b="1" kern="0" dirty="0" smtClean="0"/>
              <a:t>Move: Cheng Chen</a:t>
            </a:r>
            <a:r>
              <a:rPr lang="en-US" altLang="zh-CN" sz="1800" b="1" kern="0" dirty="0"/>
              <a:t>	</a:t>
            </a:r>
            <a:r>
              <a:rPr lang="en-US" altLang="zh-CN" sz="1800" b="1" dirty="0"/>
              <a:t>	</a:t>
            </a:r>
            <a:r>
              <a:rPr lang="en-US" altLang="zh-CN" sz="1800" b="1" kern="0" dirty="0"/>
              <a:t>Second: Stephen McCann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23/0554r3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07954623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1752600" y="1066800"/>
            <a:ext cx="8686800" cy="1295400"/>
          </a:xfrm>
        </p:spPr>
        <p:txBody>
          <a:bodyPr/>
          <a:lstStyle/>
          <a:p>
            <a:r>
              <a:rPr lang="en-US" altLang="en-US" sz="3600" dirty="0">
                <a:solidFill>
                  <a:srgbClr val="0000FF"/>
                </a:solidFill>
                <a:cs typeface="Times New Roman" panose="02020603050405020304" pitchFamily="18" charset="0"/>
              </a:rPr>
              <a:t>IEEE 802.11 Task Group bf</a:t>
            </a:r>
            <a:br>
              <a:rPr lang="en-US" altLang="en-US" sz="3600" dirty="0">
                <a:solidFill>
                  <a:srgbClr val="0000FF"/>
                </a:solidFill>
                <a:cs typeface="Times New Roman" panose="02020603050405020304" pitchFamily="18" charset="0"/>
              </a:rPr>
            </a:br>
            <a:r>
              <a:rPr lang="en-US" altLang="en-US" sz="3600" dirty="0">
                <a:solidFill>
                  <a:srgbClr val="0000FF"/>
                </a:solidFill>
                <a:cs typeface="Times New Roman" panose="02020603050405020304" pitchFamily="18" charset="0"/>
              </a:rPr>
              <a:t>WLAN Sensing</a:t>
            </a:r>
            <a:br>
              <a:rPr lang="en-US" altLang="en-US" sz="3600" dirty="0">
                <a:solidFill>
                  <a:srgbClr val="0000FF"/>
                </a:solidFill>
                <a:cs typeface="Times New Roman" panose="02020603050405020304" pitchFamily="18" charset="0"/>
              </a:rPr>
            </a:br>
            <a:endParaRPr lang="en-CA" altLang="en-US" sz="2000" dirty="0">
              <a:cs typeface="Times New Roman" panose="02020603050405020304" pitchFamily="18" charset="0"/>
            </a:endParaRPr>
          </a:p>
        </p:txBody>
      </p:sp>
      <p:sp>
        <p:nvSpPr>
          <p:cNvPr id="5123" name="Content Placeholder 2"/>
          <p:cNvSpPr>
            <a:spLocks noGrp="1"/>
          </p:cNvSpPr>
          <p:nvPr>
            <p:ph idx="1"/>
          </p:nvPr>
        </p:nvSpPr>
        <p:spPr>
          <a:xfrm>
            <a:off x="2057400" y="2590800"/>
            <a:ext cx="8305800" cy="2895600"/>
          </a:xfrm>
        </p:spPr>
        <p:txBody>
          <a:bodyPr/>
          <a:lstStyle/>
          <a:p>
            <a:pPr algn="ctr">
              <a:lnSpc>
                <a:spcPct val="90000"/>
              </a:lnSpc>
              <a:buNone/>
            </a:pPr>
            <a:r>
              <a:rPr lang="en-US" altLang="zh-CN" sz="3200" dirty="0">
                <a:latin typeface="Arial" panose="020B0604020202020204" pitchFamily="34" charset="0"/>
              </a:rPr>
              <a:t>Motion </a:t>
            </a:r>
            <a:r>
              <a:rPr lang="en-US" altLang="zh-CN" sz="3200" dirty="0" smtClean="0">
                <a:latin typeface="Arial" panose="020B0604020202020204" pitchFamily="34" charset="0"/>
              </a:rPr>
              <a:t>list – Part 2 </a:t>
            </a:r>
          </a:p>
          <a:p>
            <a:pPr algn="ctr">
              <a:lnSpc>
                <a:spcPct val="90000"/>
              </a:lnSpc>
              <a:buNone/>
            </a:pPr>
            <a:r>
              <a:rPr lang="en-US" altLang="zh-CN" sz="3200" b="0" dirty="0" smtClean="0">
                <a:latin typeface="Arial" panose="020B0604020202020204" pitchFamily="34" charset="0"/>
              </a:rPr>
              <a:t>(From January 2023, after D1.0 released)</a:t>
            </a:r>
            <a:endParaRPr lang="en-US" altLang="zh-CN" sz="3200" b="0" dirty="0">
              <a:latin typeface="Arial" panose="020B0604020202020204" pitchFamily="34" charset="0"/>
            </a:endParaRPr>
          </a:p>
          <a:p>
            <a:pPr algn="ctr">
              <a:lnSpc>
                <a:spcPct val="90000"/>
              </a:lnSpc>
              <a:buFontTx/>
              <a:buNone/>
            </a:pPr>
            <a:endParaRPr lang="en-US" altLang="en-US" sz="3000" dirty="0" smtClean="0">
              <a:cs typeface="Times New Roman" panose="02020603050405020304" pitchFamily="18" charset="0"/>
            </a:endParaRPr>
          </a:p>
          <a:p>
            <a:pPr algn="ctr">
              <a:lnSpc>
                <a:spcPct val="90000"/>
              </a:lnSpc>
              <a:buFontTx/>
              <a:buNone/>
            </a:pPr>
            <a:endParaRPr lang="en-US" altLang="en-US" sz="3000" dirty="0">
              <a:cs typeface="Times New Roman" panose="02020603050405020304" pitchFamily="18" charset="0"/>
            </a:endParaRPr>
          </a:p>
          <a:p>
            <a:pPr algn="just">
              <a:lnSpc>
                <a:spcPct val="90000"/>
              </a:lnSpc>
              <a:buFontTx/>
              <a:buNone/>
            </a:pPr>
            <a:r>
              <a:rPr lang="en-US" altLang="en-US" sz="2000" dirty="0">
                <a:latin typeface="Arial" panose="020B0604020202020204" pitchFamily="34" charset="0"/>
                <a:cs typeface="MS PGothic" panose="020B0600070205080204" pitchFamily="34" charset="-128"/>
              </a:rPr>
              <a:t>		   	        Chair:	</a:t>
            </a:r>
            <a:r>
              <a:rPr lang="en-US" altLang="en-US" sz="2000" dirty="0">
                <a:cs typeface="Times New Roman" panose="02020603050405020304" pitchFamily="18" charset="0"/>
              </a:rPr>
              <a:t>Tony Xiao Han (Huawei)</a:t>
            </a:r>
          </a:p>
          <a:p>
            <a:pPr algn="just">
              <a:lnSpc>
                <a:spcPct val="90000"/>
              </a:lnSpc>
              <a:buNone/>
            </a:pPr>
            <a:r>
              <a:rPr lang="en-US" altLang="en-US" sz="2000" dirty="0">
                <a:latin typeface="Arial" panose="020B0604020202020204" pitchFamily="34" charset="0"/>
                <a:cs typeface="MS PGothic" panose="020B0600070205080204" pitchFamily="34" charset="-128"/>
              </a:rPr>
              <a:t>			Vice Chair: 	</a:t>
            </a:r>
            <a:r>
              <a:rPr lang="en-US" altLang="en-US" sz="2000" dirty="0">
                <a:cs typeface="Times New Roman" panose="02020603050405020304" pitchFamily="18" charset="0"/>
              </a:rPr>
              <a:t>Sang Kim (LG Electronics)</a:t>
            </a:r>
          </a:p>
          <a:p>
            <a:pPr algn="just">
              <a:lnSpc>
                <a:spcPct val="90000"/>
              </a:lnSpc>
              <a:buNone/>
            </a:pPr>
            <a:r>
              <a:rPr lang="en-US" altLang="en-US" sz="2000" dirty="0">
                <a:latin typeface="Arial" panose="020B0604020202020204" pitchFamily="34" charset="0"/>
                <a:cs typeface="MS PGothic" panose="020B0600070205080204" pitchFamily="34" charset="-128"/>
              </a:rPr>
              <a:t> 					</a:t>
            </a:r>
            <a:r>
              <a:rPr lang="en-US" altLang="zh-CN" sz="2000" dirty="0"/>
              <a:t>Assaf Kasher (Qualcomm)</a:t>
            </a:r>
            <a:endParaRPr lang="en-US" altLang="en-US" sz="2000" dirty="0">
              <a:cs typeface="Times New Roman" panose="02020603050405020304" pitchFamily="18" charset="0"/>
            </a:endParaRPr>
          </a:p>
          <a:p>
            <a:pPr algn="just">
              <a:lnSpc>
                <a:spcPct val="90000"/>
              </a:lnSpc>
              <a:buNone/>
            </a:pPr>
            <a:r>
              <a:rPr lang="en-US" altLang="en-US" sz="2000" dirty="0">
                <a:latin typeface="Arial" panose="020B0604020202020204" pitchFamily="34" charset="0"/>
                <a:cs typeface="MS PGothic" panose="020B0600070205080204" pitchFamily="34" charset="-128"/>
              </a:rPr>
              <a:t>			 Secretary: 	</a:t>
            </a:r>
            <a:r>
              <a:rPr lang="en-US" altLang="zh-CN" sz="2000" dirty="0"/>
              <a:t>Leif Wilhelmsson </a:t>
            </a:r>
            <a:r>
              <a:rPr lang="en-US" altLang="en-US" sz="2000" dirty="0"/>
              <a:t>(</a:t>
            </a:r>
            <a:r>
              <a:rPr lang="en-US" altLang="zh-CN" sz="2000" dirty="0"/>
              <a:t>Ericsson</a:t>
            </a:r>
            <a:r>
              <a:rPr lang="en-US" altLang="en-US" sz="2000" dirty="0"/>
              <a:t>)</a:t>
            </a:r>
          </a:p>
          <a:p>
            <a:pPr algn="just">
              <a:lnSpc>
                <a:spcPct val="90000"/>
              </a:lnSpc>
              <a:buNone/>
            </a:pPr>
            <a:r>
              <a:rPr lang="en-US" altLang="en-US" sz="2000" dirty="0">
                <a:latin typeface="Arial" panose="020B0604020202020204" pitchFamily="34" charset="0"/>
                <a:cs typeface="MS PGothic" panose="020B0600070205080204" pitchFamily="34" charset="-128"/>
              </a:rPr>
              <a:t>		  Tech</a:t>
            </a:r>
            <a:r>
              <a:rPr lang="en-US" altLang="zh-CN" sz="2000" dirty="0">
                <a:latin typeface="Arial" panose="020B0604020202020204" pitchFamily="34" charset="0"/>
                <a:cs typeface="MS PGothic" panose="020B0600070205080204" pitchFamily="34" charset="-128"/>
              </a:rPr>
              <a:t>nical </a:t>
            </a:r>
            <a:r>
              <a:rPr lang="en-US" altLang="en-US" sz="2000" dirty="0">
                <a:latin typeface="Arial" panose="020B0604020202020204" pitchFamily="34" charset="0"/>
                <a:cs typeface="MS PGothic" panose="020B0600070205080204" pitchFamily="34" charset="-128"/>
              </a:rPr>
              <a:t>Editor:	</a:t>
            </a:r>
            <a:r>
              <a:rPr lang="en-US" altLang="zh-CN" sz="2000" dirty="0"/>
              <a:t>Claudio Da Silva </a:t>
            </a:r>
            <a:r>
              <a:rPr lang="en-US" altLang="en-US" sz="2000" dirty="0">
                <a:cs typeface="Times New Roman" panose="02020603050405020304" pitchFamily="18" charset="0"/>
              </a:rPr>
              <a:t>(</a:t>
            </a:r>
            <a:r>
              <a:rPr lang="en-US" altLang="zh-CN" sz="2000" dirty="0">
                <a:cs typeface="Times New Roman" panose="02020603050405020304" pitchFamily="18" charset="0"/>
              </a:rPr>
              <a:t>Meta Platforms</a:t>
            </a:r>
            <a:r>
              <a:rPr lang="en-US" altLang="en-US" sz="2000" dirty="0">
                <a:cs typeface="Times New Roman" panose="02020603050405020304" pitchFamily="18" charset="0"/>
              </a:rPr>
              <a:t>)</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281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1144 1145  1382 1670  1874</a:t>
            </a:r>
          </a:p>
          <a:p>
            <a:pPr lvl="1" algn="just">
              <a:buFont typeface="Arial" panose="020B0604020202020204" pitchFamily="34" charset="0"/>
              <a:buChar char="–"/>
              <a:defRPr/>
            </a:pPr>
            <a:r>
              <a:rPr lang="en-US" altLang="zh-CN" sz="1600" dirty="0" smtClean="0"/>
              <a:t>as </a:t>
            </a:r>
            <a:r>
              <a:rPr lang="en-US" altLang="zh-CN" sz="1600" dirty="0"/>
              <a:t>specified in document 23/0556r3</a:t>
            </a:r>
            <a:r>
              <a:rPr lang="en-US" altLang="zh-CN" sz="1600" dirty="0" smtClean="0"/>
              <a:t>.</a:t>
            </a:r>
            <a:endParaRPr lang="en-US" altLang="zh-CN" sz="1600" dirty="0"/>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err="1" smtClean="0"/>
              <a:t>Xiandong</a:t>
            </a:r>
            <a:r>
              <a:rPr lang="en-US" altLang="zh-CN" sz="1800" b="1" kern="0" dirty="0" smtClean="0"/>
              <a:t> Dong</a:t>
            </a:r>
            <a:r>
              <a:rPr lang="en-US" altLang="zh-CN" sz="1800" b="1" kern="0" dirty="0"/>
              <a:t>	</a:t>
            </a:r>
            <a:r>
              <a:rPr lang="en-US" altLang="zh-CN" sz="1800" b="1" dirty="0"/>
              <a:t>	</a:t>
            </a:r>
            <a:r>
              <a:rPr lang="en-US" altLang="zh-CN" sz="1800" b="1" kern="0" dirty="0"/>
              <a:t>Second: Chris Beg</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23/0556r3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71457800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282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1066, 1067, and 1069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23/0557r1</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Anirudha </a:t>
            </a:r>
            <a:r>
              <a:rPr lang="en-US" altLang="zh-CN" sz="1800" b="1" kern="0" dirty="0" smtClean="0"/>
              <a:t>Sahoo</a:t>
            </a:r>
            <a:r>
              <a:rPr lang="en-US" altLang="zh-CN" sz="1800" b="1" kern="0" dirty="0"/>
              <a:t>	</a:t>
            </a:r>
            <a:r>
              <a:rPr lang="en-US" altLang="zh-CN" sz="1800" b="1" dirty="0"/>
              <a:t>	</a:t>
            </a:r>
            <a:r>
              <a:rPr lang="en-US" altLang="zh-CN" sz="1800" b="1" kern="0" dirty="0"/>
              <a:t>Second: Assaf Kasher </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23/0557r1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09736390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a:t>
            </a:r>
            <a:r>
              <a:rPr lang="en-US" altLang="zh-CN" sz="4000" dirty="0" smtClean="0"/>
              <a:t>on </a:t>
            </a:r>
            <a:r>
              <a:rPr lang="en-US" altLang="en-US" sz="4000" dirty="0" smtClean="0">
                <a:solidFill>
                  <a:srgbClr val="0000FF"/>
                </a:solidFill>
              </a:rPr>
              <a:t>May </a:t>
            </a:r>
            <a:r>
              <a:rPr lang="en-US" altLang="zh-CN" sz="4000" dirty="0" smtClean="0">
                <a:solidFill>
                  <a:srgbClr val="0000FF"/>
                </a:solidFill>
              </a:rPr>
              <a:t>Interim</a:t>
            </a:r>
            <a:r>
              <a:rPr lang="en-US" altLang="en-US" sz="4000" dirty="0">
                <a:solidFill>
                  <a:srgbClr val="0000FF"/>
                </a:solidFill>
              </a:rPr>
              <a:t> </a:t>
            </a:r>
            <a:endParaRPr lang="en-US" altLang="en-US" sz="4000" dirty="0" smtClean="0">
              <a:solidFill>
                <a:srgbClr val="0000FF"/>
              </a:solidFill>
            </a:endParaRPr>
          </a:p>
          <a:p>
            <a:pPr algn="ctr">
              <a:buFontTx/>
              <a:buNone/>
            </a:pPr>
            <a:r>
              <a:rPr lang="en-US" altLang="zh-CN" sz="4000" dirty="0">
                <a:solidFill>
                  <a:srgbClr val="00B0F0"/>
                </a:solidFill>
                <a:ea typeface="宋体" panose="02010600030101010101" pitchFamily="2" charset="-122"/>
              </a:rPr>
              <a:t>May 15    (Monday AM 2)</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270914724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283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1004, 1005, 1028, 1079, 1080, 1332, 1430, 1446, 1860, 1912, 1995, 2331, </a:t>
            </a:r>
          </a:p>
          <a:p>
            <a:pPr lvl="1" algn="just">
              <a:buFont typeface="Arial" panose="020B0604020202020204" pitchFamily="34" charset="0"/>
              <a:buChar char="–"/>
              <a:defRPr/>
            </a:pPr>
            <a:r>
              <a:rPr lang="en-US" altLang="zh-CN" sz="1600" dirty="0"/>
              <a:t>as specified in doc.: 11-23/0525r0</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Pei Zhou</a:t>
            </a:r>
            <a:r>
              <a:rPr lang="en-US" altLang="zh-CN" sz="1800" b="1" kern="0" dirty="0"/>
              <a:t>	</a:t>
            </a:r>
            <a:r>
              <a:rPr lang="en-US" altLang="zh-CN" sz="1800" b="1" dirty="0"/>
              <a:t>	</a:t>
            </a:r>
            <a:r>
              <a:rPr lang="en-US" altLang="zh-CN" sz="1800" b="1" kern="0" dirty="0"/>
              <a:t>Second: Chaoming Luo</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rPr>
              <a:t>Approved by unanimous consent</a:t>
            </a:r>
            <a:endParaRPr lang="en-US" altLang="zh-CN" sz="120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23/0525r0</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320920384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284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1951 and </a:t>
            </a:r>
            <a:r>
              <a:rPr lang="en-US" altLang="zh-CN" sz="1600" dirty="0" smtClean="0"/>
              <a:t>1979</a:t>
            </a:r>
          </a:p>
          <a:p>
            <a:pPr lvl="1" algn="just">
              <a:buFont typeface="Arial" panose="020B0604020202020204" pitchFamily="34" charset="0"/>
              <a:buChar char="–"/>
              <a:defRPr/>
            </a:pPr>
            <a:r>
              <a:rPr lang="en-US" altLang="zh-CN" sz="1600" dirty="0" smtClean="0"/>
              <a:t>as </a:t>
            </a:r>
            <a:r>
              <a:rPr lang="en-US" altLang="zh-CN" sz="1600" dirty="0"/>
              <a:t>specified in doc.: </a:t>
            </a:r>
            <a:r>
              <a:rPr lang="en-US" altLang="zh-CN" sz="1600" dirty="0" smtClean="0"/>
              <a:t>11-23/0526r2</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Pei Zhou</a:t>
            </a:r>
            <a:r>
              <a:rPr lang="en-US" altLang="zh-CN" sz="1800" b="1" kern="0" dirty="0"/>
              <a:t>	</a:t>
            </a:r>
            <a:r>
              <a:rPr lang="en-US" altLang="zh-CN" sz="1800" b="1" dirty="0"/>
              <a:t>	</a:t>
            </a:r>
            <a:r>
              <a:rPr lang="en-US" altLang="zh-CN" sz="1800" b="1" kern="0" dirty="0"/>
              <a:t>Second: Alecsander Eitan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11-23/0526r2</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319736208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285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1163, 1164, 1166, 1167, 1168, 1503, 1672, 1745, 1746, 1747, 1922, 1923, 2004, 2208, </a:t>
            </a:r>
            <a:r>
              <a:rPr lang="en-US" altLang="zh-CN" sz="1600" dirty="0" smtClean="0"/>
              <a:t>2212</a:t>
            </a:r>
          </a:p>
          <a:p>
            <a:pPr lvl="1" algn="just">
              <a:buFont typeface="Arial" panose="020B0604020202020204" pitchFamily="34" charset="0"/>
              <a:buChar char="–"/>
              <a:defRPr/>
            </a:pPr>
            <a:r>
              <a:rPr lang="en-US" altLang="zh-CN" sz="1600" dirty="0" smtClean="0"/>
              <a:t>as </a:t>
            </a:r>
            <a:r>
              <a:rPr lang="en-US" altLang="zh-CN" sz="1600" dirty="0"/>
              <a:t>specified in doc.: 11-23/0527r3 </a:t>
            </a:r>
            <a:endParaRPr lang="en-US" altLang="zh-CN" sz="1600" dirty="0" smtClean="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Pei Zhou</a:t>
            </a:r>
            <a:r>
              <a:rPr lang="en-US" altLang="zh-CN" sz="1800" b="1" kern="0" dirty="0"/>
              <a:t>	</a:t>
            </a:r>
            <a:r>
              <a:rPr lang="en-US" altLang="zh-CN" sz="1800" b="1" dirty="0"/>
              <a:t>	</a:t>
            </a:r>
            <a:r>
              <a:rPr lang="en-US" altLang="zh-CN" sz="1800" b="1" kern="0" dirty="0"/>
              <a:t>Second: </a:t>
            </a:r>
            <a:r>
              <a:rPr lang="en-US" altLang="zh-CN" sz="1800" b="1" kern="0" dirty="0" err="1"/>
              <a:t>Ning</a:t>
            </a:r>
            <a:r>
              <a:rPr lang="en-US" altLang="zh-CN" sz="1800" b="1" kern="0" dirty="0"/>
              <a:t> Gao</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11-23/0527r3 </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370174386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286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1286  2151 2254 2288 2297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doc.: </a:t>
            </a:r>
            <a:r>
              <a:rPr lang="en-US" altLang="zh-CN" sz="1600" dirty="0" smtClean="0"/>
              <a:t>23/0555r7</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err="1" smtClean="0"/>
              <a:t>Xiandong</a:t>
            </a:r>
            <a:r>
              <a:rPr lang="en-US" altLang="zh-CN" sz="1800" b="1" kern="0" dirty="0" smtClean="0"/>
              <a:t> Dong</a:t>
            </a:r>
            <a:r>
              <a:rPr lang="en-US" altLang="zh-CN" sz="1800" b="1" kern="0" dirty="0"/>
              <a:t>	</a:t>
            </a:r>
            <a:r>
              <a:rPr lang="en-US" altLang="zh-CN" sz="1800" b="1" dirty="0"/>
              <a:t>	</a:t>
            </a:r>
            <a:r>
              <a:rPr lang="en-US" altLang="zh-CN" sz="1800" b="1" kern="0" dirty="0"/>
              <a:t>Second: Assaf Kasher</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kern="0" dirty="0"/>
          </a:p>
          <a:p>
            <a:pPr marL="628650" lvl="2">
              <a:buFont typeface="微软雅黑" panose="020B0503020204020204" pitchFamily="34" charset="-122"/>
              <a:buChar char="–"/>
              <a:defRPr/>
            </a:pPr>
            <a:r>
              <a:rPr lang="en-US" altLang="zh-CN" kern="0" dirty="0"/>
              <a:t>Related document </a:t>
            </a:r>
            <a:r>
              <a:rPr lang="en-US" altLang="zh-CN" dirty="0" smtClean="0"/>
              <a:t>23/0555r7</a:t>
            </a:r>
            <a:endParaRPr lang="en-US" altLang="zh-CN" dirty="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11652576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287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 CID 1023, 1024, 1032, 1327, 1328, 1329, 1339, 1676, 1821, 1822, 1853, 1884, 1899, 2259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23/0538r2</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Mahmoud Kamel 	</a:t>
            </a:r>
            <a:r>
              <a:rPr lang="en-US" altLang="zh-CN" sz="1800" b="1" dirty="0"/>
              <a:t>	</a:t>
            </a:r>
            <a:r>
              <a:rPr lang="en-US" altLang="zh-CN" sz="1800" b="1" kern="0" dirty="0"/>
              <a:t>Second: Claudio da Silva</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23/0538r2</a:t>
            </a:r>
            <a:endParaRPr lang="en-US" altLang="zh-CN" dirty="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27747105"/>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288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1283, 2102, 2278, </a:t>
            </a:r>
            <a:r>
              <a:rPr lang="en-US" altLang="zh-CN" sz="1600" dirty="0" smtClean="0"/>
              <a:t>1701</a:t>
            </a:r>
          </a:p>
          <a:p>
            <a:pPr lvl="1" algn="just">
              <a:buFont typeface="Arial" panose="020B0604020202020204" pitchFamily="34" charset="0"/>
              <a:buChar char="–"/>
              <a:defRPr/>
            </a:pPr>
            <a:r>
              <a:rPr lang="en-US" altLang="zh-CN" sz="1600" dirty="0" smtClean="0"/>
              <a:t>as </a:t>
            </a:r>
            <a:r>
              <a:rPr lang="en-US" altLang="zh-CN" sz="1600" dirty="0"/>
              <a:t>specified in doc.: </a:t>
            </a:r>
            <a:r>
              <a:rPr lang="en-US" altLang="zh-CN" sz="1600" dirty="0" smtClean="0"/>
              <a:t>11-23/0528r1</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Pei Zhou</a:t>
            </a:r>
            <a:r>
              <a:rPr lang="en-US" altLang="zh-CN" sz="1800" b="1" kern="0" dirty="0"/>
              <a:t>	</a:t>
            </a:r>
            <a:r>
              <a:rPr lang="en-US" altLang="zh-CN" sz="1800" b="1" dirty="0"/>
              <a:t>	</a:t>
            </a:r>
            <a:r>
              <a:rPr lang="en-US" altLang="zh-CN" sz="1800" b="1" kern="0" dirty="0"/>
              <a:t>Second: Rui Du</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11-23/0528r1</a:t>
            </a:r>
            <a:endParaRPr lang="en-US" altLang="zh-CN" dirty="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3354799568"/>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289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a:t>
            </a:r>
            <a:r>
              <a:rPr lang="en-US" altLang="zh-CN" sz="1600" dirty="0" smtClean="0"/>
              <a:t>1647</a:t>
            </a:r>
            <a:r>
              <a:rPr lang="en-US" altLang="zh-CN" sz="1600" dirty="0"/>
              <a:t>, 2172, 2271, 2143, 1161, 1162, 2047, and 1785.</a:t>
            </a:r>
          </a:p>
          <a:p>
            <a:pPr lvl="1" algn="just">
              <a:buFont typeface="Arial" panose="020B0604020202020204" pitchFamily="34" charset="0"/>
              <a:buChar char="–"/>
              <a:defRPr/>
            </a:pPr>
            <a:r>
              <a:rPr lang="en-US" altLang="zh-CN" sz="1600" dirty="0" smtClean="0"/>
              <a:t>as </a:t>
            </a:r>
            <a:r>
              <a:rPr lang="en-US" altLang="zh-CN" sz="1600" dirty="0"/>
              <a:t>specified in document 23/0478r3</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Rui Du</a:t>
            </a:r>
            <a:r>
              <a:rPr lang="en-US" altLang="zh-CN" sz="1800" b="1" kern="0" dirty="0"/>
              <a:t>	</a:t>
            </a:r>
            <a:r>
              <a:rPr lang="en-US" altLang="zh-CN" sz="1800" b="1" dirty="0"/>
              <a:t>	</a:t>
            </a:r>
            <a:r>
              <a:rPr lang="en-US" altLang="zh-CN" sz="1800" b="1" kern="0" dirty="0"/>
              <a:t>Second: Chris Beg</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23/0478r3</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272006890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a:t>
            </a:r>
            <a:r>
              <a:rPr lang="en-US" altLang="zh-CN" sz="4000" dirty="0" smtClean="0"/>
              <a:t>on </a:t>
            </a:r>
            <a:r>
              <a:rPr lang="en-US" altLang="en-US" sz="4000" dirty="0" smtClean="0">
                <a:solidFill>
                  <a:srgbClr val="0000FF"/>
                </a:solidFill>
              </a:rPr>
              <a:t>March 14</a:t>
            </a:r>
            <a:r>
              <a:rPr lang="en-US" altLang="en-US" sz="4000" dirty="0" smtClean="0"/>
              <a:t>.</a:t>
            </a:r>
            <a:endParaRPr lang="en-US" altLang="en-US" sz="4000" dirty="0"/>
          </a:p>
          <a:p>
            <a:pPr lvl="1"/>
            <a:endParaRPr lang="en-US" altLang="en-US" sz="3600" dirty="0"/>
          </a:p>
          <a:p>
            <a:pPr lvl="1"/>
            <a:endParaRPr lang="en-US" altLang="en-US" sz="3600"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290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t>
            </a:r>
            <a:r>
              <a:rPr lang="en-US" altLang="zh-CN" sz="1800" b="1" kern="0" dirty="0" smtClean="0"/>
              <a:t>amendment:</a:t>
            </a:r>
            <a:endParaRPr lang="en-US" altLang="zh-CN" sz="1800" b="1" kern="0" dirty="0"/>
          </a:p>
          <a:p>
            <a:pPr lvl="1" algn="just">
              <a:buFont typeface="Arial" panose="020B0604020202020204" pitchFamily="34" charset="0"/>
              <a:buChar char="–"/>
              <a:defRPr/>
            </a:pPr>
            <a:r>
              <a:rPr lang="en-US" altLang="zh-CN" sz="1800" dirty="0" smtClean="0"/>
              <a:t>23/0625r1 </a:t>
            </a:r>
            <a:r>
              <a:rPr lang="en-US" altLang="zh-CN" sz="1800" dirty="0"/>
              <a:t>PDT on new Clause 6</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b="1" dirty="0"/>
              <a:t>	</a:t>
            </a:r>
            <a:r>
              <a:rPr lang="en-US" altLang="zh-CN" sz="1800" b="1" kern="0" dirty="0"/>
              <a:t>Second: Rui Du</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23/0625r1 </a:t>
            </a:r>
            <a:endParaRPr lang="en-US" altLang="zh-CN" kern="0" dirty="0"/>
          </a:p>
          <a:p>
            <a:pPr marL="628650" lvl="2">
              <a:buFont typeface="微软雅黑" panose="020B0503020204020204" pitchFamily="34" charset="-122"/>
              <a:buChar char="–"/>
              <a:defRPr/>
            </a:pPr>
            <a:r>
              <a:rPr lang="en-US" altLang="zh-CN" kern="0" dirty="0"/>
              <a:t>SP Result:  Unanimous </a:t>
            </a:r>
            <a:r>
              <a:rPr lang="en-US" altLang="zh-CN" kern="0" dirty="0" smtClean="0"/>
              <a:t>consent</a:t>
            </a:r>
            <a:endParaRPr lang="en-US" altLang="zh-CN" sz="1050" b="1" kern="0" dirty="0"/>
          </a:p>
        </p:txBody>
      </p:sp>
    </p:spTree>
    <p:extLst>
      <p:ext uri="{BB962C8B-B14F-4D97-AF65-F5344CB8AC3E}">
        <p14:creationId xmlns:p14="http://schemas.microsoft.com/office/powerpoint/2010/main" val="1863830310"/>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291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CIDs </a:t>
            </a:r>
            <a:r>
              <a:rPr lang="en-US" altLang="zh-CN" sz="1600" dirty="0" smtClean="0"/>
              <a:t>1009</a:t>
            </a:r>
            <a:r>
              <a:rPr lang="en-US" altLang="zh-CN" sz="1600" dirty="0"/>
              <a:t>, 1534, 1996, 2239, 1101, 1282, 1496, 1560, 1103, 1548, 1549, 2109, 1105, 1106, 1428, 1429,1550, 1551, </a:t>
            </a:r>
            <a:r>
              <a:rPr lang="en-US" altLang="zh-CN" sz="1600" dirty="0" smtClean="0"/>
              <a:t>1863</a:t>
            </a:r>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23/0474r2</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Mahmoud Kamel 	</a:t>
            </a:r>
            <a:r>
              <a:rPr lang="en-US" altLang="zh-CN" sz="1800" b="1" dirty="0"/>
              <a:t>	</a:t>
            </a:r>
            <a:r>
              <a:rPr lang="en-US" altLang="zh-CN" sz="1800" b="1" kern="0" dirty="0"/>
              <a:t>Second: Ray Yang</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kern="0" dirty="0"/>
          </a:p>
          <a:p>
            <a:pPr marL="628650" lvl="2">
              <a:buFont typeface="微软雅黑" panose="020B0503020204020204" pitchFamily="34" charset="-122"/>
              <a:buChar char="–"/>
              <a:defRPr/>
            </a:pPr>
            <a:r>
              <a:rPr lang="en-US" altLang="zh-CN" kern="0" dirty="0"/>
              <a:t>Related document </a:t>
            </a:r>
            <a:r>
              <a:rPr lang="en-US" altLang="zh-CN" dirty="0"/>
              <a:t>23/0474r2</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371432371"/>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292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CIDs 1045, 1436, 1437, 1505, 2168, 1358, 2059, 2216, 1492, 1047, 2173 </a:t>
            </a:r>
            <a:endParaRPr lang="pt-BR" altLang="zh-CN" sz="1600" dirty="0" smtClean="0"/>
          </a:p>
          <a:p>
            <a:pPr lvl="1" algn="just">
              <a:buFont typeface="Arial" panose="020B0604020202020204" pitchFamily="34" charset="0"/>
              <a:buChar char="–"/>
              <a:defRPr/>
            </a:pPr>
            <a:r>
              <a:rPr lang="en-US" altLang="zh-CN" sz="1600" dirty="0" smtClean="0"/>
              <a:t>as specified </a:t>
            </a:r>
            <a:r>
              <a:rPr lang="en-US" altLang="zh-CN" sz="1600" dirty="0"/>
              <a:t>in 23/0460r0 </a:t>
            </a:r>
            <a:endParaRPr lang="en-US" altLang="zh-CN" sz="1600" dirty="0" smtClean="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Narengerile 	</a:t>
            </a:r>
            <a:r>
              <a:rPr lang="en-US" altLang="zh-CN" sz="1800" b="1" dirty="0"/>
              <a:t>	</a:t>
            </a:r>
            <a:r>
              <a:rPr lang="en-US" altLang="zh-CN" sz="1800" b="1" kern="0" dirty="0"/>
              <a:t>Second: Alecsander Eitan</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23/0460r0 </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3781180418"/>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293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1092, 1093, 1094, 1095, 1096, 2021, 1991, 1992, 2118, 1532, 1020, 1173, 1803, 1449, 1495, 1502, 1756, 1998, 1994, 1311, 2253, 1731, 1585, 2145</a:t>
            </a:r>
          </a:p>
          <a:p>
            <a:pPr lvl="1" algn="just">
              <a:buFont typeface="Arial" panose="020B0604020202020204" pitchFamily="34" charset="0"/>
              <a:buChar char="–"/>
              <a:defRPr/>
            </a:pPr>
            <a:r>
              <a:rPr lang="en-US" altLang="zh-CN" sz="1600" dirty="0"/>
              <a:t>as specified </a:t>
            </a:r>
            <a:r>
              <a:rPr lang="en-US" altLang="zh-CN" sz="1600" dirty="0" smtClean="0"/>
              <a:t>in </a:t>
            </a:r>
            <a:r>
              <a:rPr lang="en-US" altLang="zh-CN" sz="1600" dirty="0"/>
              <a:t>11-23/0607r0 ‘Proposed resolutions for editorial comments on D1.0 - Part 3’</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Claudio da </a:t>
            </a:r>
            <a:r>
              <a:rPr lang="en-US" altLang="zh-CN" sz="1800" b="1" kern="0" dirty="0" smtClean="0"/>
              <a:t>Silva</a:t>
            </a:r>
            <a:r>
              <a:rPr lang="en-US" altLang="zh-CN" sz="1800" b="1" kern="0" dirty="0"/>
              <a:t>	</a:t>
            </a:r>
            <a:r>
              <a:rPr lang="en-US" altLang="zh-CN" sz="1800" b="1" dirty="0"/>
              <a:t>	</a:t>
            </a:r>
            <a:r>
              <a:rPr lang="en-US" altLang="zh-CN" sz="1800" b="1" kern="0" dirty="0"/>
              <a:t>Second: Ray Yang</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11-23/0607r0 </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3082267960"/>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294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CIDs 1054, 1851, 2106, 2174, 2175, 2177, 1367, 1368, 2214, 2093, 2180, 2091, 1411, 1371, 1372, 1373, 1682, 1378, 1374 (19 CIDs) </a:t>
            </a:r>
            <a:endParaRPr lang="pt-BR" altLang="zh-CN" sz="1600" dirty="0" smtClean="0"/>
          </a:p>
          <a:p>
            <a:pPr lvl="1" algn="just">
              <a:buFont typeface="Arial" panose="020B0604020202020204" pitchFamily="34" charset="0"/>
              <a:buChar char="–"/>
              <a:defRPr/>
            </a:pPr>
            <a:r>
              <a:rPr lang="pt-BR" altLang="zh-CN" sz="1600" dirty="0" smtClean="0"/>
              <a:t>as </a:t>
            </a:r>
            <a:r>
              <a:rPr lang="en-US" altLang="zh-CN" sz="1600" dirty="0"/>
              <a:t>specified </a:t>
            </a:r>
            <a:r>
              <a:rPr lang="pt-BR" altLang="zh-CN" sz="1600" dirty="0" smtClean="0"/>
              <a:t>in 11-23/0563r3</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Assaf </a:t>
            </a:r>
            <a:r>
              <a:rPr lang="en-US" altLang="zh-CN" sz="1800" b="1" kern="0" dirty="0" smtClean="0"/>
              <a:t>Kasher</a:t>
            </a:r>
            <a:r>
              <a:rPr lang="en-US" altLang="zh-CN" sz="1800" b="1" kern="0" dirty="0"/>
              <a:t>	</a:t>
            </a:r>
            <a:r>
              <a:rPr lang="en-US" altLang="zh-CN" sz="1800" b="1" dirty="0"/>
              <a:t>	</a:t>
            </a:r>
            <a:r>
              <a:rPr lang="en-US" altLang="zh-CN" sz="1800" b="1" kern="0" dirty="0"/>
              <a:t>Second: Rui Du</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pt-BR" altLang="zh-CN" dirty="0" smtClean="0"/>
              <a:t>11-23/0563r</a:t>
            </a:r>
            <a:r>
              <a:rPr lang="en-US" altLang="zh-CN" dirty="0" smtClean="0"/>
              <a:t>3</a:t>
            </a:r>
            <a:endParaRPr lang="en-US" altLang="zh-CN" dirty="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3310722186"/>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295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CIDs: 1015 1381 1482 1567 1762 2003 2204 1043 1148 1149 1150 1151 1152 1565 1566 1894 1572 1741 1742 1743 1919 1960 1961 2041 2042 </a:t>
            </a:r>
            <a:r>
              <a:rPr lang="pt-BR" altLang="zh-CN" sz="1600" dirty="0" smtClean="0"/>
              <a:t>2291</a:t>
            </a:r>
          </a:p>
          <a:p>
            <a:pPr lvl="1" algn="just">
              <a:buFont typeface="Arial" panose="020B0604020202020204" pitchFamily="34" charset="0"/>
              <a:buChar char="–"/>
              <a:defRPr/>
            </a:pPr>
            <a:r>
              <a:rPr lang="pt-BR" altLang="zh-CN" sz="1600" dirty="0" smtClean="0"/>
              <a:t>as </a:t>
            </a:r>
            <a:r>
              <a:rPr lang="en-US" altLang="zh-CN" sz="1600" dirty="0"/>
              <a:t>specified </a:t>
            </a:r>
            <a:r>
              <a:rPr lang="en-US" altLang="zh-CN" sz="1600" dirty="0" smtClean="0"/>
              <a:t>in </a:t>
            </a:r>
            <a:r>
              <a:rPr lang="en-US" altLang="zh-CN" sz="1600" dirty="0"/>
              <a:t>11-23/0641r3 ‘Resolutions for Instance Comments in LB272 - Part 1: Non-TB sensing measurement’</a:t>
            </a:r>
            <a:endParaRPr lang="pt-BR" altLang="zh-CN" sz="1600" dirty="0" smtClean="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Cheng Chen</a:t>
            </a:r>
            <a:r>
              <a:rPr lang="en-US" altLang="zh-CN" sz="1800" b="1" kern="0" dirty="0"/>
              <a:t>	</a:t>
            </a:r>
            <a:r>
              <a:rPr lang="en-US" altLang="zh-CN" sz="1800" b="1" dirty="0"/>
              <a:t>	</a:t>
            </a:r>
            <a:r>
              <a:rPr lang="en-US" altLang="zh-CN" sz="1800" b="1" kern="0" dirty="0"/>
              <a:t>Second: Dongguk Lim</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11-23/0641r3</a:t>
            </a:r>
            <a:endParaRPr lang="en-US" altLang="zh-CN" dirty="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3844008071"/>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296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CIDs 1735 </a:t>
            </a:r>
            <a:r>
              <a:rPr lang="pt-BR" altLang="zh-CN" sz="1600" dirty="0" smtClean="0"/>
              <a:t>1739</a:t>
            </a:r>
          </a:p>
          <a:p>
            <a:pPr lvl="1" algn="just">
              <a:buFont typeface="Arial" panose="020B0604020202020204" pitchFamily="34" charset="0"/>
              <a:buChar char="–"/>
              <a:defRPr/>
            </a:pPr>
            <a:r>
              <a:rPr lang="pt-BR" altLang="zh-CN" sz="1600" dirty="0" smtClean="0"/>
              <a:t>as </a:t>
            </a:r>
            <a:r>
              <a:rPr lang="en-US" altLang="zh-CN" sz="1600" dirty="0"/>
              <a:t>specified </a:t>
            </a:r>
            <a:r>
              <a:rPr lang="en-US" altLang="zh-CN" sz="1600" dirty="0" smtClean="0"/>
              <a:t>in </a:t>
            </a:r>
            <a:r>
              <a:rPr lang="en-US" altLang="zh-CN" sz="1600" dirty="0"/>
              <a:t>11-23/0648r1 ‘Resolutions for CID1735&amp;1739 in LB272 </a:t>
            </a:r>
            <a:r>
              <a:rPr lang="en-US" altLang="zh-CN" sz="1600" dirty="0" smtClean="0"/>
              <a:t>’</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dirty="0" err="1" smtClean="0"/>
              <a:t>Xiandong</a:t>
            </a:r>
            <a:r>
              <a:rPr lang="en-US" altLang="zh-CN" sz="1800" dirty="0"/>
              <a:t> </a:t>
            </a:r>
            <a:r>
              <a:rPr lang="en-US" altLang="zh-CN" sz="1800" dirty="0" smtClean="0"/>
              <a:t>Dong</a:t>
            </a:r>
            <a:r>
              <a:rPr lang="en-US" altLang="zh-CN" sz="1800" b="1" kern="0" dirty="0"/>
              <a:t>	</a:t>
            </a:r>
            <a:r>
              <a:rPr lang="en-US" altLang="zh-CN" sz="1800" b="1" dirty="0"/>
              <a:t>	</a:t>
            </a:r>
            <a:r>
              <a:rPr lang="en-US" altLang="zh-CN" sz="1800" b="1" kern="0" dirty="0"/>
              <a:t>Second: </a:t>
            </a:r>
            <a:r>
              <a:rPr lang="en-US" altLang="zh-CN" sz="1800" kern="0" dirty="0" err="1"/>
              <a:t>Ning</a:t>
            </a:r>
            <a:r>
              <a:rPr lang="en-US" altLang="zh-CN" sz="1800" kern="0" dirty="0"/>
              <a:t> Gao</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11-23/0648r1 </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3405822018"/>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297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CIDs 1477, 2053</a:t>
            </a:r>
            <a:endParaRPr lang="pt-BR" altLang="zh-CN" sz="1600" dirty="0" smtClean="0"/>
          </a:p>
          <a:p>
            <a:pPr lvl="1" algn="just">
              <a:buFont typeface="Arial" panose="020B0604020202020204" pitchFamily="34" charset="0"/>
              <a:buChar char="–"/>
              <a:defRPr/>
            </a:pPr>
            <a:r>
              <a:rPr lang="pt-BR" altLang="zh-CN" sz="1600" dirty="0" smtClean="0"/>
              <a:t>as </a:t>
            </a:r>
            <a:r>
              <a:rPr lang="en-US" altLang="zh-CN" sz="1600" dirty="0"/>
              <a:t>specified </a:t>
            </a:r>
            <a:r>
              <a:rPr lang="en-US" altLang="zh-CN" sz="1600" dirty="0" smtClean="0"/>
              <a:t>in </a:t>
            </a:r>
            <a:r>
              <a:rPr lang="en-US" altLang="zh-CN" sz="1600" dirty="0"/>
              <a:t>11-23/0633r2 ‘LB272 CRs for CID 1477and 2053</a:t>
            </a:r>
            <a:r>
              <a:rPr lang="en-US" altLang="zh-CN" sz="1600" dirty="0" smtClean="0"/>
              <a:t>’</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dirty="0"/>
              <a:t>Rui </a:t>
            </a:r>
            <a:r>
              <a:rPr lang="en-US" altLang="zh-CN" sz="1800" dirty="0" smtClean="0"/>
              <a:t>Yang</a:t>
            </a:r>
            <a:r>
              <a:rPr lang="en-US" altLang="zh-CN" sz="1800" b="1" kern="0" dirty="0"/>
              <a:t>	</a:t>
            </a:r>
            <a:r>
              <a:rPr lang="en-US" altLang="zh-CN" sz="1800" b="1" dirty="0"/>
              <a:t>	</a:t>
            </a:r>
            <a:r>
              <a:rPr lang="en-US" altLang="zh-CN" sz="1800" b="1" kern="0" dirty="0"/>
              <a:t>Second: Mahmoud Kamel</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11-23/0633r2 </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226999991"/>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298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1165, 1343, 1497, 1499, 1500, 1679, 1968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23/0674r0  “Comment Resolution in LB272 for OST CID (Part 2</a:t>
            </a:r>
            <a:r>
              <a:rPr lang="en-US" altLang="zh-CN" sz="1600" dirty="0" smtClean="0"/>
              <a:t>)”</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dirty="0"/>
              <a:t>Claudio da Silva</a:t>
            </a:r>
            <a:r>
              <a:rPr lang="en-US" altLang="zh-CN" sz="1800" b="1" kern="0" dirty="0"/>
              <a:t>	</a:t>
            </a:r>
            <a:r>
              <a:rPr lang="en-US" altLang="zh-CN" sz="1800" b="1" dirty="0"/>
              <a:t>	</a:t>
            </a:r>
            <a:r>
              <a:rPr lang="en-US" altLang="zh-CN" sz="1800" b="1" kern="0" dirty="0"/>
              <a:t>Second: Assaf Kasher</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23/0674r0 </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1433386397"/>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299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1758</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11-23/0683r0</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Chaoming Luo</a:t>
            </a:r>
            <a:r>
              <a:rPr lang="en-US" altLang="zh-CN" sz="1800" b="1" kern="0" dirty="0"/>
              <a:t>	</a:t>
            </a:r>
            <a:r>
              <a:rPr lang="en-US" altLang="zh-CN" sz="1800" b="1" dirty="0"/>
              <a:t>	</a:t>
            </a:r>
            <a:r>
              <a:rPr lang="en-US" altLang="zh-CN" sz="1800" b="1" kern="0" dirty="0"/>
              <a:t>Second: </a:t>
            </a:r>
            <a:r>
              <a:rPr lang="en-US" altLang="zh-CN" sz="1800" b="1" kern="0" dirty="0" err="1"/>
              <a:t>Ning</a:t>
            </a:r>
            <a:r>
              <a:rPr lang="en-US" altLang="zh-CN" sz="1800" b="1" kern="0" dirty="0"/>
              <a:t> Gao</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11-23/0683r0</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255295937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smtClean="0"/>
              <a:t>Motion 266</a:t>
            </a:r>
            <a:endParaRPr lang="en-US" altLang="en-US" sz="3600" dirty="0"/>
          </a:p>
        </p:txBody>
      </p:sp>
      <p:sp>
        <p:nvSpPr>
          <p:cNvPr id="5" name="Rectangle 3"/>
          <p:cNvSpPr txBox="1">
            <a:spLocks noChangeArrowheads="1"/>
          </p:cNvSpPr>
          <p:nvPr/>
        </p:nvSpPr>
        <p:spPr bwMode="auto">
          <a:xfrm>
            <a:off x="914400" y="1295400"/>
            <a:ext cx="105156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Approve making P802.11bf D1.0 available for </a:t>
            </a:r>
            <a:r>
              <a:rPr lang="en-US" altLang="zh-CN" sz="1800" b="1" kern="0" dirty="0" smtClean="0"/>
              <a:t>sale.</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Alecsander Eitan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a:t>Preliminary Result: (   </a:t>
            </a:r>
            <a:r>
              <a:rPr lang="en-US" altLang="zh-CN" sz="1800" b="1" kern="0" dirty="0" smtClean="0"/>
              <a:t>13Y</a:t>
            </a:r>
            <a:r>
              <a:rPr lang="en-US" altLang="zh-CN" sz="1800" b="1" kern="0" dirty="0"/>
              <a:t>/  </a:t>
            </a:r>
            <a:r>
              <a:rPr lang="en-US" altLang="zh-CN" sz="1800" b="1" kern="0" dirty="0" smtClean="0"/>
              <a:t>9N</a:t>
            </a:r>
            <a:r>
              <a:rPr lang="en-US" altLang="zh-CN" sz="1800" b="1" kern="0" dirty="0"/>
              <a:t>/  </a:t>
            </a:r>
            <a:r>
              <a:rPr lang="en-US" altLang="zh-CN" sz="1800" b="1" kern="0" dirty="0" smtClean="0"/>
              <a:t>9A</a:t>
            </a:r>
            <a:r>
              <a:rPr lang="en-US" altLang="zh-CN" sz="1800" b="1" kern="0" dirty="0"/>
              <a:t>)</a:t>
            </a:r>
          </a:p>
          <a:p>
            <a:pPr marL="342900" lvl="1" indent="-342900" algn="just">
              <a:buFont typeface="Arial" panose="020B0604020202020204" pitchFamily="34" charset="0"/>
              <a:buChar char="•"/>
              <a:defRPr/>
            </a:pPr>
            <a:r>
              <a:rPr lang="en-US" altLang="zh-CN" sz="1800" b="1" kern="0" dirty="0" smtClean="0"/>
              <a:t>Result*: </a:t>
            </a:r>
            <a:r>
              <a:rPr lang="en-US" altLang="zh-CN" sz="1600" b="1" dirty="0">
                <a:highlight>
                  <a:srgbClr val="00FF00"/>
                </a:highlight>
              </a:rPr>
              <a:t>Motion Passes </a:t>
            </a:r>
            <a:r>
              <a:rPr lang="en-US" altLang="zh-CN" sz="1600" b="1" dirty="0" smtClean="0">
                <a:highlight>
                  <a:srgbClr val="00FF00"/>
                </a:highlight>
              </a:rPr>
              <a:t>(13Y</a:t>
            </a:r>
            <a:r>
              <a:rPr lang="en-US" altLang="zh-CN" sz="1600" b="1" dirty="0">
                <a:highlight>
                  <a:srgbClr val="00FF00"/>
                </a:highlight>
              </a:rPr>
              <a:t>, </a:t>
            </a:r>
            <a:r>
              <a:rPr lang="en-US" altLang="zh-CN" sz="1600" b="1" dirty="0" smtClean="0">
                <a:highlight>
                  <a:srgbClr val="00FF00"/>
                </a:highlight>
              </a:rPr>
              <a:t>9N</a:t>
            </a:r>
            <a:r>
              <a:rPr lang="en-US" altLang="zh-CN" sz="1600" b="1" dirty="0">
                <a:highlight>
                  <a:srgbClr val="00FF00"/>
                </a:highlight>
              </a:rPr>
              <a:t>, </a:t>
            </a:r>
            <a:r>
              <a:rPr lang="en-US" altLang="zh-CN" sz="1600" b="1" dirty="0" smtClean="0">
                <a:highlight>
                  <a:srgbClr val="00FF00"/>
                </a:highlight>
              </a:rPr>
              <a:t>9A</a:t>
            </a:r>
            <a:r>
              <a:rPr lang="en-US" altLang="zh-CN" sz="1600" b="1" dirty="0">
                <a:highlight>
                  <a:srgbClr val="00FF00"/>
                </a:highlight>
              </a:rPr>
              <a:t>)</a:t>
            </a:r>
            <a:endParaRPr lang="en-US" altLang="zh-CN" sz="1600" dirty="0">
              <a:highlight>
                <a:srgbClr val="00FF00"/>
              </a:highlight>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smtClean="0">
                <a:solidFill>
                  <a:srgbClr val="FF0000"/>
                </a:solidFill>
              </a:rPr>
              <a:t>0</a:t>
            </a:r>
            <a:r>
              <a:rPr lang="en-US" altLang="zh-CN" kern="0" dirty="0" smtClean="0"/>
              <a:t> </a:t>
            </a:r>
            <a:r>
              <a:rPr lang="en-US" altLang="zh-CN" kern="0" dirty="0"/>
              <a:t>votes of non-voting members.</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163244931"/>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300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1323, 1326, 1369, 1370, 1375, 1388, 2057, 2058 and 1410</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11-23/0647r0</a:t>
            </a:r>
            <a:endParaRPr lang="en-US" altLang="zh-CN" sz="1600" dirty="0" smtClean="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Alecsander </a:t>
            </a:r>
            <a:r>
              <a:rPr lang="en-US" altLang="zh-CN" sz="1800" b="1" kern="0" dirty="0" smtClean="0"/>
              <a:t>Eitan</a:t>
            </a:r>
            <a:r>
              <a:rPr lang="en-US" altLang="zh-CN" sz="1800" b="1" kern="0" dirty="0"/>
              <a:t>	</a:t>
            </a:r>
            <a:r>
              <a:rPr lang="en-US" altLang="zh-CN" sz="1800" b="1" dirty="0"/>
              <a:t>	</a:t>
            </a:r>
            <a:r>
              <a:rPr lang="en-US" altLang="zh-CN" sz="1800" b="1" kern="0" dirty="0"/>
              <a:t>Second: Assaf Kasher</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11-23/0647r0</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1911296788"/>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301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1210, 1415, 1416, 1417, 1418, 1419, </a:t>
            </a:r>
            <a:r>
              <a:rPr lang="en-US" altLang="zh-CN" sz="1600" dirty="0" smtClean="0"/>
              <a:t>1879</a:t>
            </a:r>
          </a:p>
          <a:p>
            <a:pPr lvl="1" algn="just">
              <a:buFont typeface="Arial" panose="020B0604020202020204" pitchFamily="34" charset="0"/>
              <a:buChar char="–"/>
              <a:defRPr/>
            </a:pPr>
            <a:r>
              <a:rPr lang="en-US" altLang="zh-CN" sz="1600" dirty="0" smtClean="0"/>
              <a:t>as </a:t>
            </a:r>
            <a:r>
              <a:rPr lang="en-US" altLang="zh-CN" sz="1600" dirty="0"/>
              <a:t>specified in doc.: </a:t>
            </a:r>
            <a:r>
              <a:rPr lang="en-US" altLang="zh-CN" sz="1600" dirty="0" smtClean="0"/>
              <a:t>11-23/0529r1</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Pei Zhou</a:t>
            </a:r>
            <a:r>
              <a:rPr lang="en-US" altLang="zh-CN" sz="1800" b="1" kern="0" dirty="0"/>
              <a:t>	</a:t>
            </a:r>
            <a:r>
              <a:rPr lang="en-US" altLang="zh-CN" sz="1800" b="1" dirty="0"/>
              <a:t>	</a:t>
            </a:r>
            <a:r>
              <a:rPr lang="en-US" altLang="zh-CN" sz="1800" b="1" kern="0" dirty="0"/>
              <a:t>Second: Chaoming Luo</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11-23/0529r1</a:t>
            </a:r>
            <a:endParaRPr lang="en-US" altLang="zh-CN" dirty="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446352647"/>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302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1322 and 2178</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doc.: 11-23/0684r2</a:t>
            </a:r>
            <a:endParaRPr lang="en-US" altLang="zh-CN" sz="1600" dirty="0" smtClean="0">
              <a:solidFill>
                <a:srgbClr val="FF0000"/>
              </a:solidFill>
            </a:endParaRP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Alecsander Eitan 	</a:t>
            </a:r>
            <a:r>
              <a:rPr lang="en-US" altLang="zh-CN" sz="1800" b="1" dirty="0"/>
              <a:t>	</a:t>
            </a:r>
            <a:r>
              <a:rPr lang="en-US" altLang="zh-CN" sz="1800" b="1" kern="0" dirty="0"/>
              <a:t>Second: Assaf Kasher</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11-23/0684r2</a:t>
            </a:r>
            <a:endParaRPr lang="en-US" altLang="zh-CN" dirty="0">
              <a:solidFill>
                <a:srgbClr val="FF0000"/>
              </a:solidFill>
            </a:endParaRP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2099845803"/>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303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CIDs: 1030 1121 1122 1123 1127 1128 2096 1130 1348 1349 1450 1504 1601 1721 1722 1724 1726 1727 1760 1761 2251 1999 2025 1773 1895 1896 1897 2026 2199 1898 2024 2027 </a:t>
            </a:r>
            <a:r>
              <a:rPr lang="pt-BR" altLang="zh-CN" sz="1600" dirty="0" smtClean="0"/>
              <a:t>2152 </a:t>
            </a:r>
            <a:r>
              <a:rPr lang="pt-BR" altLang="zh-CN" sz="1600" dirty="0"/>
              <a:t>2153 </a:t>
            </a:r>
            <a:r>
              <a:rPr lang="pt-BR" altLang="zh-CN" sz="1600" dirty="0" smtClean="0"/>
              <a:t>2252</a:t>
            </a:r>
          </a:p>
          <a:p>
            <a:pPr lvl="1" algn="just">
              <a:buFont typeface="Arial" panose="020B0604020202020204" pitchFamily="34" charset="0"/>
              <a:buChar char="–"/>
              <a:defRPr/>
            </a:pPr>
            <a:r>
              <a:rPr lang="pt-BR" altLang="zh-CN" sz="1600" dirty="0" smtClean="0"/>
              <a:t>as </a:t>
            </a:r>
            <a:r>
              <a:rPr lang="en-US" altLang="zh-CN" sz="1600" dirty="0"/>
              <a:t>specified </a:t>
            </a:r>
            <a:r>
              <a:rPr lang="en-US" altLang="zh-CN" sz="1600" dirty="0" smtClean="0"/>
              <a:t>in 11-23/0642r4 </a:t>
            </a:r>
            <a:r>
              <a:rPr lang="en-US" altLang="zh-CN" sz="1600" dirty="0"/>
              <a:t>‘Resolutions for Instance Comments in LB272 - Part  2: TB sensing measurement instance</a:t>
            </a:r>
            <a:r>
              <a:rPr lang="en-US" altLang="zh-CN" sz="1600" dirty="0" smtClean="0"/>
              <a:t>’</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Cheng Chen</a:t>
            </a:r>
            <a:r>
              <a:rPr lang="en-US" altLang="zh-CN" sz="1800" b="1" kern="0" dirty="0"/>
              <a:t>	</a:t>
            </a:r>
            <a:r>
              <a:rPr lang="en-US" altLang="zh-CN" sz="1800" b="1" dirty="0"/>
              <a:t>	</a:t>
            </a:r>
            <a:r>
              <a:rPr lang="en-US" altLang="zh-CN" sz="1800" b="1" kern="0" dirty="0"/>
              <a:t>Second: Dongguk Lim</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11-23/0642r4 </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1921454408"/>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304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CIDs </a:t>
            </a:r>
            <a:r>
              <a:rPr lang="en-US" altLang="zh-CN" sz="1600" dirty="0"/>
              <a:t>1108, 1431, 1533, 1713, 1811, 1119, 1599, 1120, 2111, 1535, 1536, 1537, 1538, </a:t>
            </a:r>
            <a:r>
              <a:rPr lang="en-US" altLang="zh-CN" sz="1600" dirty="0" smtClean="0"/>
              <a:t>1715</a:t>
            </a:r>
          </a:p>
          <a:p>
            <a:pPr lvl="1" algn="just">
              <a:buFont typeface="Arial" panose="020B0604020202020204" pitchFamily="34" charset="0"/>
              <a:buChar char="–"/>
              <a:defRPr/>
            </a:pPr>
            <a:r>
              <a:rPr lang="en-US" altLang="zh-CN" sz="1600" dirty="0" smtClean="0"/>
              <a:t>as </a:t>
            </a:r>
            <a:r>
              <a:rPr lang="en-US" altLang="zh-CN" sz="1600" dirty="0"/>
              <a:t>specified in 11-23/0624r1</a:t>
            </a:r>
            <a:endParaRPr lang="en-US" altLang="zh-CN" sz="1600" dirty="0" smtClean="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Mahmoud Kamel 	</a:t>
            </a:r>
            <a:r>
              <a:rPr lang="en-US" altLang="zh-CN" sz="1800" b="1" dirty="0"/>
              <a:t>	</a:t>
            </a:r>
            <a:r>
              <a:rPr lang="en-US" altLang="zh-CN" sz="1800" b="1" kern="0" dirty="0"/>
              <a:t>Second: Ray Yang</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11-23/0624r1</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1836952283"/>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a:t>
            </a:r>
            <a:r>
              <a:rPr lang="en-US" altLang="zh-CN" sz="4000" dirty="0" smtClean="0"/>
              <a:t>on </a:t>
            </a:r>
            <a:r>
              <a:rPr lang="en-US" altLang="en-US" sz="4000" dirty="0" smtClean="0">
                <a:solidFill>
                  <a:srgbClr val="0000FF"/>
                </a:solidFill>
              </a:rPr>
              <a:t>May </a:t>
            </a:r>
            <a:r>
              <a:rPr lang="en-US" altLang="zh-CN" sz="4000" dirty="0" smtClean="0">
                <a:solidFill>
                  <a:srgbClr val="0000FF"/>
                </a:solidFill>
              </a:rPr>
              <a:t>Interim</a:t>
            </a:r>
            <a:r>
              <a:rPr lang="en-US" altLang="en-US" sz="4000" dirty="0">
                <a:solidFill>
                  <a:srgbClr val="0000FF"/>
                </a:solidFill>
              </a:rPr>
              <a:t> </a:t>
            </a:r>
            <a:endParaRPr lang="en-US" altLang="en-US" sz="4000" dirty="0" smtClean="0">
              <a:solidFill>
                <a:srgbClr val="0000FF"/>
              </a:solidFill>
            </a:endParaRPr>
          </a:p>
          <a:p>
            <a:pPr algn="ctr">
              <a:buFontTx/>
              <a:buNone/>
            </a:pPr>
            <a:r>
              <a:rPr lang="en-US" altLang="zh-CN" sz="4000" dirty="0">
                <a:solidFill>
                  <a:srgbClr val="00B050"/>
                </a:solidFill>
                <a:cs typeface="Times New Roman" panose="02020603050405020304" pitchFamily="18" charset="0"/>
              </a:rPr>
              <a:t>May 17    (Wednesday AM </a:t>
            </a:r>
            <a:r>
              <a:rPr lang="en-US" altLang="zh-CN" sz="4000" dirty="0" smtClean="0">
                <a:solidFill>
                  <a:srgbClr val="00B050"/>
                </a:solidFill>
                <a:cs typeface="Times New Roman" panose="02020603050405020304" pitchFamily="18" charset="0"/>
              </a:rPr>
              <a:t>2)</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3979034707"/>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305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1210, 1415, 1416, 1417, 1418, 1419, 1879,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doc.: 11-23/0529r1 </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Pei Zhou</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smtClean="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11-23/0529r1 </a:t>
            </a:r>
            <a:endParaRPr lang="en-US" altLang="zh-CN" kern="0" dirty="0"/>
          </a:p>
          <a:p>
            <a:pPr marL="628650" lvl="2">
              <a:buFont typeface="微软雅黑" panose="020B0503020204020204" pitchFamily="34" charset="-122"/>
              <a:buChar char="–"/>
              <a:defRPr/>
            </a:pPr>
            <a:r>
              <a:rPr lang="en-US" altLang="zh-CN" kern="0" dirty="0"/>
              <a:t>Unanimous consent</a:t>
            </a:r>
            <a:endParaRPr lang="en-US" altLang="zh-CN" sz="1050" b="1" kern="0" dirty="0"/>
          </a:p>
        </p:txBody>
      </p:sp>
    </p:spTree>
    <p:extLst>
      <p:ext uri="{BB962C8B-B14F-4D97-AF65-F5344CB8AC3E}">
        <p14:creationId xmlns:p14="http://schemas.microsoft.com/office/powerpoint/2010/main" val="3107195180"/>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306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1296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doc.: 11-23/0612r1 </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Pei Zhou</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smtClean="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11-23/0612r1 </a:t>
            </a:r>
            <a:endParaRPr lang="en-US" altLang="zh-CN" kern="0" dirty="0"/>
          </a:p>
          <a:p>
            <a:pPr marL="628650" lvl="2">
              <a:buFont typeface="微软雅黑" panose="020B0503020204020204" pitchFamily="34" charset="-122"/>
              <a:buChar char="–"/>
              <a:defRPr/>
            </a:pPr>
            <a:r>
              <a:rPr lang="en-US" altLang="zh-CN" kern="0" dirty="0"/>
              <a:t>Unanimous consent</a:t>
            </a:r>
            <a:endParaRPr lang="en-US" altLang="zh-CN" sz="1050" b="1" kern="0" dirty="0"/>
          </a:p>
        </p:txBody>
      </p:sp>
    </p:spTree>
    <p:extLst>
      <p:ext uri="{BB962C8B-B14F-4D97-AF65-F5344CB8AC3E}">
        <p14:creationId xmlns:p14="http://schemas.microsoft.com/office/powerpoint/2010/main" val="88792248"/>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307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1909, 2147, 1070, 1344, 2148, 2062, 1072, 1073, 1809 and 1858,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presented in document </a:t>
            </a:r>
            <a:r>
              <a:rPr lang="en-US" altLang="zh-CN" sz="1600" dirty="0" smtClean="0"/>
              <a:t>11-23/0438r3</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Rui Du</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smtClean="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11-23/0438r3</a:t>
            </a:r>
            <a:endParaRPr lang="en-US" altLang="zh-CN" kern="0" dirty="0"/>
          </a:p>
          <a:p>
            <a:pPr marL="628650" lvl="2">
              <a:buFont typeface="微软雅黑" panose="020B0503020204020204" pitchFamily="34" charset="-122"/>
              <a:buChar char="–"/>
              <a:defRPr/>
            </a:pPr>
            <a:r>
              <a:rPr lang="en-US" altLang="zh-CN" kern="0" dirty="0"/>
              <a:t>Unanimous consent</a:t>
            </a:r>
            <a:endParaRPr lang="en-US" altLang="zh-CN" sz="1050" b="1" kern="0" dirty="0"/>
          </a:p>
        </p:txBody>
      </p:sp>
    </p:spTree>
    <p:extLst>
      <p:ext uri="{BB962C8B-B14F-4D97-AF65-F5344CB8AC3E}">
        <p14:creationId xmlns:p14="http://schemas.microsoft.com/office/powerpoint/2010/main" val="29327987"/>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308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1042, 1380, 1434, 1438, 1439, 1671, 1736, 1740, 1956, 1957, 2002, 2221, 2289, 2290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doc.: </a:t>
            </a:r>
            <a:r>
              <a:rPr lang="en-US" altLang="zh-CN" sz="1600" dirty="0" smtClean="0"/>
              <a:t>11-23/0675r1</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Mengshi</a:t>
            </a:r>
            <a:r>
              <a:rPr lang="en-US" altLang="zh-CN" sz="1800" b="1" kern="0" dirty="0"/>
              <a:t> Hu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smtClean="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11-23/0675r1</a:t>
            </a:r>
            <a:endParaRPr lang="en-US" altLang="zh-CN" kern="0" dirty="0"/>
          </a:p>
          <a:p>
            <a:pPr marL="628650" lvl="2">
              <a:buFont typeface="微软雅黑" panose="020B0503020204020204" pitchFamily="34" charset="-122"/>
              <a:buChar char="–"/>
              <a:defRPr/>
            </a:pPr>
            <a:r>
              <a:rPr lang="en-US" altLang="zh-CN" kern="0" dirty="0"/>
              <a:t>Unanimous consent</a:t>
            </a:r>
            <a:endParaRPr lang="en-US" altLang="zh-CN" sz="1050" b="1" kern="0" dirty="0"/>
          </a:p>
        </p:txBody>
      </p:sp>
    </p:spTree>
    <p:extLst>
      <p:ext uri="{BB962C8B-B14F-4D97-AF65-F5344CB8AC3E}">
        <p14:creationId xmlns:p14="http://schemas.microsoft.com/office/powerpoint/2010/main" val="299477802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267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1154, 2044, 2292</a:t>
            </a:r>
            <a:r>
              <a:rPr lang="en-US" altLang="zh-CN" sz="1600" dirty="0" smtClean="0"/>
              <a:t>, </a:t>
            </a:r>
          </a:p>
          <a:p>
            <a:pPr lvl="1" algn="just">
              <a:buFont typeface="Arial" panose="020B0604020202020204" pitchFamily="34" charset="0"/>
              <a:buChar char="–"/>
              <a:defRPr/>
            </a:pPr>
            <a:r>
              <a:rPr lang="en-US" altLang="zh-CN" sz="1600" dirty="0"/>
              <a:t>as specified </a:t>
            </a:r>
            <a:r>
              <a:rPr lang="en-US" altLang="zh-CN" sz="1600" dirty="0" smtClean="0"/>
              <a:t>in 23/0370r2</a:t>
            </a: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Rojan Chitrakar </a:t>
            </a:r>
            <a:r>
              <a:rPr lang="en-US" altLang="zh-CN" sz="1800" b="1" kern="0" dirty="0" smtClean="0"/>
              <a:t> </a:t>
            </a:r>
            <a:r>
              <a:rPr lang="en-US" altLang="zh-CN" sz="1800" b="1" kern="0" dirty="0"/>
              <a:t>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smtClean="0"/>
              <a:t>Result: </a:t>
            </a:r>
            <a:r>
              <a:rPr lang="en-US" altLang="zh-CN" sz="1800" dirty="0">
                <a:highlight>
                  <a:srgbClr val="00FF00"/>
                </a:highlight>
              </a:rPr>
              <a:t>Approved by unanimous consent</a:t>
            </a:r>
            <a:endParaRPr lang="en-US" altLang="zh-CN" sz="110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kern="0" dirty="0"/>
          </a:p>
          <a:p>
            <a:pPr marL="628650" lvl="2">
              <a:buFont typeface="微软雅黑" panose="020B0503020204020204" pitchFamily="34" charset="-122"/>
              <a:buChar char="–"/>
              <a:defRPr/>
            </a:pPr>
            <a:r>
              <a:rPr lang="en-US" altLang="zh-CN" kern="0" dirty="0"/>
              <a:t>Related document </a:t>
            </a:r>
            <a:r>
              <a:rPr lang="en-US" altLang="zh-CN" dirty="0" smtClean="0"/>
              <a:t>23/0370r2</a:t>
            </a:r>
            <a:endParaRPr lang="en-US" altLang="zh-CN" kern="0" dirty="0"/>
          </a:p>
          <a:p>
            <a:pPr marL="628650" lvl="2">
              <a:buFont typeface="微软雅黑" panose="020B0503020204020204" pitchFamily="34" charset="-122"/>
              <a:buChar char="–"/>
              <a:defRPr/>
            </a:pPr>
            <a:r>
              <a:rPr lang="en-US" altLang="zh-CN" kern="0" dirty="0" smtClean="0"/>
              <a:t>SP Result: Unanimous consent</a:t>
            </a:r>
            <a:endParaRPr lang="en-US" altLang="zh-CN" kern="0" dirty="0"/>
          </a:p>
        </p:txBody>
      </p:sp>
    </p:spTree>
    <p:extLst>
      <p:ext uri="{BB962C8B-B14F-4D97-AF65-F5344CB8AC3E}">
        <p14:creationId xmlns:p14="http://schemas.microsoft.com/office/powerpoint/2010/main" val="1476892446"/>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309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1025, 1786, 1846, 1791, 1943, 1790, 1331, 1974, 1006, 1792, 1787, 1845, 1812, 1523, 1480, 1126, 1081</a:t>
            </a:r>
          </a:p>
          <a:p>
            <a:pPr lvl="1" algn="just">
              <a:buFont typeface="Arial" panose="020B0604020202020204" pitchFamily="34" charset="0"/>
              <a:buChar char="–"/>
              <a:defRPr/>
            </a:pPr>
            <a:r>
              <a:rPr lang="en-US" altLang="zh-CN" sz="1600" dirty="0"/>
              <a:t>as specified in doc.: </a:t>
            </a:r>
            <a:r>
              <a:rPr lang="en-US" altLang="zh-CN" sz="1600" dirty="0" smtClean="0"/>
              <a:t>11-23/0726r1 </a:t>
            </a:r>
            <a:r>
              <a:rPr lang="en-US" altLang="zh-CN" sz="1600" dirty="0"/>
              <a:t>‘Proposed resolutions for editorial comments on D1.0 - Part 4’</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a:t>
            </a:r>
            <a:r>
              <a:rPr lang="en-US" altLang="zh-CN" sz="1800" b="1" kern="0" dirty="0" smtClean="0"/>
              <a:t>Silva</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smtClean="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11-23/0726r1 </a:t>
            </a:r>
            <a:endParaRPr lang="en-US" altLang="zh-CN" kern="0" dirty="0"/>
          </a:p>
          <a:p>
            <a:pPr marL="628650" lvl="2">
              <a:buFont typeface="微软雅黑" panose="020B0503020204020204" pitchFamily="34" charset="-122"/>
              <a:buChar char="–"/>
              <a:defRPr/>
            </a:pPr>
            <a:r>
              <a:rPr lang="en-US" altLang="zh-CN" kern="0" dirty="0"/>
              <a:t>Unanimous consent</a:t>
            </a:r>
            <a:endParaRPr lang="en-US" altLang="zh-CN" sz="1050" b="1" kern="0" dirty="0"/>
          </a:p>
        </p:txBody>
      </p:sp>
    </p:spTree>
    <p:extLst>
      <p:ext uri="{BB962C8B-B14F-4D97-AF65-F5344CB8AC3E}">
        <p14:creationId xmlns:p14="http://schemas.microsoft.com/office/powerpoint/2010/main" val="4233485367"/>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310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1251 1287 1657 1288 1289 1424 1597 1608 1656 1681 1699 1748 1749 1750 1751 1752 1804 1924 1925 1926 2160 2249 2250</a:t>
            </a:r>
          </a:p>
          <a:p>
            <a:pPr lvl="1" algn="just">
              <a:buFont typeface="Arial" panose="020B0604020202020204" pitchFamily="34" charset="0"/>
              <a:buChar char="–"/>
              <a:defRPr/>
            </a:pPr>
            <a:r>
              <a:rPr lang="en-US" altLang="zh-CN" sz="1600" dirty="0"/>
              <a:t>in 11-23/0748r2 “Resolutions for SBP Comments in LB272 - Part 1”</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Cheng Chen</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smtClean="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11-23/0748r2 </a:t>
            </a:r>
            <a:endParaRPr lang="en-US" altLang="zh-CN" kern="0" dirty="0"/>
          </a:p>
          <a:p>
            <a:pPr marL="628650" lvl="2">
              <a:buFont typeface="微软雅黑" panose="020B0503020204020204" pitchFamily="34" charset="-122"/>
              <a:buChar char="–"/>
              <a:defRPr/>
            </a:pPr>
            <a:r>
              <a:rPr lang="en-US" altLang="zh-CN" kern="0" dirty="0"/>
              <a:t>Unanimous consent</a:t>
            </a:r>
            <a:endParaRPr lang="en-US" altLang="zh-CN" sz="1050" b="1" kern="0" dirty="0"/>
          </a:p>
        </p:txBody>
      </p:sp>
    </p:spTree>
    <p:extLst>
      <p:ext uri="{BB962C8B-B14F-4D97-AF65-F5344CB8AC3E}">
        <p14:creationId xmlns:p14="http://schemas.microsoft.com/office/powerpoint/2010/main" val="2202475143"/>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311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1377, 1841, 1842, 2255, 2092, 2183, 2184, 2215, </a:t>
            </a:r>
            <a:r>
              <a:rPr lang="en-US" altLang="zh-CN" sz="1600" strike="sngStrike" dirty="0">
                <a:solidFill>
                  <a:srgbClr val="FF0000"/>
                </a:solidFill>
              </a:rPr>
              <a:t>1054</a:t>
            </a:r>
            <a:r>
              <a:rPr lang="en-US" altLang="zh-CN" sz="1600" dirty="0"/>
              <a:t>, 2006, 1849, 1456, 1457, 1850, 1458, 1459, 1927, 2213, 1046, 1232, 1383, 1384, 1385, 1386, 1387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11-23-0751r1 </a:t>
            </a: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kern="0" dirty="0" smtClean="0"/>
              <a:t> </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smtClean="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11-23-0751r1 </a:t>
            </a:r>
            <a:endParaRPr lang="en-US" altLang="zh-CN" kern="0" dirty="0"/>
          </a:p>
          <a:p>
            <a:pPr marL="628650" lvl="2">
              <a:buFont typeface="微软雅黑" panose="020B0503020204020204" pitchFamily="34" charset="-122"/>
              <a:buChar char="–"/>
              <a:defRPr/>
            </a:pPr>
            <a:r>
              <a:rPr lang="en-US" altLang="zh-CN" kern="0" dirty="0"/>
              <a:t>Unanimous consent</a:t>
            </a:r>
            <a:endParaRPr lang="en-US" altLang="zh-CN" sz="1050" b="1" kern="0" dirty="0"/>
          </a:p>
        </p:txBody>
      </p:sp>
    </p:spTree>
    <p:extLst>
      <p:ext uri="{BB962C8B-B14F-4D97-AF65-F5344CB8AC3E}">
        <p14:creationId xmlns:p14="http://schemas.microsoft.com/office/powerpoint/2010/main" val="3234109157"/>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a:t>
            </a:r>
            <a:r>
              <a:rPr lang="en-US" altLang="zh-CN" sz="4000" dirty="0" smtClean="0"/>
              <a:t>on </a:t>
            </a:r>
            <a:r>
              <a:rPr lang="en-US" altLang="en-US" sz="4000" dirty="0" smtClean="0">
                <a:solidFill>
                  <a:srgbClr val="0000FF"/>
                </a:solidFill>
              </a:rPr>
              <a:t>May </a:t>
            </a:r>
            <a:r>
              <a:rPr lang="en-US" altLang="zh-CN" sz="4000" dirty="0" smtClean="0">
                <a:solidFill>
                  <a:srgbClr val="0000FF"/>
                </a:solidFill>
              </a:rPr>
              <a:t>Interim</a:t>
            </a:r>
            <a:r>
              <a:rPr lang="en-US" altLang="en-US" sz="4000" dirty="0">
                <a:solidFill>
                  <a:srgbClr val="0000FF"/>
                </a:solidFill>
              </a:rPr>
              <a:t> </a:t>
            </a:r>
            <a:endParaRPr lang="en-US" altLang="en-US" sz="4000" dirty="0" smtClean="0">
              <a:solidFill>
                <a:srgbClr val="0000FF"/>
              </a:solidFill>
            </a:endParaRPr>
          </a:p>
          <a:p>
            <a:pPr algn="ctr">
              <a:buFontTx/>
              <a:buNone/>
            </a:pPr>
            <a:r>
              <a:rPr lang="en-US" altLang="zh-CN" sz="4000" dirty="0">
                <a:solidFill>
                  <a:srgbClr val="00B0F0"/>
                </a:solidFill>
                <a:cs typeface="Times New Roman" panose="02020603050405020304" pitchFamily="18" charset="0"/>
              </a:rPr>
              <a:t>May 18    (Thursday AM 2</a:t>
            </a:r>
            <a:r>
              <a:rPr lang="en-US" altLang="zh-CN" sz="4000" dirty="0" smtClean="0">
                <a:solidFill>
                  <a:srgbClr val="00B0F0"/>
                </a:solidFill>
                <a:cs typeface="Times New Roman" panose="02020603050405020304" pitchFamily="18" charset="0"/>
              </a:rPr>
              <a:t>)</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2355238048"/>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smtClean="0"/>
              <a:t>Motion: </a:t>
            </a:r>
            <a:r>
              <a:rPr lang="en-US" altLang="zh-CN" sz="3200" dirty="0"/>
              <a:t>July Ad-hoc </a:t>
            </a:r>
            <a:r>
              <a:rPr lang="en-US" altLang="zh-CN" sz="3200" dirty="0" smtClean="0"/>
              <a:t>meeting</a:t>
            </a:r>
            <a:endParaRPr lang="en-US" altLang="en-US" sz="3200" dirty="0">
              <a:solidFill>
                <a:schemeClr val="tx2"/>
              </a:solidFill>
            </a:endParaRPr>
          </a:p>
        </p:txBody>
      </p:sp>
      <p:sp>
        <p:nvSpPr>
          <p:cNvPr id="4"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Approve a </a:t>
            </a:r>
            <a:r>
              <a:rPr lang="en-US" altLang="zh-CN" sz="1800" b="1" kern="0" dirty="0" err="1" smtClean="0"/>
              <a:t>TGbf</a:t>
            </a:r>
            <a:r>
              <a:rPr lang="en-US" altLang="zh-CN" sz="1800" b="1" kern="0" dirty="0" smtClean="0"/>
              <a:t> </a:t>
            </a:r>
            <a:r>
              <a:rPr lang="en-US" altLang="zh-CN" sz="1800" b="1" kern="0" dirty="0"/>
              <a:t>ad-hoc meeting on </a:t>
            </a:r>
            <a:r>
              <a:rPr lang="en-US" altLang="zh-CN" sz="1800" b="1" kern="0" dirty="0">
                <a:solidFill>
                  <a:srgbClr val="0000FF"/>
                </a:solidFill>
              </a:rPr>
              <a:t>July 6, 7, 8</a:t>
            </a:r>
            <a:r>
              <a:rPr lang="en-US" altLang="zh-CN" sz="1800" b="1" kern="0" dirty="0"/>
              <a:t>, 2023, </a:t>
            </a:r>
            <a:r>
              <a:rPr lang="en-US" altLang="zh-CN" sz="1800" b="1" kern="0" dirty="0">
                <a:solidFill>
                  <a:srgbClr val="0000FF"/>
                </a:solidFill>
              </a:rPr>
              <a:t>in the Ericsson Office, Lund, Sweden </a:t>
            </a:r>
            <a:r>
              <a:rPr lang="en-US" altLang="zh-CN" sz="1800" b="1" kern="0" dirty="0" smtClean="0"/>
              <a:t>for </a:t>
            </a:r>
            <a:r>
              <a:rPr lang="en-US" altLang="zh-CN" sz="1800" b="1" kern="0" dirty="0"/>
              <a:t>the purpose of </a:t>
            </a:r>
            <a:r>
              <a:rPr lang="en-US" altLang="zh-CN" sz="1800" b="1" kern="0" dirty="0" err="1" smtClean="0"/>
              <a:t>TGbf</a:t>
            </a:r>
            <a:r>
              <a:rPr lang="en-US" altLang="zh-CN" sz="1800" b="1" kern="0" dirty="0" smtClean="0"/>
              <a:t> </a:t>
            </a:r>
            <a:r>
              <a:rPr lang="en-US" altLang="zh-CN" sz="1800" b="1" kern="0" dirty="0"/>
              <a:t>comment resolution and consideration of document submissions.</a:t>
            </a:r>
          </a:p>
          <a:p>
            <a:pPr marL="342900" lvl="1" indent="-342900" algn="just">
              <a:buFont typeface="Arial" panose="020B0604020202020204" pitchFamily="34" charset="0"/>
              <a:buChar char="•"/>
              <a:defRPr/>
            </a:pPr>
            <a:endParaRPr lang="en-US" altLang="zh-CN" sz="1800" b="1" kern="0" dirty="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dirty="0" smtClean="0"/>
              <a:t>	</a:t>
            </a:r>
            <a:r>
              <a:rPr lang="en-US" altLang="zh-CN" sz="1800" b="1" kern="0" dirty="0" smtClean="0"/>
              <a:t>Second:</a:t>
            </a:r>
          </a:p>
          <a:p>
            <a:pPr marL="342900" lvl="1" indent="-342900" algn="just">
              <a:buFont typeface="Arial" panose="020B0604020202020204" pitchFamily="34" charset="0"/>
              <a:buChar char="•"/>
              <a:defRPr/>
            </a:pPr>
            <a:r>
              <a:rPr lang="en-US" altLang="zh-CN" sz="1800" b="1" kern="0" dirty="0" smtClean="0"/>
              <a:t>Result:</a:t>
            </a:r>
            <a:endParaRPr lang="en-US" altLang="zh-CN" sz="1600" kern="0" dirty="0" smtClean="0"/>
          </a:p>
          <a:p>
            <a:pPr marL="0" lvl="1" indent="0">
              <a:buNone/>
              <a:defRPr/>
            </a:pPr>
            <a:r>
              <a:rPr lang="en-US" altLang="zh-CN" sz="1600" kern="0" dirty="0" smtClean="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dirty="0" smtClean="0"/>
              <a:t>Mix-mode </a:t>
            </a:r>
            <a:r>
              <a:rPr lang="en-US" altLang="zh-CN" dirty="0"/>
              <a:t>meeting</a:t>
            </a:r>
          </a:p>
          <a:p>
            <a:pPr marL="628650" lvl="2">
              <a:buFont typeface="微软雅黑" panose="020B0503020204020204" pitchFamily="34" charset="-122"/>
              <a:buChar char="–"/>
              <a:defRPr/>
            </a:pP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797485311"/>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Tree>
    <p:extLst>
      <p:ext uri="{BB962C8B-B14F-4D97-AF65-F5344CB8AC3E}">
        <p14:creationId xmlns:p14="http://schemas.microsoft.com/office/powerpoint/2010/main" val="2706829808"/>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
        <p:nvSpPr>
          <p:cNvPr id="5" name="Rectangle 3"/>
          <p:cNvSpPr txBox="1">
            <a:spLocks noChangeArrowheads="1"/>
          </p:cNvSpPr>
          <p:nvPr/>
        </p:nvSpPr>
        <p:spPr bwMode="auto">
          <a:xfrm>
            <a:off x="914400" y="1295400"/>
            <a:ext cx="105156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a:t>
            </a:r>
            <a:r>
              <a:rPr lang="en-US" altLang="zh-CN" kern="0" dirty="0" err="1" smtClean="0"/>
              <a:t>XXXXrX</a:t>
            </a:r>
            <a:endParaRPr lang="en-US" altLang="zh-CN" kern="0" dirty="0"/>
          </a:p>
          <a:p>
            <a:pPr marL="628650" lvl="2">
              <a:buFont typeface="微软雅黑" panose="020B0503020204020204" pitchFamily="34" charset="-122"/>
              <a:buChar char="–"/>
              <a:defRPr/>
            </a:pPr>
            <a:r>
              <a:rPr lang="en-US" altLang="zh-CN" kern="0" dirty="0"/>
              <a:t>SP Result: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680958257"/>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t>
            </a:r>
            <a:r>
              <a:rPr lang="en-US" altLang="zh-CN" sz="1800" b="1" kern="0" dirty="0" smtClean="0"/>
              <a:t>amendment:</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a:t>
            </a:r>
            <a:r>
              <a:rPr lang="en-US" altLang="zh-CN" kern="0" dirty="0" err="1" smtClean="0"/>
              <a:t>XXXXrX</a:t>
            </a:r>
            <a:endParaRPr lang="en-US" altLang="zh-CN" kern="0" dirty="0"/>
          </a:p>
          <a:p>
            <a:pPr marL="628650" lvl="2">
              <a:buFont typeface="微软雅黑" panose="020B0503020204020204" pitchFamily="34" charset="-122"/>
              <a:buChar char="–"/>
              <a:defRPr/>
            </a:pPr>
            <a:r>
              <a:rPr lang="en-US" altLang="zh-CN" kern="0" dirty="0"/>
              <a:t>SP Result: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064888051"/>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in DCN + title</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a:t>
            </a:r>
            <a:r>
              <a:rPr lang="en-US" altLang="zh-CN" kern="0" dirty="0" err="1" smtClean="0"/>
              <a:t>XXXXrX</a:t>
            </a:r>
            <a:endParaRPr lang="en-US" altLang="zh-CN" kern="0" dirty="0"/>
          </a:p>
          <a:p>
            <a:pPr marL="628650" lvl="2">
              <a:buFont typeface="微软雅黑" panose="020B0503020204020204" pitchFamily="34" charset="-122"/>
              <a:buChar char="–"/>
              <a:defRPr/>
            </a:pPr>
            <a:r>
              <a:rPr lang="en-US" altLang="zh-CN" kern="0" dirty="0"/>
              <a:t>SP Result: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263968661"/>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XXX (</a:t>
            </a:r>
            <a:r>
              <a:rPr lang="en-US" altLang="zh-CN" sz="4000" dirty="0" err="1">
                <a:solidFill>
                  <a:srgbClr val="FF0000"/>
                </a:solidFill>
              </a:rPr>
              <a:t>Defered</a:t>
            </a:r>
            <a:r>
              <a:rPr lang="en-US" altLang="zh-CN" sz="4000" dirty="0"/>
              <a:t>)</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2296</a:t>
            </a:r>
          </a:p>
          <a:p>
            <a:pPr lvl="1" algn="just">
              <a:buFont typeface="Arial" panose="020B0604020202020204" pitchFamily="34" charset="0"/>
              <a:buChar char="–"/>
              <a:defRPr/>
            </a:pPr>
            <a:r>
              <a:rPr lang="en-US" altLang="zh-CN" sz="1600" dirty="0"/>
              <a:t>in 11-23/0748r2 “Resolutions for SBP Comments in LB272 - Part 1”</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Cheng Chen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a:t>11-23/0748r2 </a:t>
            </a:r>
            <a:endParaRPr lang="en-US" altLang="zh-CN" kern="0" dirty="0"/>
          </a:p>
          <a:p>
            <a:pPr marL="628650" lvl="2">
              <a:buFont typeface="微软雅黑" panose="020B0503020204020204" pitchFamily="34" charset="-122"/>
              <a:buChar char="–"/>
              <a:defRPr/>
            </a:pPr>
            <a:r>
              <a:rPr lang="en-US" altLang="zh-CN" kern="0" dirty="0"/>
              <a:t>SP Result: </a:t>
            </a:r>
            <a:r>
              <a:rPr lang="en-US" altLang="zh-CN" dirty="0"/>
              <a:t>10Y/3N/7A</a:t>
            </a:r>
            <a:endParaRPr lang="en-US" altLang="zh-CN" sz="1050" b="1" kern="0" dirty="0"/>
          </a:p>
        </p:txBody>
      </p:sp>
    </p:spTree>
    <p:extLst>
      <p:ext uri="{BB962C8B-B14F-4D97-AF65-F5344CB8AC3E}">
        <p14:creationId xmlns:p14="http://schemas.microsoft.com/office/powerpoint/2010/main" val="356631638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268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1299, 1298, 1355, 1353, 1229, 2166, 1356, 2070, 1354, 1302, 2071, 1357, 1235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document 11-23-0412r1</a:t>
            </a: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kern="0" dirty="0" smtClean="0"/>
              <a:t> </a:t>
            </a:r>
            <a:r>
              <a:rPr lang="en-US" altLang="zh-CN" sz="1800" b="1" kern="0" dirty="0"/>
              <a:t>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11-23-0412r1</a:t>
            </a:r>
            <a:endParaRPr lang="en-US" altLang="zh-CN" kern="0" dirty="0"/>
          </a:p>
          <a:p>
            <a:pPr marL="628650" lvl="2">
              <a:buFont typeface="微软雅黑" panose="020B0503020204020204" pitchFamily="34" charset="-122"/>
              <a:buChar char="–"/>
              <a:defRPr/>
            </a:pPr>
            <a:r>
              <a:rPr lang="en-US" altLang="zh-CN" kern="0" dirty="0" smtClean="0"/>
              <a:t>SP Result: Unanimous consent</a:t>
            </a:r>
            <a:endParaRPr lang="en-US" altLang="zh-CN" kern="0" dirty="0"/>
          </a:p>
        </p:txBody>
      </p:sp>
    </p:spTree>
    <p:extLst>
      <p:ext uri="{BB962C8B-B14F-4D97-AF65-F5344CB8AC3E}">
        <p14:creationId xmlns:p14="http://schemas.microsoft.com/office/powerpoint/2010/main" val="108477537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269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1363. 1359, 1360, 1361, 1362, 1364, 1365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document  </a:t>
            </a:r>
            <a:r>
              <a:rPr lang="en-US" altLang="zh-CN" sz="1600" dirty="0" smtClean="0"/>
              <a:t>11-23-0417r1</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kern="0" dirty="0" smtClean="0"/>
              <a:t> </a:t>
            </a:r>
            <a:r>
              <a:rPr lang="en-US" altLang="zh-CN" sz="1800" b="1" kern="0" dirty="0"/>
              <a:t>	</a:t>
            </a:r>
            <a:r>
              <a:rPr lang="en-US" altLang="zh-CN" sz="1800" b="1" dirty="0"/>
              <a:t>	</a:t>
            </a:r>
            <a:r>
              <a:rPr lang="en-US" altLang="zh-CN" sz="1800" b="1" kern="0" dirty="0"/>
              <a:t>Second: Claudio da Silva</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11-23-0417r1</a:t>
            </a:r>
            <a:endParaRPr lang="en-US" altLang="zh-CN" kern="0" dirty="0"/>
          </a:p>
          <a:p>
            <a:pPr marL="628650" lvl="2">
              <a:buFont typeface="微软雅黑" panose="020B0503020204020204" pitchFamily="34" charset="-122"/>
              <a:buChar char="–"/>
              <a:defRPr/>
            </a:pPr>
            <a:r>
              <a:rPr lang="en-US" altLang="zh-CN" kern="0" dirty="0" smtClean="0"/>
              <a:t>SP Result: Unanimous consent</a:t>
            </a:r>
            <a:endParaRPr lang="en-US" altLang="zh-CN" kern="0" dirty="0"/>
          </a:p>
        </p:txBody>
      </p:sp>
    </p:spTree>
    <p:extLst>
      <p:ext uri="{BB962C8B-B14F-4D97-AF65-F5344CB8AC3E}">
        <p14:creationId xmlns:p14="http://schemas.microsoft.com/office/powerpoint/2010/main" val="144408982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a:t>
            </a:r>
            <a:r>
              <a:rPr lang="en-US" altLang="zh-CN" sz="4000" dirty="0" smtClean="0"/>
              <a:t>on </a:t>
            </a:r>
            <a:r>
              <a:rPr lang="en-US" altLang="en-US" sz="4000" dirty="0" smtClean="0">
                <a:solidFill>
                  <a:srgbClr val="0000FF"/>
                </a:solidFill>
              </a:rPr>
              <a:t>April 25</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407514679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270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1082</a:t>
            </a:r>
            <a:r>
              <a:rPr lang="en-US" altLang="zh-CN" sz="1600" dirty="0"/>
              <a:t>, 1083, 1526, 1555, 1556, 1702, 1844, 1341, 1501,  </a:t>
            </a:r>
            <a:endParaRPr lang="en-US" altLang="zh-CN" sz="1600" dirty="0" smtClean="0"/>
          </a:p>
          <a:p>
            <a:pPr lvl="1" algn="just">
              <a:buFont typeface="Arial" panose="020B0604020202020204" pitchFamily="34" charset="0"/>
              <a:buChar char="–"/>
              <a:defRPr/>
            </a:pPr>
            <a:r>
              <a:rPr lang="en-US" altLang="zh-CN" sz="1600" dirty="0"/>
              <a:t>as specified in </a:t>
            </a:r>
            <a:r>
              <a:rPr lang="en-US" altLang="zh-CN" sz="1600" dirty="0" smtClean="0"/>
              <a:t>document 11-23/0476r3</a:t>
            </a: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Chaoming Luo </a:t>
            </a:r>
            <a:r>
              <a:rPr lang="en-US" altLang="zh-CN" sz="1800" b="1" kern="0" dirty="0"/>
              <a:t>	</a:t>
            </a:r>
            <a:r>
              <a:rPr lang="en-US" altLang="zh-CN" sz="1800" b="1" dirty="0"/>
              <a:t>	</a:t>
            </a:r>
            <a:r>
              <a:rPr lang="en-US" altLang="zh-CN" sz="1800" b="1" kern="0" dirty="0"/>
              <a:t>Second: Pei Zhou</a:t>
            </a:r>
          </a:p>
          <a:p>
            <a:pPr marL="342900" lvl="1" indent="-342900" algn="just">
              <a:buFont typeface="Arial" panose="020B0604020202020204" pitchFamily="34" charset="0"/>
              <a:buChar char="•"/>
              <a:defRPr/>
            </a:pPr>
            <a:r>
              <a:rPr lang="en-US" altLang="zh-CN" sz="1800" b="1" kern="0" dirty="0" smtClean="0"/>
              <a:t>Result: </a:t>
            </a:r>
            <a:r>
              <a:rPr lang="en-US" altLang="zh-CN" sz="1800" dirty="0">
                <a:highlight>
                  <a:srgbClr val="00FF00"/>
                </a:highlight>
              </a:rPr>
              <a:t>Approved by unanimous consent</a:t>
            </a:r>
            <a:endParaRPr lang="en-US" altLang="zh-CN" sz="180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kern="0" dirty="0"/>
          </a:p>
          <a:p>
            <a:pPr marL="628650" lvl="2">
              <a:buFont typeface="微软雅黑" panose="020B0503020204020204" pitchFamily="34" charset="-122"/>
              <a:buChar char="–"/>
              <a:defRPr/>
            </a:pPr>
            <a:r>
              <a:rPr lang="en-US" altLang="zh-CN" kern="0" dirty="0"/>
              <a:t>Related document </a:t>
            </a:r>
            <a:r>
              <a:rPr lang="en-US" altLang="zh-CN" dirty="0"/>
              <a:t>11-23/0476r3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408985482"/>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109279</TotalTime>
  <Words>3139</Words>
  <Application>Microsoft Office PowerPoint</Application>
  <PresentationFormat>宽屏</PresentationFormat>
  <Paragraphs>714</Paragraphs>
  <Slides>59</Slides>
  <Notes>59</Notes>
  <HiddenSlides>0</HiddenSlides>
  <MMClips>0</MMClips>
  <ScaleCrop>false</ScaleCrop>
  <HeadingPairs>
    <vt:vector size="6" baseType="variant">
      <vt:variant>
        <vt:lpstr>已用的字体</vt:lpstr>
      </vt:variant>
      <vt:variant>
        <vt:i4>5</vt:i4>
      </vt:variant>
      <vt:variant>
        <vt:lpstr>主题</vt:lpstr>
      </vt:variant>
      <vt:variant>
        <vt:i4>1</vt:i4>
      </vt:variant>
      <vt:variant>
        <vt:lpstr>幻灯片标题</vt:lpstr>
      </vt:variant>
      <vt:variant>
        <vt:i4>59</vt:i4>
      </vt:variant>
    </vt:vector>
  </HeadingPairs>
  <TitlesOfParts>
    <vt:vector size="65" baseType="lpstr">
      <vt:lpstr>MS PGothic</vt:lpstr>
      <vt:lpstr>宋体</vt:lpstr>
      <vt:lpstr>微软雅黑</vt:lpstr>
      <vt:lpstr>Arial</vt:lpstr>
      <vt:lpstr>Times New Roman</vt:lpstr>
      <vt:lpstr>802-11-Submission</vt:lpstr>
      <vt:lpstr>TGbf Motions List – Part 2</vt:lpstr>
      <vt:lpstr>IEEE 802.11 Task Group bf WLAN Sensing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Company>Marvell Semiconductor Inc.</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19/0543r12</dc:title>
  <dc:subject>Task Group AY November 2015 Meeting Agenda</dc:subject>
  <dc:creator>Edward Au</dc:creator>
  <cp:keywords>March, April, May 2019</cp:keywords>
  <dc:description/>
  <cp:lastModifiedBy>Hanxiao (Tony, WT Lab)</cp:lastModifiedBy>
  <cp:revision>5229</cp:revision>
  <cp:lastPrinted>2014-11-04T15:04:57Z</cp:lastPrinted>
  <dcterms:created xsi:type="dcterms:W3CDTF">2007-04-17T18:10:23Z</dcterms:created>
  <dcterms:modified xsi:type="dcterms:W3CDTF">2023-05-17T09:51:18Z</dcterms:modified>
  <cp:category>Agenda</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(3)12QBWneCFzfyxVvFvK9kHjKpa3aSqrPVV+iw+y1ejlEFg4kmAcgcYh2XvgINZCqHKYM47ne8
4iwDhilQ1dO9tRE0RmzgbTqe8hm+eyydGWMU0OaHXLVcyzmXVNTCERc4wKKFMTLdg0Qlza1w
EvuTMvZIMFTpvU7gJIFVaiQWU2XiEnErJ952VQK9Na0LcEUKUZlqVffeOXlzq2RLldJlexUh
jbT+83NZgYPW0/879A</vt:lpwstr>
  </property>
  <property fmtid="{D5CDD505-2E9C-101B-9397-08002B2CF9AE}" pid="27" name="_2015_ms_pID_7253431">
    <vt:lpwstr>VbELVbcpNKE6x2vKKHKhkcZNTRnSmjimj4TL3YUFa3eR0p1Qz+O/xu
AQrNLFfXceJjMwmbbXzc0vhFG5Lxv1bc5A9ZnwLRvQ/AjIqJBDEAiVeskXgiem2JsFV7rVcc
38eVpAltb7GnzfzJA+laaNZuLSeWwHwDZUSpSdD03rqC3Cvxb35+iFSfDjRiPtzWuLSzcYQ2
a73pS9Rh7Btwc8qskaikw4Y0PvTSlfPhXL5Y</vt:lpwstr>
  </property>
  <property fmtid="{D5CDD505-2E9C-101B-9397-08002B2CF9AE}" pid="28" name="_2015_ms_pID_7253432">
    <vt:lpwstr>Awr32MtD2ynD+g3c6nOO+kw=</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1638412409</vt:lpwstr>
  </property>
</Properties>
</file>