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01" r:id="rId2"/>
    <p:sldId id="609" r:id="rId3"/>
    <p:sldId id="626" r:id="rId4"/>
    <p:sldId id="624" r:id="rId5"/>
    <p:sldId id="617" r:id="rId6"/>
    <p:sldId id="583" r:id="rId7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Aldana, Carlos H" initials="ACH" lastIdx="4" clrIdx="2">
    <p:extLst>
      <p:ext uri="{19B8F6BF-5375-455C-9EA6-DF929625EA0E}">
        <p15:presenceInfo xmlns:p15="http://schemas.microsoft.com/office/powerpoint/2012/main" userId="S-1-5-21-725345543-602162358-527237240-3309005" providerId="AD"/>
      </p:ext>
    </p:extLst>
  </p:cmAuthor>
  <p:cmAuthor id="4" name="Erik Lindskog" initials="EL" lastIdx="6" clrIdx="3">
    <p:extLst>
      <p:ext uri="{19B8F6BF-5375-455C-9EA6-DF929625EA0E}">
        <p15:presenceInfo xmlns:p15="http://schemas.microsoft.com/office/powerpoint/2012/main" userId="S-1-5-21-191130273-305881739-1540833222-690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3" autoAdjust="0"/>
    <p:restoredTop sz="93190" autoAdjust="0"/>
  </p:normalViewPr>
  <p:slideViewPr>
    <p:cSldViewPr>
      <p:cViewPr varScale="1">
        <p:scale>
          <a:sx n="118" d="100"/>
          <a:sy n="118" d="100"/>
        </p:scale>
        <p:origin x="1037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147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10" y="67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58787" y="8997439"/>
            <a:ext cx="1328895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8677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54835" y="9000620"/>
            <a:ext cx="1795934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0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916236" y="6475413"/>
            <a:ext cx="17123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</a:t>
            </a:r>
            <a:r>
              <a:rPr lang="fr-FR" baseline="0" dirty="0" smtClean="0"/>
              <a:t> Lindskog,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5716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7413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27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77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85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70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62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15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94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804248" y="6475413"/>
            <a:ext cx="17796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 Lindskog, Samsung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1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87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2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61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28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26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76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1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249753" y="6475413"/>
            <a:ext cx="3294172" cy="161583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50"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24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1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35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94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83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9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9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59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72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5413"/>
            <a:ext cx="28918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3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5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43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29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89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3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95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89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51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57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508104" y="6475413"/>
            <a:ext cx="30358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26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6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96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6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2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4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0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1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73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0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02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8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98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78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89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4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42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98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85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72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66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90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2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24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8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46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52120" y="6473309"/>
            <a:ext cx="28060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85800" y="310275"/>
            <a:ext cx="7772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pt-BR" sz="1400" b="1" baseline="0" dirty="0" smtClean="0"/>
              <a:t>March  2023                                                                                                       doc.: IEEE </a:t>
            </a:r>
            <a:r>
              <a:rPr lang="pt-BR" sz="1400" b="1" baseline="0" dirty="0" smtClean="0"/>
              <a:t>802.11-23/0391r1</a:t>
            </a:r>
            <a:endParaRPr lang="pt-BR" sz="1400" b="1" baseline="0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 flipV="1">
            <a:off x="471819" y="603379"/>
            <a:ext cx="7986381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18065" y="6473568"/>
            <a:ext cx="79863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2" r:id="rId12"/>
    <p:sldLayoutId id="2147483684" r:id="rId13"/>
    <p:sldLayoutId id="2147483685" r:id="rId14"/>
    <p:sldLayoutId id="214748368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13" r:id="rId22"/>
    <p:sldLayoutId id="2147483714" r:id="rId23"/>
    <p:sldLayoutId id="2147483715" r:id="rId24"/>
    <p:sldLayoutId id="2147483716" r:id="rId25"/>
    <p:sldLayoutId id="2147483717" r:id="rId26"/>
    <p:sldLayoutId id="2147483718" r:id="rId27"/>
    <p:sldLayoutId id="2147483729" r:id="rId28"/>
    <p:sldLayoutId id="2147483730" r:id="rId29"/>
    <p:sldLayoutId id="2147483731" r:id="rId30"/>
    <p:sldLayoutId id="2147483732" r:id="rId31"/>
    <p:sldLayoutId id="2147483733" r:id="rId32"/>
    <p:sldLayoutId id="2147483734" r:id="rId33"/>
    <p:sldLayoutId id="2147483735" r:id="rId34"/>
    <p:sldLayoutId id="2147483736" r:id="rId35"/>
    <p:sldLayoutId id="2147483737" r:id="rId36"/>
    <p:sldLayoutId id="2147483738" r:id="rId37"/>
    <p:sldLayoutId id="2147483739" r:id="rId38"/>
    <p:sldLayoutId id="2147483740" r:id="rId39"/>
    <p:sldLayoutId id="2147483741" r:id="rId40"/>
    <p:sldLayoutId id="2147483742" r:id="rId41"/>
    <p:sldLayoutId id="2147483743" r:id="rId42"/>
    <p:sldLayoutId id="2147483744" r:id="rId43"/>
    <p:sldLayoutId id="2147483745" r:id="rId44"/>
    <p:sldLayoutId id="2147483746" r:id="rId45"/>
    <p:sldLayoutId id="2147483747" r:id="rId46"/>
    <p:sldLayoutId id="2147483748" r:id="rId47"/>
    <p:sldLayoutId id="2147483749" r:id="rId48"/>
    <p:sldLayoutId id="2147483750" r:id="rId49"/>
    <p:sldLayoutId id="2147483751" r:id="rId50"/>
    <p:sldLayoutId id="2147483752" r:id="rId51"/>
    <p:sldLayoutId id="2147483753" r:id="rId52"/>
    <p:sldLayoutId id="2147483754" r:id="rId53"/>
    <p:sldLayoutId id="2147483755" r:id="rId54"/>
    <p:sldLayoutId id="2147483756" r:id="rId55"/>
    <p:sldLayoutId id="2147483757" r:id="rId56"/>
    <p:sldLayoutId id="2147483758" r:id="rId57"/>
    <p:sldLayoutId id="2147483759" r:id="rId58"/>
    <p:sldLayoutId id="2147483760" r:id="rId59"/>
    <p:sldLayoutId id="2147483761" r:id="rId60"/>
    <p:sldLayoutId id="2147483762" r:id="rId61"/>
    <p:sldLayoutId id="2147483763" r:id="rId62"/>
    <p:sldLayoutId id="2147483764" r:id="rId63"/>
    <p:sldLayoutId id="2147483765" r:id="rId64"/>
    <p:sldLayoutId id="2147483766" r:id="rId65"/>
    <p:sldLayoutId id="2147483767" r:id="rId66"/>
    <p:sldLayoutId id="2147483768" r:id="rId67"/>
    <p:sldLayoutId id="2147483769" r:id="rId68"/>
    <p:sldLayoutId id="2147483770" r:id="rId69"/>
    <p:sldLayoutId id="2147483771" r:id="rId70"/>
    <p:sldLayoutId id="2147483772" r:id="rId71"/>
    <p:sldLayoutId id="2147483773" r:id="rId72"/>
    <p:sldLayoutId id="2147483774" r:id="rId73"/>
    <p:sldLayoutId id="2147483775" r:id="rId74"/>
    <p:sldLayoutId id="2147483776" r:id="rId75"/>
    <p:sldLayoutId id="2147483777" r:id="rId7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1"/>
            <a:ext cx="7772400" cy="56584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320 MHz EDCA ranging PPDU support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771800" y="1604913"/>
            <a:ext cx="3382144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March 11, 2023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764375"/>
              </p:ext>
            </p:extLst>
          </p:nvPr>
        </p:nvGraphicFramePr>
        <p:xfrm>
          <a:off x="796131" y="2338155"/>
          <a:ext cx="7627937" cy="423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3" name="Document" r:id="rId4" imgW="8268970" imgH="4598744" progId="Word.Document.8">
                  <p:embed/>
                </p:oleObj>
              </mc:Choice>
              <mc:Fallback>
                <p:oleObj name="Document" r:id="rId4" imgW="8268970" imgH="45987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131" y="2338155"/>
                        <a:ext cx="7627937" cy="4230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07065" y="18662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533297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692696"/>
            <a:ext cx="7918648" cy="576064"/>
          </a:xfrm>
        </p:spPr>
        <p:txBody>
          <a:bodyPr/>
          <a:lstStyle/>
          <a:p>
            <a:r>
              <a:rPr lang="en-US" dirty="0" smtClean="0"/>
              <a:t>320 MHz EDCA Ranging PPDU Support (1)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2676" y="1286566"/>
            <a:ext cx="7772400" cy="5022754"/>
          </a:xfrm>
        </p:spPr>
        <p:txBody>
          <a:bodyPr/>
          <a:lstStyle/>
          <a:p>
            <a:r>
              <a:rPr lang="en-US" b="0" dirty="0" smtClean="0"/>
              <a:t>FTM legacy ranging, a.k.a. EDCA ranging in 802.11az, is currently the most implemented and deployed Wi-Fi time-of-flight ranging method.</a:t>
            </a:r>
          </a:p>
          <a:p>
            <a:r>
              <a:rPr lang="en-US" b="0" dirty="0" smtClean="0"/>
              <a:t>The non-TB and TB 802.11az style ranging protocols are only beginning to be implemented with no market presence to date. </a:t>
            </a:r>
          </a:p>
          <a:p>
            <a:r>
              <a:rPr lang="en-US" b="0" dirty="0" smtClean="0"/>
              <a:t>In the long run we would like to transition to the non-TB and TB 802.11az ranging protocols but for the time being many devices will only be supporting EDCA ranging.</a:t>
            </a:r>
          </a:p>
          <a:p>
            <a:r>
              <a:rPr lang="en-US" b="0" dirty="0" smtClean="0"/>
              <a:t>Thus, just as for non-TB and TB ranging, support for EDCA ranging at wider bandwidths is important to achieve sub meter range measurements reliably.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5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764705"/>
            <a:ext cx="7918648" cy="648072"/>
          </a:xfrm>
        </p:spPr>
        <p:txBody>
          <a:bodyPr/>
          <a:lstStyle/>
          <a:p>
            <a:r>
              <a:rPr lang="en-US" dirty="0"/>
              <a:t>320 MHz EDCA Ranging PPDU Support (</a:t>
            </a:r>
            <a:r>
              <a:rPr lang="en-US" dirty="0" smtClean="0"/>
              <a:t>2)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3672408"/>
          </a:xfrm>
        </p:spPr>
        <p:txBody>
          <a:bodyPr/>
          <a:lstStyle/>
          <a:p>
            <a:r>
              <a:rPr lang="en-US" b="0" dirty="0" smtClean="0"/>
              <a:t>Non-TB and TB </a:t>
            </a:r>
            <a:r>
              <a:rPr lang="en-US" b="0" dirty="0"/>
              <a:t>ranging </a:t>
            </a:r>
            <a:r>
              <a:rPr lang="en-US" b="0" dirty="0" smtClean="0"/>
              <a:t>requires many </a:t>
            </a:r>
            <a:r>
              <a:rPr lang="en-US" b="0" dirty="0"/>
              <a:t>more </a:t>
            </a:r>
            <a:r>
              <a:rPr lang="en-US" b="0" dirty="0" smtClean="0"/>
              <a:t>HW and FW </a:t>
            </a:r>
            <a:r>
              <a:rPr lang="en-US" b="0" dirty="0"/>
              <a:t>changes than </a:t>
            </a:r>
            <a:r>
              <a:rPr lang="en-US" b="0" dirty="0" smtClean="0"/>
              <a:t>ECDA ranging and therefore takes longer time to realize in the market. </a:t>
            </a:r>
            <a:endParaRPr lang="en-US" b="0" dirty="0"/>
          </a:p>
          <a:p>
            <a:r>
              <a:rPr lang="en-US" b="0" dirty="0"/>
              <a:t>As </a:t>
            </a:r>
            <a:r>
              <a:rPr lang="en-US" b="0" dirty="0" smtClean="0"/>
              <a:t>such, </a:t>
            </a:r>
            <a:r>
              <a:rPr lang="en-US" b="0" dirty="0"/>
              <a:t>it makes sense to enable </a:t>
            </a:r>
            <a:r>
              <a:rPr lang="en-US" b="0" dirty="0" smtClean="0"/>
              <a:t>the same wider bandwidths in EDCA ranging that we aim to realize </a:t>
            </a:r>
            <a:r>
              <a:rPr lang="en-US" b="0" dirty="0"/>
              <a:t>in 11bk</a:t>
            </a:r>
            <a:r>
              <a:rPr lang="en-US" b="0" dirty="0" smtClean="0"/>
              <a:t>.</a:t>
            </a:r>
          </a:p>
          <a:p>
            <a:r>
              <a:rPr lang="en-US" b="0" dirty="0" smtClean="0"/>
              <a:t>We therefore propose to enable the EHT 320 MHz PPDUs for EDCA ranging as part of 11bk.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386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4548" y="800688"/>
            <a:ext cx="7920880" cy="761157"/>
          </a:xfrm>
        </p:spPr>
        <p:txBody>
          <a:bodyPr/>
          <a:lstStyle/>
          <a:p>
            <a:r>
              <a:rPr lang="en-US" dirty="0" smtClean="0"/>
              <a:t>Enabling 320 MHz EHT PPDU </a:t>
            </a:r>
            <a:r>
              <a:rPr lang="en-US" dirty="0"/>
              <a:t>support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1700808"/>
            <a:ext cx="7772400" cy="3888432"/>
          </a:xfrm>
        </p:spPr>
        <p:txBody>
          <a:bodyPr/>
          <a:lstStyle/>
          <a:p>
            <a:r>
              <a:rPr lang="en-US" b="0" dirty="0" smtClean="0"/>
              <a:t>The changes needed in the standard to enable EHT PPDUs for EDCA ranging are small.</a:t>
            </a:r>
          </a:p>
          <a:p>
            <a:r>
              <a:rPr lang="en-US" b="0" dirty="0" smtClean="0"/>
              <a:t>Mainly we need to add one or more rows to </a:t>
            </a:r>
            <a:r>
              <a:rPr lang="en-US" b="0" dirty="0"/>
              <a:t>Table 9-320 (Format and Bandwidth subfield). </a:t>
            </a:r>
            <a:endParaRPr lang="en-US" b="0" dirty="0" smtClean="0"/>
          </a:p>
          <a:p>
            <a:r>
              <a:rPr lang="en-US" b="0" dirty="0" smtClean="0"/>
              <a:t>This would include one or more rows for the 320 MHz EHT PPDU(s).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ny extra rows are those that might be needed to support split bandwidths and/or multiple LO options.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674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adding support for 320 MHz ranging using the EHT PPDUs to EDCA ranging?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Y/N/A: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085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40786" y="6504741"/>
            <a:ext cx="3960440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Erik Lindskog, Samsung </a:t>
            </a:r>
            <a:endParaRPr lang="en-GB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Slide </a:t>
            </a:r>
            <a:fld id="{180A7CBB-D779-47FF-8121-3D1EAC5BC8AA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3131840" y="2780928"/>
            <a:ext cx="3292773" cy="720080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187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217278</TotalTime>
  <Words>345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Gothic</vt:lpstr>
      <vt:lpstr>Arial</vt:lpstr>
      <vt:lpstr>Times New Roman</vt:lpstr>
      <vt:lpstr>ACcord-Submission</vt:lpstr>
      <vt:lpstr>Microsoft Word 97 - 2003 Document</vt:lpstr>
      <vt:lpstr>320 MHz EDCA ranging PPDU support</vt:lpstr>
      <vt:lpstr>320 MHz EDCA Ranging PPDU Support (1)</vt:lpstr>
      <vt:lpstr>320 MHz EDCA Ranging PPDU Support (2)</vt:lpstr>
      <vt:lpstr>Enabling 320 MHz EHT PPDU support</vt:lpstr>
      <vt:lpstr>Straw Poll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320 MHz EDCA ranging PPDU support</dc:title>
  <dc:subject>FTM 320 MHz support</dc:subject>
  <dc:creator>Erik Lindskog, Samsung</dc:creator>
  <cp:keywords/>
  <cp:lastModifiedBy>Erik Lindskog</cp:lastModifiedBy>
  <cp:revision>1918</cp:revision>
  <cp:lastPrinted>2019-02-07T19:32:22Z</cp:lastPrinted>
  <dcterms:created xsi:type="dcterms:W3CDTF">2009-11-13T19:11:16Z</dcterms:created>
  <dcterms:modified xsi:type="dcterms:W3CDTF">2023-03-11T21:09:06Z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0b7e9515-6d8a-4695-953d-65cf463980f9</vt:lpwstr>
  </property>
  <property fmtid="{D5CDD505-2E9C-101B-9397-08002B2CF9AE}" pid="4" name="CTP_TimeStamp">
    <vt:lpwstr>2016-10-11 04:54:41Z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  <property fmtid="{D5CDD505-2E9C-101B-9397-08002B2CF9AE}" pid="9" name="NSCPROP_SA">
    <vt:lpwstr>C:\Users\e.lindskog\AppData\Local\Microsoft\Windows\INetCache\Content.Outlook\LIZA4BMM\20180507_R0_Qualcomm_LMR_Reporting_Formats_for_Passive_Location_obs modified by Ali (003).pptx</vt:lpwstr>
  </property>
</Properties>
</file>