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47" r:id="rId4"/>
    <p:sldId id="648" r:id="rId5"/>
    <p:sldId id="650" r:id="rId6"/>
    <p:sldId id="649" r:id="rId7"/>
    <p:sldId id="651" r:id="rId8"/>
    <p:sldId id="652" r:id="rId9"/>
    <p:sldId id="653" r:id="rId10"/>
    <p:sldId id="654" r:id="rId11"/>
    <p:sldId id="618" r:id="rId12"/>
    <p:sldId id="312" r:id="rId13"/>
    <p:sldId id="62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a:t>
            </a:r>
            <a:r>
              <a:rPr lang="en-US" altLang="zh-CN" sz="1800" b="1" dirty="0"/>
              <a:t>389</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May</a:t>
            </a:r>
            <a:r>
              <a:rPr lang="en-US" altLang="en-US" sz="1800" b="1" dirty="0"/>
              <a:t>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926-00-0uhr-challenges-to-achieve-low-latency.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762000"/>
            <a:ext cx="7772400" cy="1066800"/>
          </a:xfrm>
        </p:spPr>
        <p:txBody>
          <a:bodyPr/>
          <a:lstStyle/>
          <a:p>
            <a:r>
              <a:rPr lang="en-US" altLang="zh-CN" dirty="0">
                <a:latin typeface="Arial" panose="020B0604020202020204" pitchFamily="34" charset="0"/>
                <a:cs typeface="Arial" panose="020B0604020202020204" pitchFamily="34" charset="0"/>
              </a:rPr>
              <a:t>Consideration on EDCA operation for low latency traffic delivery</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2023-05-10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4369863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70F143-C77F-440C-A86C-8AC65A92DA9D}"/>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EDCA operation for SPs (cont.) </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BE257626-2B1D-4657-841C-F10EF532E67D}"/>
              </a:ext>
            </a:extLst>
          </p:cNvPr>
          <p:cNvSpPr>
            <a:spLocks noGrp="1"/>
          </p:cNvSpPr>
          <p:nvPr>
            <p:ph idx="1"/>
          </p:nvPr>
        </p:nvSpPr>
        <p:spPr>
          <a:xfrm>
            <a:off x="685800" y="1981200"/>
            <a:ext cx="7772400" cy="606569"/>
          </a:xfrm>
        </p:spPr>
        <p:txBody>
          <a:bodyPr/>
          <a:lstStyle/>
          <a:p>
            <a:pPr>
              <a:buFont typeface="Wingdings" panose="05000000000000000000" pitchFamily="2" charset="2"/>
              <a:buChar char="p"/>
            </a:pPr>
            <a:r>
              <a:rPr lang="en-US" altLang="zh-CN" sz="1400" b="0" dirty="0">
                <a:latin typeface="Arial" panose="020B0604020202020204" pitchFamily="34" charset="0"/>
                <a:cs typeface="Arial" panose="020B0604020202020204" pitchFamily="34" charset="0"/>
              </a:rPr>
              <a:t>An example of special EDCA parameters used for member STAs and non-member STAs during SPs </a:t>
            </a:r>
            <a:endParaRPr lang="zh-CN" altLang="en-US" sz="1400" b="0" dirty="0">
              <a:latin typeface="Arial" panose="020B0604020202020204" pitchFamily="34" charset="0"/>
              <a:cs typeface="Arial" panose="020B0604020202020204" pitchFamily="34" charset="0"/>
            </a:endParaRPr>
          </a:p>
        </p:txBody>
      </p:sp>
      <p:sp>
        <p:nvSpPr>
          <p:cNvPr id="4" name="页脚占位符 3">
            <a:extLst>
              <a:ext uri="{FF2B5EF4-FFF2-40B4-BE49-F238E27FC236}">
                <a16:creationId xmlns:a16="http://schemas.microsoft.com/office/drawing/2014/main" id="{591ABBB5-63D2-4EFF-899F-3A457EC9845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AFC42D4-F695-4917-AA37-B0CDFA38DE6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A056FF1E-8EB1-4744-90F7-73763EAA5D78}"/>
              </a:ext>
            </a:extLst>
          </p:cNvPr>
          <p:cNvPicPr>
            <a:picLocks noChangeAspect="1"/>
          </p:cNvPicPr>
          <p:nvPr/>
        </p:nvPicPr>
        <p:blipFill>
          <a:blip r:embed="rId2"/>
          <a:stretch>
            <a:fillRect/>
          </a:stretch>
        </p:blipFill>
        <p:spPr>
          <a:xfrm>
            <a:off x="952500" y="2615552"/>
            <a:ext cx="7239000" cy="3309359"/>
          </a:xfrm>
          <a:prstGeom prst="rect">
            <a:avLst/>
          </a:prstGeom>
        </p:spPr>
      </p:pic>
    </p:spTree>
    <p:extLst>
      <p:ext uri="{BB962C8B-B14F-4D97-AF65-F5344CB8AC3E}">
        <p14:creationId xmlns:p14="http://schemas.microsoft.com/office/powerpoint/2010/main" val="169381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CN" sz="1400" dirty="0"/>
              <a:t>New applications, such as robotics, industrial automation for industrial IoT, logistics and smart agriculture, have been expected to be supported in UHR, and some of the applications belong to non-schedulable services which require low latency with high reliability</a:t>
            </a:r>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Currently specified R-TWT prefers trigger-based transmission by the scheduling AP through providing prioritized access to medium for AP at the start time of R-TWT SPs, which seems to be unsuitable for low latency traffic delivery for non-schedulable services</a:t>
            </a:r>
          </a:p>
          <a:p>
            <a:pPr>
              <a:buFont typeface="Wingdings" panose="05000000000000000000" pitchFamily="2" charset="2"/>
              <a:buChar char="p"/>
            </a:pPr>
            <a:endParaRPr lang="en-US" altLang="zh-CN" sz="1400" b="0" dirty="0"/>
          </a:p>
          <a:p>
            <a:pPr>
              <a:buFont typeface="Wingdings" panose="05000000000000000000" pitchFamily="2" charset="2"/>
              <a:buChar char="p"/>
            </a:pPr>
            <a:r>
              <a:rPr lang="en-US" altLang="zh-CN" sz="1400" dirty="0"/>
              <a:t>Enhanced EDCA operation is suggested to be specified for low latency traffic delivery in UHR</a:t>
            </a:r>
          </a:p>
          <a:p>
            <a:pPr>
              <a:buFont typeface="Wingdings" panose="05000000000000000000" pitchFamily="2" charset="2"/>
              <a:buChar char="Ø"/>
            </a:pPr>
            <a:r>
              <a:rPr lang="en-US" altLang="zh-CN" sz="1400" dirty="0"/>
              <a:t>Requirements:</a:t>
            </a:r>
          </a:p>
          <a:p>
            <a:pPr>
              <a:buFont typeface="Arial" panose="020B0604020202020204" pitchFamily="34" charset="0"/>
              <a:buChar char="•"/>
            </a:pPr>
            <a:r>
              <a:rPr lang="en-US" altLang="zh-CN" sz="1400" b="0" dirty="0"/>
              <a:t>High efficient use of the medium, management of OBSS interference, low overhead for the transmission of low latency traffic need to be considered.</a:t>
            </a:r>
          </a:p>
          <a:p>
            <a:pPr>
              <a:buFont typeface="Wingdings" panose="05000000000000000000" pitchFamily="2" charset="2"/>
              <a:buChar char="Ø"/>
            </a:pPr>
            <a:r>
              <a:rPr lang="en-US" altLang="zh-CN" sz="1400" dirty="0"/>
              <a:t>Candidate Features:</a:t>
            </a:r>
          </a:p>
          <a:p>
            <a:pPr>
              <a:buFont typeface="+mj-lt"/>
              <a:buAutoNum type="arabicPeriod"/>
            </a:pPr>
            <a:r>
              <a:rPr lang="en-US" altLang="zh-CN" sz="1400" b="0" dirty="0"/>
              <a:t>The optimization of EDCA operation for spatial reuse during SPs by multi-AP coordination</a:t>
            </a:r>
          </a:p>
          <a:p>
            <a:pPr>
              <a:buFont typeface="+mj-lt"/>
              <a:buAutoNum type="arabicPeriod"/>
            </a:pPr>
            <a:r>
              <a:rPr lang="en-US" altLang="zh-CN" sz="1400" b="0" dirty="0"/>
              <a:t>EDCA operation during or outside of SPs for non-trigger-enabled SPs</a:t>
            </a:r>
          </a:p>
          <a:p>
            <a:pPr>
              <a:buFont typeface="Wingdings" panose="05000000000000000000" pitchFamily="2" charset="2"/>
              <a:buChar char="p"/>
            </a:pPr>
            <a:endParaRPr lang="en-US" altLang="zh-CN" sz="1400" b="0" dirty="0"/>
          </a:p>
          <a:p>
            <a:endParaRPr lang="en-US" altLang="zh-CN" sz="1400" b="0" kern="1200" dirty="0">
              <a:solidFill>
                <a:schemeClr val="tx2"/>
              </a:solidFill>
            </a:endParaRPr>
          </a:p>
          <a:p>
            <a:endParaRPr lang="en-US" altLang="zh-CN" sz="1400" b="0" kern="1200" dirty="0">
              <a:solidFill>
                <a:schemeClr val="tx2"/>
              </a:solidFill>
            </a:endParaRPr>
          </a:p>
          <a:p>
            <a:endParaRPr lang="zh-CN" altLang="en-US" sz="14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Challenges to achieve low latency, </a:t>
            </a:r>
            <a:r>
              <a:rPr lang="en-US" altLang="zh-CN" sz="1800" b="0" dirty="0">
                <a:hlinkClick r:id="rId3"/>
              </a:rPr>
              <a:t>https://mentor.ieee.org/802.11/dcn/22/11-22-1926-00-0uhr-challenges-to-achieve-low-latency.pptx</a:t>
            </a: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1631216"/>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enhanced EDCA operation for member STAs and non-member STAs during SPs (especially non-trigger-enabled SPs) for low latency traffic delivery in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701964" y="1752600"/>
            <a:ext cx="8061036" cy="4114800"/>
          </a:xfrm>
        </p:spPr>
        <p:txBody>
          <a:bodyPr/>
          <a:lstStyle/>
          <a:p>
            <a:pPr>
              <a:buFont typeface="Wingdings" panose="05000000000000000000" pitchFamily="2" charset="2"/>
              <a:buChar char="p"/>
            </a:pPr>
            <a:r>
              <a:rPr lang="en-US" altLang="zh-CN" sz="1600" dirty="0"/>
              <a:t>New applications besides AR/VR have been expected to be supported in UHR, such as robotics, industrial automation for industrial IoT, logistics and smart agriculture.</a:t>
            </a:r>
          </a:p>
          <a:p>
            <a:endParaRPr lang="en-US" altLang="ja-JP" sz="1600" b="0" dirty="0"/>
          </a:p>
          <a:p>
            <a:pPr>
              <a:buFont typeface="Wingdings" panose="05000000000000000000" pitchFamily="2" charset="2"/>
              <a:buChar char="p"/>
            </a:pPr>
            <a:r>
              <a:rPr lang="en-GB" altLang="zh-CN" sz="1600" dirty="0"/>
              <a:t>UHR takes enhanced low latency with high reliability </a:t>
            </a:r>
            <a:r>
              <a:rPr lang="en-US" altLang="zh-CN" sz="1600" dirty="0"/>
              <a:t>and efficient use of the medium as</a:t>
            </a:r>
            <a:r>
              <a:rPr lang="zh-CN" altLang="en-US" sz="1600" dirty="0"/>
              <a:t> </a:t>
            </a:r>
            <a:r>
              <a:rPr lang="en-GB" altLang="zh-CN" sz="1600" dirty="0"/>
              <a:t>main </a:t>
            </a:r>
            <a:r>
              <a:rPr lang="en-US" altLang="zh-CN" sz="1600" dirty="0"/>
              <a:t>Objectives</a:t>
            </a:r>
          </a:p>
          <a:p>
            <a:pPr indent="285750" algn="just">
              <a:buFont typeface="Wingdings" panose="05000000000000000000" pitchFamily="2" charset="2"/>
              <a:buChar char="Ø"/>
            </a:pPr>
            <a:r>
              <a:rPr lang="en-US" altLang="zh-CN" sz="1600" b="0" kern="1200" dirty="0"/>
              <a:t>enhance WLAN reliability by enabling, in scenarios of an isolated Basic Service Set (BSS) or of overlapping BSSs:</a:t>
            </a:r>
          </a:p>
          <a:p>
            <a:pPr marL="628650" indent="266700" algn="just">
              <a:buFont typeface="Arial" panose="020B0604020202020204" pitchFamily="34" charset="0"/>
              <a:buChar char="•"/>
              <a:tabLst>
                <a:tab pos="360363" algn="l"/>
              </a:tabLst>
            </a:pPr>
            <a:r>
              <a:rPr lang="en-US" altLang="zh-CN" sz="1600" b="0" kern="1200" dirty="0"/>
              <a:t>improving the tail of the latency distribution and jitter</a:t>
            </a:r>
          </a:p>
          <a:p>
            <a:pPr marL="628650" indent="266700" algn="just">
              <a:buFont typeface="Arial" panose="020B0604020202020204" pitchFamily="34" charset="0"/>
              <a:buChar char="•"/>
              <a:tabLst>
                <a:tab pos="360363" algn="l"/>
              </a:tabLst>
            </a:pPr>
            <a:r>
              <a:rPr lang="en-US" altLang="zh-CN" sz="1600" b="0" kern="1200" dirty="0"/>
              <a:t>improving efficient use of the medium</a:t>
            </a:r>
          </a:p>
          <a:p>
            <a:pPr marL="628650" indent="266700" algn="just">
              <a:buFont typeface="Arial" panose="020B0604020202020204" pitchFamily="34" charset="0"/>
              <a:buChar char="•"/>
              <a:tabLst>
                <a:tab pos="360363" algn="l"/>
              </a:tabLst>
            </a:pPr>
            <a:endParaRPr lang="en-US" altLang="zh-CN" sz="1600" b="0" kern="1200" dirty="0"/>
          </a:p>
          <a:p>
            <a:pPr>
              <a:buFont typeface="Wingdings" panose="05000000000000000000" pitchFamily="2" charset="2"/>
              <a:buChar char="p"/>
              <a:tabLst>
                <a:tab pos="360363" algn="l"/>
              </a:tabLst>
            </a:pPr>
            <a:r>
              <a:rPr lang="en-US" altLang="zh-CN" sz="1600" dirty="0"/>
              <a:t>This contribution points out the limitation of existing EDCA operation for low latency traffic delivery, and proposes that enhanced EDCA operation is specified in UHR</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7B7DBD-3F8A-4591-B05B-69770CFE5E61}"/>
              </a:ext>
            </a:extLst>
          </p:cNvPr>
          <p:cNvSpPr>
            <a:spLocks noGrp="1"/>
          </p:cNvSpPr>
          <p:nvPr>
            <p:ph type="title"/>
          </p:nvPr>
        </p:nvSpPr>
        <p:spPr/>
        <p:txBody>
          <a:bodyPr/>
          <a:lstStyle/>
          <a:p>
            <a:r>
              <a:rPr lang="en-US" altLang="zh-CN" dirty="0"/>
              <a:t>Summary of existing EDCA operation</a:t>
            </a:r>
            <a:endParaRPr lang="zh-CN" altLang="en-US" dirty="0"/>
          </a:p>
        </p:txBody>
      </p:sp>
      <p:sp>
        <p:nvSpPr>
          <p:cNvPr id="3" name="内容占位符 2">
            <a:extLst>
              <a:ext uri="{FF2B5EF4-FFF2-40B4-BE49-F238E27FC236}">
                <a16:creationId xmlns:a16="http://schemas.microsoft.com/office/drawing/2014/main" id="{8AF96CCB-71EE-4995-9D24-3590C517DB1B}"/>
              </a:ext>
            </a:extLst>
          </p:cNvPr>
          <p:cNvSpPr>
            <a:spLocks noGrp="1"/>
          </p:cNvSpPr>
          <p:nvPr>
            <p:ph idx="1"/>
          </p:nvPr>
        </p:nvSpPr>
        <p:spPr>
          <a:xfrm>
            <a:off x="685800" y="1798320"/>
            <a:ext cx="7772400" cy="1143000"/>
          </a:xfrm>
        </p:spPr>
        <p:txBody>
          <a:bodyPr/>
          <a:lstStyle/>
          <a:p>
            <a:pPr>
              <a:buFont typeface="Wingdings" panose="05000000000000000000" pitchFamily="2" charset="2"/>
              <a:buChar char="p"/>
            </a:pPr>
            <a:r>
              <a:rPr lang="en-US" altLang="zh-CN" sz="1400" dirty="0"/>
              <a:t>EDCA Operation updates mainly include:</a:t>
            </a:r>
          </a:p>
          <a:p>
            <a:pPr indent="285750" algn="just">
              <a:buFont typeface="Wingdings" panose="05000000000000000000" pitchFamily="2" charset="2"/>
              <a:buChar char="Ø"/>
            </a:pPr>
            <a:r>
              <a:rPr lang="en-US" altLang="zh-CN" sz="1400" b="0" kern="1200" dirty="0"/>
              <a:t>EDCA </a:t>
            </a:r>
            <a:r>
              <a:rPr lang="en-US" altLang="zh-CN" sz="1400" b="0" kern="1200" dirty="0" err="1"/>
              <a:t>backoff</a:t>
            </a:r>
            <a:r>
              <a:rPr lang="en-US" altLang="zh-CN" sz="1400" b="0" kern="1200" dirty="0"/>
              <a:t>, such as the events which causes an EDCAF to invoke the </a:t>
            </a:r>
            <a:r>
              <a:rPr lang="en-US" altLang="zh-CN" sz="1400" b="0" kern="1200" dirty="0" err="1"/>
              <a:t>backoff</a:t>
            </a:r>
            <a:r>
              <a:rPr lang="en-US" altLang="zh-CN" sz="1400" b="0" kern="1200" dirty="0"/>
              <a:t> procedure, rules for deferring transmission </a:t>
            </a:r>
          </a:p>
          <a:p>
            <a:pPr indent="285750" algn="just">
              <a:buFont typeface="Wingdings" panose="05000000000000000000" pitchFamily="2" charset="2"/>
              <a:buChar char="Ø"/>
            </a:pPr>
            <a:r>
              <a:rPr lang="en-US" altLang="zh-CN" sz="1400" b="0" kern="1200" dirty="0"/>
              <a:t>The management of EDCA parameters, such as the update of the </a:t>
            </a:r>
            <a:r>
              <a:rPr lang="en-US" altLang="zh-CN" sz="1400" b="0" kern="1200" dirty="0" err="1"/>
              <a:t>CWmin</a:t>
            </a:r>
            <a:r>
              <a:rPr lang="en-US" altLang="zh-CN" sz="1400" b="0" kern="1200" dirty="0"/>
              <a:t>[AC], </a:t>
            </a:r>
            <a:r>
              <a:rPr lang="en-US" altLang="zh-CN" sz="1400" b="0" kern="1200" dirty="0" err="1"/>
              <a:t>CWmax</a:t>
            </a:r>
            <a:r>
              <a:rPr lang="en-US" altLang="zh-CN" sz="1400" b="0" kern="1200" dirty="0"/>
              <a:t>[AC], AIFSN[AC], and TXOP Limit [AC] state variables for STAs.</a:t>
            </a:r>
            <a:endParaRPr lang="zh-CN" altLang="en-US" sz="1400" b="0" kern="1200" dirty="0"/>
          </a:p>
        </p:txBody>
      </p:sp>
      <p:sp>
        <p:nvSpPr>
          <p:cNvPr id="4" name="页脚占位符 3">
            <a:extLst>
              <a:ext uri="{FF2B5EF4-FFF2-40B4-BE49-F238E27FC236}">
                <a16:creationId xmlns:a16="http://schemas.microsoft.com/office/drawing/2014/main" id="{2B7662CB-D89B-4042-948D-7F46DE3E202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4FA51C0-6789-49D9-9209-1B93E7EEC5E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cxnSp>
        <p:nvCxnSpPr>
          <p:cNvPr id="6" name="直接箭头连接符 5">
            <a:extLst>
              <a:ext uri="{FF2B5EF4-FFF2-40B4-BE49-F238E27FC236}">
                <a16:creationId xmlns:a16="http://schemas.microsoft.com/office/drawing/2014/main" id="{A83218AC-8705-4830-B93C-520F29AD6A6D}"/>
              </a:ext>
            </a:extLst>
          </p:cNvPr>
          <p:cNvCxnSpPr>
            <a:cxnSpLocks/>
          </p:cNvCxnSpPr>
          <p:nvPr/>
        </p:nvCxnSpPr>
        <p:spPr bwMode="auto">
          <a:xfrm>
            <a:off x="838200" y="3422777"/>
            <a:ext cx="7924800" cy="0"/>
          </a:xfrm>
          <a:prstGeom prst="straightConnector1">
            <a:avLst/>
          </a:prstGeom>
          <a:solidFill>
            <a:schemeClr val="accent1"/>
          </a:solidFill>
          <a:ln w="41275" cap="flat" cmpd="sng" algn="ctr">
            <a:solidFill>
              <a:schemeClr val="accent2">
                <a:lumMod val="50000"/>
              </a:schemeClr>
            </a:solidFill>
            <a:prstDash val="solid"/>
            <a:round/>
            <a:headEnd type="none" w="sm" len="sm"/>
            <a:tailEnd type="triangle"/>
          </a:ln>
        </p:spPr>
      </p:cxnSp>
      <p:sp>
        <p:nvSpPr>
          <p:cNvPr id="7" name="椭圆 6">
            <a:extLst>
              <a:ext uri="{FF2B5EF4-FFF2-40B4-BE49-F238E27FC236}">
                <a16:creationId xmlns:a16="http://schemas.microsoft.com/office/drawing/2014/main" id="{5FBC45A8-FEC8-4038-A5A9-D433978755BF}"/>
              </a:ext>
            </a:extLst>
          </p:cNvPr>
          <p:cNvSpPr/>
          <p:nvPr/>
        </p:nvSpPr>
        <p:spPr bwMode="auto">
          <a:xfrm>
            <a:off x="2572760" y="3346579"/>
            <a:ext cx="152400" cy="152398"/>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B3352661-9F21-40A7-A7A7-74072779F58E}"/>
              </a:ext>
            </a:extLst>
          </p:cNvPr>
          <p:cNvSpPr/>
          <p:nvPr/>
        </p:nvSpPr>
        <p:spPr bwMode="auto">
          <a:xfrm>
            <a:off x="5637397" y="3346578"/>
            <a:ext cx="152400" cy="152398"/>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A110D884-5E95-4F23-ACDF-5208E36EB60A}"/>
              </a:ext>
            </a:extLst>
          </p:cNvPr>
          <p:cNvSpPr/>
          <p:nvPr/>
        </p:nvSpPr>
        <p:spPr bwMode="auto">
          <a:xfrm>
            <a:off x="8248504" y="3346577"/>
            <a:ext cx="152400" cy="152398"/>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文本框 9">
            <a:extLst>
              <a:ext uri="{FF2B5EF4-FFF2-40B4-BE49-F238E27FC236}">
                <a16:creationId xmlns:a16="http://schemas.microsoft.com/office/drawing/2014/main" id="{62C0E305-017E-46F3-AA1D-876A3468370A}"/>
              </a:ext>
            </a:extLst>
          </p:cNvPr>
          <p:cNvSpPr txBox="1"/>
          <p:nvPr/>
        </p:nvSpPr>
        <p:spPr>
          <a:xfrm>
            <a:off x="2438400" y="3101810"/>
            <a:ext cx="457200" cy="276999"/>
          </a:xfrm>
          <a:prstGeom prst="rect">
            <a:avLst/>
          </a:prstGeom>
          <a:noFill/>
        </p:spPr>
        <p:txBody>
          <a:bodyPr wrap="square" rtlCol="0">
            <a:spAutoFit/>
          </a:bodyPr>
          <a:lstStyle/>
          <a:p>
            <a:r>
              <a:rPr lang="en-US" altLang="zh-CN" b="1" dirty="0"/>
              <a:t>HE</a:t>
            </a:r>
            <a:endParaRPr lang="zh-CN" altLang="en-US" b="1" dirty="0"/>
          </a:p>
        </p:txBody>
      </p:sp>
      <p:sp>
        <p:nvSpPr>
          <p:cNvPr id="11" name="文本框 10">
            <a:extLst>
              <a:ext uri="{FF2B5EF4-FFF2-40B4-BE49-F238E27FC236}">
                <a16:creationId xmlns:a16="http://schemas.microsoft.com/office/drawing/2014/main" id="{0C8C28B2-B34D-404A-996E-DE751F0F43D8}"/>
              </a:ext>
            </a:extLst>
          </p:cNvPr>
          <p:cNvSpPr txBox="1"/>
          <p:nvPr/>
        </p:nvSpPr>
        <p:spPr>
          <a:xfrm>
            <a:off x="5486400" y="3069578"/>
            <a:ext cx="551441" cy="276999"/>
          </a:xfrm>
          <a:prstGeom prst="rect">
            <a:avLst/>
          </a:prstGeom>
          <a:noFill/>
        </p:spPr>
        <p:txBody>
          <a:bodyPr wrap="square" rtlCol="0">
            <a:spAutoFit/>
          </a:bodyPr>
          <a:lstStyle/>
          <a:p>
            <a:r>
              <a:rPr lang="en-US" altLang="zh-CN" b="1" dirty="0"/>
              <a:t>EHT</a:t>
            </a:r>
            <a:endParaRPr lang="zh-CN" altLang="en-US" b="1" dirty="0"/>
          </a:p>
        </p:txBody>
      </p:sp>
      <p:sp>
        <p:nvSpPr>
          <p:cNvPr id="12" name="文本框 11">
            <a:extLst>
              <a:ext uri="{FF2B5EF4-FFF2-40B4-BE49-F238E27FC236}">
                <a16:creationId xmlns:a16="http://schemas.microsoft.com/office/drawing/2014/main" id="{195E210B-B411-4C48-B969-D3AF8128C6B3}"/>
              </a:ext>
            </a:extLst>
          </p:cNvPr>
          <p:cNvSpPr txBox="1"/>
          <p:nvPr/>
        </p:nvSpPr>
        <p:spPr>
          <a:xfrm>
            <a:off x="8048983" y="3101810"/>
            <a:ext cx="551441" cy="276999"/>
          </a:xfrm>
          <a:prstGeom prst="rect">
            <a:avLst/>
          </a:prstGeom>
          <a:noFill/>
        </p:spPr>
        <p:txBody>
          <a:bodyPr wrap="square" rtlCol="0">
            <a:spAutoFit/>
          </a:bodyPr>
          <a:lstStyle/>
          <a:p>
            <a:r>
              <a:rPr lang="en-US" altLang="zh-CN" b="1" dirty="0"/>
              <a:t>UHR</a:t>
            </a:r>
            <a:endParaRPr lang="zh-CN" altLang="en-US" b="1" dirty="0"/>
          </a:p>
        </p:txBody>
      </p:sp>
      <p:sp>
        <p:nvSpPr>
          <p:cNvPr id="13" name="文本框 12">
            <a:extLst>
              <a:ext uri="{FF2B5EF4-FFF2-40B4-BE49-F238E27FC236}">
                <a16:creationId xmlns:a16="http://schemas.microsoft.com/office/drawing/2014/main" id="{1D4F4A20-B885-4D20-ABD2-A278DC875097}"/>
              </a:ext>
            </a:extLst>
          </p:cNvPr>
          <p:cNvSpPr txBox="1"/>
          <p:nvPr/>
        </p:nvSpPr>
        <p:spPr>
          <a:xfrm>
            <a:off x="8211559" y="3542943"/>
            <a:ext cx="399041" cy="276999"/>
          </a:xfrm>
          <a:prstGeom prst="rect">
            <a:avLst/>
          </a:prstGeom>
          <a:noFill/>
        </p:spPr>
        <p:txBody>
          <a:bodyPr wrap="square" rtlCol="0">
            <a:spAutoFit/>
          </a:bodyPr>
          <a:lstStyle/>
          <a:p>
            <a:r>
              <a:rPr lang="en-US" altLang="zh-CN" b="1" dirty="0"/>
              <a:t>?</a:t>
            </a:r>
            <a:endParaRPr lang="zh-CN" altLang="en-US" b="1" dirty="0"/>
          </a:p>
        </p:txBody>
      </p:sp>
      <p:sp>
        <p:nvSpPr>
          <p:cNvPr id="14" name="文本框 13">
            <a:extLst>
              <a:ext uri="{FF2B5EF4-FFF2-40B4-BE49-F238E27FC236}">
                <a16:creationId xmlns:a16="http://schemas.microsoft.com/office/drawing/2014/main" id="{07BA141B-8180-487D-9741-5A3278BFD7FB}"/>
              </a:ext>
            </a:extLst>
          </p:cNvPr>
          <p:cNvSpPr txBox="1"/>
          <p:nvPr/>
        </p:nvSpPr>
        <p:spPr>
          <a:xfrm>
            <a:off x="577219" y="3118038"/>
            <a:ext cx="1633790" cy="276999"/>
          </a:xfrm>
          <a:prstGeom prst="rect">
            <a:avLst/>
          </a:prstGeom>
          <a:noFill/>
        </p:spPr>
        <p:txBody>
          <a:bodyPr wrap="square" rtlCol="0">
            <a:spAutoFit/>
          </a:bodyPr>
          <a:lstStyle/>
          <a:p>
            <a:r>
              <a:rPr lang="en-US" altLang="zh-CN" b="1" dirty="0"/>
              <a:t>EDCA operation</a:t>
            </a:r>
            <a:endParaRPr lang="zh-CN" altLang="en-US" b="1" dirty="0"/>
          </a:p>
        </p:txBody>
      </p:sp>
      <p:sp>
        <p:nvSpPr>
          <p:cNvPr id="15" name="文本框 14">
            <a:extLst>
              <a:ext uri="{FF2B5EF4-FFF2-40B4-BE49-F238E27FC236}">
                <a16:creationId xmlns:a16="http://schemas.microsoft.com/office/drawing/2014/main" id="{3F4E2EB7-0868-4E20-9F51-E64E54FE79AB}"/>
              </a:ext>
            </a:extLst>
          </p:cNvPr>
          <p:cNvSpPr txBox="1"/>
          <p:nvPr/>
        </p:nvSpPr>
        <p:spPr>
          <a:xfrm>
            <a:off x="4965803" y="3527554"/>
            <a:ext cx="3508561" cy="2846933"/>
          </a:xfrm>
          <a:prstGeom prst="rect">
            <a:avLst/>
          </a:prstGeom>
          <a:noFill/>
        </p:spPr>
        <p:txBody>
          <a:bodyPr wrap="square" rtlCol="0">
            <a:spAutoFit/>
          </a:bodyPr>
          <a:lstStyle>
            <a:defPPr>
              <a:defRPr lang="en-US"/>
            </a:defPPr>
            <a:lvl1pPr marL="171450" indent="-171450">
              <a:spcBef>
                <a:spcPts val="600"/>
              </a:spcBef>
              <a:spcAft>
                <a:spcPts val="600"/>
              </a:spcAft>
              <a:buFont typeface="Wingdings" panose="05000000000000000000" pitchFamily="2" charset="2"/>
              <a:buChar char="Ø"/>
              <a:defRPr sz="1400"/>
            </a:lvl1pPr>
          </a:lstStyle>
          <a:p>
            <a:r>
              <a:rPr lang="en-US" altLang="zh-CN" b="1" dirty="0"/>
              <a:t>EDCA </a:t>
            </a:r>
            <a:r>
              <a:rPr lang="en-US" altLang="zh-CN" b="1" dirty="0" err="1"/>
              <a:t>backoff</a:t>
            </a:r>
            <a:r>
              <a:rPr lang="en-US" altLang="zh-CN" b="1" dirty="0"/>
              <a:t> update </a:t>
            </a:r>
          </a:p>
          <a:p>
            <a:pPr>
              <a:spcBef>
                <a:spcPts val="0"/>
              </a:spcBef>
              <a:buFont typeface="Arial" panose="020B0604020202020204" pitchFamily="34" charset="0"/>
              <a:buChar char="•"/>
            </a:pPr>
            <a:r>
              <a:rPr lang="en-US" altLang="zh-CN" dirty="0"/>
              <a:t>EDCA </a:t>
            </a:r>
            <a:r>
              <a:rPr lang="en-US" altLang="zh-CN" dirty="0" err="1"/>
              <a:t>backoff</a:t>
            </a:r>
            <a:r>
              <a:rPr lang="en-US" altLang="zh-CN" dirty="0"/>
              <a:t> procedures for NSTR operation </a:t>
            </a:r>
            <a:r>
              <a:rPr lang="en-US" altLang="zh-CN" dirty="0">
                <a:solidFill>
                  <a:srgbClr val="FF0000"/>
                </a:solidFill>
              </a:rPr>
              <a:t>to avoid expected inferences</a:t>
            </a:r>
          </a:p>
          <a:p>
            <a:pPr>
              <a:spcBef>
                <a:spcPts val="0"/>
              </a:spcBef>
              <a:buFont typeface="Arial" panose="020B0604020202020204" pitchFamily="34" charset="0"/>
              <a:buChar char="•"/>
            </a:pPr>
            <a:r>
              <a:rPr lang="en-US" altLang="zh-CN" dirty="0"/>
              <a:t>EDCA </a:t>
            </a:r>
            <a:r>
              <a:rPr lang="en-US" altLang="zh-CN" dirty="0" err="1"/>
              <a:t>backoff</a:t>
            </a:r>
            <a:r>
              <a:rPr lang="en-US" altLang="zh-CN" dirty="0"/>
              <a:t> rules for R-TWT SP	 by </a:t>
            </a:r>
            <a:r>
              <a:rPr lang="en-US" altLang="zh-CN" dirty="0">
                <a:solidFill>
                  <a:srgbClr val="FF0000"/>
                </a:solidFill>
              </a:rPr>
              <a:t>deferring transmission for particular STAs for some time</a:t>
            </a:r>
          </a:p>
          <a:p>
            <a:r>
              <a:rPr lang="en-US" altLang="zh-CN" b="1" dirty="0"/>
              <a:t>The management of EDCA parameters :</a:t>
            </a:r>
          </a:p>
          <a:p>
            <a:pPr>
              <a:spcBef>
                <a:spcPts val="0"/>
              </a:spcBef>
              <a:buFont typeface="Arial" panose="020B0604020202020204" pitchFamily="34" charset="0"/>
              <a:buChar char="•"/>
            </a:pPr>
            <a:r>
              <a:rPr lang="en-US" altLang="zh-CN" dirty="0"/>
              <a:t>EPCS EDCA parameters: for EPCS priority access that </a:t>
            </a:r>
            <a:r>
              <a:rPr lang="en-US" altLang="zh-CN" dirty="0">
                <a:solidFill>
                  <a:srgbClr val="FF0000"/>
                </a:solidFill>
              </a:rPr>
              <a:t>provides prioritized access to medium for authorized devices</a:t>
            </a:r>
            <a:r>
              <a:rPr lang="en-US" altLang="zh-CN" dirty="0"/>
              <a:t>(EPCS-enabled STAs)</a:t>
            </a:r>
            <a:endParaRPr lang="zh-CN" altLang="en-US" dirty="0"/>
          </a:p>
        </p:txBody>
      </p:sp>
      <p:sp>
        <p:nvSpPr>
          <p:cNvPr id="16" name="文本框 15">
            <a:extLst>
              <a:ext uri="{FF2B5EF4-FFF2-40B4-BE49-F238E27FC236}">
                <a16:creationId xmlns:a16="http://schemas.microsoft.com/office/drawing/2014/main" id="{1985E925-08F0-436C-91EA-32FBE316EEE1}"/>
              </a:ext>
            </a:extLst>
          </p:cNvPr>
          <p:cNvSpPr txBox="1"/>
          <p:nvPr/>
        </p:nvSpPr>
        <p:spPr>
          <a:xfrm>
            <a:off x="1066800" y="3553123"/>
            <a:ext cx="3962400" cy="2923877"/>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Ø"/>
            </a:pPr>
            <a:r>
              <a:rPr lang="en-US" altLang="zh-CN" sz="1400" b="1" dirty="0"/>
              <a:t>EDCA </a:t>
            </a:r>
            <a:r>
              <a:rPr lang="en-US" altLang="zh-CN" sz="1400" b="1" dirty="0" err="1"/>
              <a:t>backoff</a:t>
            </a:r>
            <a:r>
              <a:rPr lang="en-US" altLang="zh-CN" sz="1400" b="1" dirty="0"/>
              <a:t> update</a:t>
            </a:r>
          </a:p>
          <a:p>
            <a:pPr marL="171450" indent="-171450">
              <a:spcBef>
                <a:spcPts val="0"/>
              </a:spcBef>
              <a:spcAft>
                <a:spcPts val="600"/>
              </a:spcAft>
              <a:buFont typeface="Arial" panose="020B0604020202020204" pitchFamily="34" charset="0"/>
              <a:buChar char="•"/>
            </a:pPr>
            <a:r>
              <a:rPr lang="en-US" altLang="zh-CN" sz="1400" dirty="0"/>
              <a:t>EDCA </a:t>
            </a:r>
            <a:r>
              <a:rPr lang="en-US" altLang="zh-CN" sz="1400" dirty="0" err="1"/>
              <a:t>backoff</a:t>
            </a:r>
            <a:r>
              <a:rPr lang="en-US" altLang="zh-CN" sz="1400" dirty="0"/>
              <a:t> procedures for trigger-based transmission.</a:t>
            </a:r>
          </a:p>
          <a:p>
            <a:pPr marL="171450" indent="-171450">
              <a:spcBef>
                <a:spcPts val="0"/>
              </a:spcBef>
              <a:spcAft>
                <a:spcPts val="600"/>
              </a:spcAft>
              <a:buFont typeface="Arial" panose="020B0604020202020204" pitchFamily="34" charset="0"/>
              <a:buChar char="•"/>
            </a:pPr>
            <a:r>
              <a:rPr lang="en-US" altLang="zh-CN" sz="1400" dirty="0"/>
              <a:t>OBSS PD-based/PSR-based spatial reuse </a:t>
            </a:r>
            <a:r>
              <a:rPr lang="en-US" altLang="zh-CN" sz="1400" dirty="0" err="1"/>
              <a:t>backoff</a:t>
            </a:r>
            <a:r>
              <a:rPr lang="en-US" altLang="zh-CN" sz="1400" dirty="0"/>
              <a:t> procedure </a:t>
            </a:r>
            <a:r>
              <a:rPr lang="en-US" altLang="zh-CN" sz="1400" dirty="0">
                <a:solidFill>
                  <a:srgbClr val="FF0000"/>
                </a:solidFill>
              </a:rPr>
              <a:t>for the medium to be reused more often between OBSSs by interference management</a:t>
            </a:r>
          </a:p>
          <a:p>
            <a:pPr marL="171450" indent="-171450">
              <a:spcBef>
                <a:spcPts val="600"/>
              </a:spcBef>
              <a:spcAft>
                <a:spcPts val="600"/>
              </a:spcAft>
              <a:buFont typeface="Wingdings" panose="05000000000000000000" pitchFamily="2" charset="2"/>
              <a:buChar char="Ø"/>
            </a:pPr>
            <a:r>
              <a:rPr lang="en-US" altLang="zh-CN" sz="1400" b="1" dirty="0"/>
              <a:t>The management of EDCA parameters :</a:t>
            </a:r>
          </a:p>
          <a:p>
            <a:pPr marL="171450" indent="-171450">
              <a:spcBef>
                <a:spcPts val="0"/>
              </a:spcBef>
              <a:spcAft>
                <a:spcPts val="600"/>
              </a:spcAft>
              <a:buFont typeface="Arial" panose="020B0604020202020204" pitchFamily="34" charset="0"/>
              <a:buChar char="•"/>
            </a:pPr>
            <a:r>
              <a:rPr lang="en-US" altLang="zh-CN" sz="1400" dirty="0"/>
              <a:t>MU EDCA parameters : </a:t>
            </a:r>
            <a:r>
              <a:rPr lang="en-US" altLang="zh-CN" sz="1400" dirty="0">
                <a:solidFill>
                  <a:srgbClr val="FF0000"/>
                </a:solidFill>
              </a:rPr>
              <a:t>to</a:t>
            </a:r>
            <a:r>
              <a:rPr lang="zh-CN" altLang="en-US" sz="1400" dirty="0">
                <a:solidFill>
                  <a:srgbClr val="FF0000"/>
                </a:solidFill>
              </a:rPr>
              <a:t> </a:t>
            </a:r>
            <a:r>
              <a:rPr lang="en-US" altLang="zh-CN" sz="1400" dirty="0">
                <a:solidFill>
                  <a:srgbClr val="FF0000"/>
                </a:solidFill>
              </a:rPr>
              <a:t>control the use of EDCA by non-AP HE STAs</a:t>
            </a:r>
            <a:r>
              <a:rPr lang="en-US" altLang="zh-CN" sz="1400" dirty="0"/>
              <a:t> following particular UL MU HE TB PPDU transmissions</a:t>
            </a:r>
          </a:p>
          <a:p>
            <a:pPr marL="171450" indent="-171450">
              <a:buFont typeface="Wingdings" panose="05000000000000000000" pitchFamily="2" charset="2"/>
              <a:buChar char="Ø"/>
            </a:pPr>
            <a:endParaRPr lang="zh-CN" altLang="en-US" sz="1400" dirty="0"/>
          </a:p>
        </p:txBody>
      </p:sp>
    </p:spTree>
    <p:extLst>
      <p:ext uri="{BB962C8B-B14F-4D97-AF65-F5344CB8AC3E}">
        <p14:creationId xmlns:p14="http://schemas.microsoft.com/office/powerpoint/2010/main" val="346069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458BBA-BA7C-4F0E-B111-1056120BD7F0}"/>
              </a:ext>
            </a:extLst>
          </p:cNvPr>
          <p:cNvSpPr>
            <a:spLocks noGrp="1"/>
          </p:cNvSpPr>
          <p:nvPr>
            <p:ph type="title"/>
          </p:nvPr>
        </p:nvSpPr>
        <p:spPr/>
        <p:txBody>
          <a:bodyPr/>
          <a:lstStyle/>
          <a:p>
            <a:r>
              <a:rPr lang="en-US" altLang="zh-CN" dirty="0"/>
              <a:t>Limitations of existing EDCA operation </a:t>
            </a:r>
            <a:endParaRPr lang="zh-CN" altLang="en-US" dirty="0"/>
          </a:p>
        </p:txBody>
      </p:sp>
      <p:sp>
        <p:nvSpPr>
          <p:cNvPr id="3" name="内容占位符 2">
            <a:extLst>
              <a:ext uri="{FF2B5EF4-FFF2-40B4-BE49-F238E27FC236}">
                <a16:creationId xmlns:a16="http://schemas.microsoft.com/office/drawing/2014/main" id="{05392181-83C7-43DD-BBC1-9AC7AA2A5370}"/>
              </a:ext>
            </a:extLst>
          </p:cNvPr>
          <p:cNvSpPr>
            <a:spLocks noGrp="1"/>
          </p:cNvSpPr>
          <p:nvPr>
            <p:ph idx="1"/>
          </p:nvPr>
        </p:nvSpPr>
        <p:spPr>
          <a:xfrm>
            <a:off x="685800" y="1981200"/>
            <a:ext cx="8077200" cy="4114800"/>
          </a:xfrm>
        </p:spPr>
        <p:txBody>
          <a:bodyPr/>
          <a:lstStyle/>
          <a:p>
            <a:pPr>
              <a:buFont typeface="Wingdings" panose="05000000000000000000" pitchFamily="2" charset="2"/>
              <a:buChar char="p"/>
            </a:pPr>
            <a:r>
              <a:rPr lang="en-US" altLang="zh-CN" sz="1400" dirty="0"/>
              <a:t>Currently specified R-TWT prefers trigger-based transmission initiated by the scheduling AP using trigger-enabled R-TWT SPs, and the EDCA operation (i.e. </a:t>
            </a:r>
            <a:r>
              <a:rPr lang="en-US" altLang="zh-CN" sz="1400" dirty="0" err="1"/>
              <a:t>backoff</a:t>
            </a:r>
            <a:r>
              <a:rPr lang="en-US" altLang="zh-CN" sz="1400" dirty="0"/>
              <a:t> rules) has been specified to provide prioritized access to medium for AP at the start time of R-TWT SPs. </a:t>
            </a:r>
          </a:p>
          <a:p>
            <a:pPr>
              <a:buFont typeface="Wingdings" panose="05000000000000000000" pitchFamily="2" charset="2"/>
              <a:buChar char="Ø"/>
            </a:pPr>
            <a:r>
              <a:rPr lang="en-US" altLang="zh-CN" sz="1400" dirty="0"/>
              <a:t>Applications limitation</a:t>
            </a:r>
          </a:p>
          <a:p>
            <a:pPr marL="628650" indent="-285750" algn="just">
              <a:buFont typeface="Arial" panose="020B0604020202020204" pitchFamily="34" charset="0"/>
              <a:buChar char="•"/>
            </a:pPr>
            <a:r>
              <a:rPr lang="en-US" altLang="zh-CN" sz="1400" b="0" kern="1200" dirty="0"/>
              <a:t>The applications of R-TWT operation are limited to schedulable services with latency sensitive traffic which shows periodic pattern with burst arrival of packets in each interval</a:t>
            </a:r>
          </a:p>
          <a:p>
            <a:pPr marL="628650" indent="-285750" algn="just">
              <a:buFont typeface="Arial" panose="020B0604020202020204" pitchFamily="34" charset="0"/>
              <a:buChar char="•"/>
            </a:pPr>
            <a:r>
              <a:rPr lang="en-US" altLang="zh-CN" sz="1400" b="0" kern="1200" dirty="0"/>
              <a:t>For non-schedulable services which require low latency with high reliability, it is difficult for AP to know the QOS characteristics of the services in advance so that AP cannot immediately schedule the transmission of the traffic for the services. </a:t>
            </a:r>
          </a:p>
          <a:p>
            <a:pPr marL="628650" indent="-285750" algn="just">
              <a:buFont typeface="Arial" panose="020B0604020202020204" pitchFamily="34" charset="0"/>
              <a:buChar char="•"/>
            </a:pPr>
            <a:r>
              <a:rPr lang="en-US" altLang="zh-CN" sz="1400" b="0" kern="1200" dirty="0"/>
              <a:t>Some industrial IoT application expected to be supported in UHR belong to non-schedulable services.</a:t>
            </a:r>
          </a:p>
          <a:p>
            <a:pPr>
              <a:buFont typeface="Wingdings" panose="05000000000000000000" pitchFamily="2" charset="2"/>
              <a:buChar char="Ø"/>
            </a:pPr>
            <a:endParaRPr lang="zh-CN" altLang="en-US" sz="1400" dirty="0"/>
          </a:p>
        </p:txBody>
      </p:sp>
      <p:sp>
        <p:nvSpPr>
          <p:cNvPr id="4" name="页脚占位符 3">
            <a:extLst>
              <a:ext uri="{FF2B5EF4-FFF2-40B4-BE49-F238E27FC236}">
                <a16:creationId xmlns:a16="http://schemas.microsoft.com/office/drawing/2014/main" id="{35E25450-2849-4EF3-A3FC-5E6DB5979F3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70597E0-3B40-4659-94C7-6ADB7CC69E7B}"/>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134828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458BBA-BA7C-4F0E-B111-1056120BD7F0}"/>
              </a:ext>
            </a:extLst>
          </p:cNvPr>
          <p:cNvSpPr>
            <a:spLocks noGrp="1"/>
          </p:cNvSpPr>
          <p:nvPr>
            <p:ph type="title"/>
          </p:nvPr>
        </p:nvSpPr>
        <p:spPr/>
        <p:txBody>
          <a:bodyPr/>
          <a:lstStyle/>
          <a:p>
            <a:r>
              <a:rPr lang="en-US" altLang="zh-CN" dirty="0"/>
              <a:t>Limitations of existing EDCA operation (cont.) </a:t>
            </a:r>
            <a:endParaRPr lang="zh-CN" altLang="en-US" dirty="0"/>
          </a:p>
        </p:txBody>
      </p:sp>
      <p:sp>
        <p:nvSpPr>
          <p:cNvPr id="3" name="内容占位符 2">
            <a:extLst>
              <a:ext uri="{FF2B5EF4-FFF2-40B4-BE49-F238E27FC236}">
                <a16:creationId xmlns:a16="http://schemas.microsoft.com/office/drawing/2014/main" id="{05392181-83C7-43DD-BBC1-9AC7AA2A5370}"/>
              </a:ext>
            </a:extLst>
          </p:cNvPr>
          <p:cNvSpPr>
            <a:spLocks noGrp="1"/>
          </p:cNvSpPr>
          <p:nvPr>
            <p:ph idx="1"/>
          </p:nvPr>
        </p:nvSpPr>
        <p:spPr>
          <a:xfrm>
            <a:off x="685800" y="1981200"/>
            <a:ext cx="8077200" cy="4114800"/>
          </a:xfrm>
        </p:spPr>
        <p:txBody>
          <a:bodyPr/>
          <a:lstStyle/>
          <a:p>
            <a:pPr>
              <a:buFont typeface="Wingdings" panose="05000000000000000000" pitchFamily="2" charset="2"/>
              <a:buChar char="p"/>
            </a:pPr>
            <a:r>
              <a:rPr lang="en-US" altLang="zh-CN" sz="1400" dirty="0"/>
              <a:t>Currently specified R-TWT prefers trigger-based transmission initiated by the scheduling AP using trigger-enabled R-TWT SPs, and the EDCA operation (i.e. </a:t>
            </a:r>
            <a:r>
              <a:rPr lang="en-US" altLang="zh-CN" sz="1400" dirty="0" err="1"/>
              <a:t>backoff</a:t>
            </a:r>
            <a:r>
              <a:rPr lang="en-US" altLang="zh-CN" sz="1400" dirty="0"/>
              <a:t> rules) has been specified to provide prioritized access to medium for AP at the start time of R-TWT SPs. </a:t>
            </a:r>
          </a:p>
          <a:p>
            <a:pPr>
              <a:buFont typeface="Wingdings" panose="05000000000000000000" pitchFamily="2" charset="2"/>
              <a:buChar char="Ø"/>
            </a:pPr>
            <a:r>
              <a:rPr lang="en-US" altLang="zh-CN" sz="1400" dirty="0"/>
              <a:t>Excessive overhead for trigger-based transmission</a:t>
            </a:r>
          </a:p>
          <a:p>
            <a:pPr marL="628650" lvl="1" algn="just">
              <a:buFont typeface="Arial" panose="020B0604020202020204" pitchFamily="34" charset="0"/>
              <a:buChar char="•"/>
            </a:pPr>
            <a:r>
              <a:rPr lang="en-US" altLang="zh-CN" sz="1400" dirty="0">
                <a:solidFill>
                  <a:schemeClr val="tx2"/>
                </a:solidFill>
              </a:rPr>
              <a:t>Major sources of overhead include </a:t>
            </a:r>
            <a:r>
              <a:rPr lang="en-US" altLang="zh-CN" sz="1400" kern="1200" dirty="0">
                <a:solidFill>
                  <a:schemeClr val="tx2"/>
                </a:solidFill>
              </a:rPr>
              <a:t>r</a:t>
            </a:r>
            <a:r>
              <a:rPr lang="en-US" altLang="zh-CN" sz="1400" kern="1200" dirty="0"/>
              <a:t>esource allocation  (TF and DL MU PPDUs) , and SCS signaling for QoS characteristics of the traffic to be scheduled for transmission.</a:t>
            </a:r>
          </a:p>
          <a:p>
            <a:pPr marL="628650" lvl="1" algn="just">
              <a:buFont typeface="Arial" panose="020B0604020202020204" pitchFamily="34" charset="0"/>
              <a:buChar char="•"/>
            </a:pPr>
            <a:r>
              <a:rPr lang="en-US" altLang="zh-CN" sz="1400" dirty="0">
                <a:solidFill>
                  <a:schemeClr val="tx2"/>
                </a:solidFill>
              </a:rPr>
              <a:t>Overhead prevents shorter cycles and/or leaves less time to serve latency sensitive traffic</a:t>
            </a:r>
          </a:p>
          <a:p>
            <a:pPr marL="342900" lvl="1" indent="-342900">
              <a:buFont typeface="Wingdings" panose="05000000000000000000" pitchFamily="2" charset="2"/>
              <a:buChar char="Ø"/>
            </a:pPr>
            <a:r>
              <a:rPr lang="en-US" altLang="zh-CN" sz="1400" b="1" dirty="0"/>
              <a:t>Performance is severely affected by OBSS Interference</a:t>
            </a:r>
          </a:p>
          <a:p>
            <a:pPr marL="628650" lvl="1" algn="just">
              <a:buFont typeface="Arial" panose="020B0604020202020204" pitchFamily="34" charset="0"/>
              <a:buChar char="•"/>
            </a:pPr>
            <a:r>
              <a:rPr lang="en-US" altLang="zh-CN" sz="1400" kern="1200" dirty="0"/>
              <a:t>If the</a:t>
            </a:r>
            <a:r>
              <a:rPr lang="zh-CN" altLang="en-US" sz="1400" kern="1200" dirty="0"/>
              <a:t> </a:t>
            </a:r>
            <a:r>
              <a:rPr lang="en-US" altLang="zh-CN" sz="1400" kern="1200" dirty="0"/>
              <a:t>scheduling</a:t>
            </a:r>
            <a:r>
              <a:rPr lang="zh-CN" altLang="en-US" sz="1400" kern="1200" dirty="0"/>
              <a:t> </a:t>
            </a:r>
            <a:r>
              <a:rPr lang="en-US" altLang="zh-CN" sz="1400" kern="1200" dirty="0"/>
              <a:t>AP or member STAs incur OBSS interferences during R-TWT trigger-enabled SPs, AP cannot schedule the downlink and/or uplink transmission for the member STAs and the member STAs cannot initiate the uplink transmission by EDCA operation.</a:t>
            </a:r>
          </a:p>
          <a:p>
            <a:pPr marL="628650" lvl="1" algn="just">
              <a:buFont typeface="Arial" panose="020B0604020202020204" pitchFamily="34" charset="0"/>
              <a:buChar char="•"/>
            </a:pPr>
            <a:r>
              <a:rPr lang="en-US" altLang="zh-CN" sz="1400" kern="1200" dirty="0"/>
              <a:t>This</a:t>
            </a:r>
            <a:r>
              <a:rPr lang="zh-CN" altLang="en-US" sz="1400" kern="1200" dirty="0"/>
              <a:t> </a:t>
            </a:r>
            <a:r>
              <a:rPr lang="en-US" altLang="zh-CN" sz="1400" kern="1200" dirty="0"/>
              <a:t>would</a:t>
            </a:r>
            <a:r>
              <a:rPr lang="zh-CN" altLang="en-US" sz="1400" kern="1200" dirty="0"/>
              <a:t> </a:t>
            </a:r>
            <a:r>
              <a:rPr lang="en-US" altLang="zh-CN" sz="1400" kern="1200" dirty="0"/>
              <a:t>cause unexpected scheduled transmission and low-efficient use of the medium</a:t>
            </a:r>
          </a:p>
          <a:p>
            <a:pPr>
              <a:buFont typeface="Wingdings" panose="05000000000000000000" pitchFamily="2" charset="2"/>
              <a:buChar char="Ø"/>
            </a:pPr>
            <a:endParaRPr lang="zh-CN" altLang="en-US" sz="1400" dirty="0"/>
          </a:p>
        </p:txBody>
      </p:sp>
      <p:sp>
        <p:nvSpPr>
          <p:cNvPr id="4" name="页脚占位符 3">
            <a:extLst>
              <a:ext uri="{FF2B5EF4-FFF2-40B4-BE49-F238E27FC236}">
                <a16:creationId xmlns:a16="http://schemas.microsoft.com/office/drawing/2014/main" id="{35E25450-2849-4EF3-A3FC-5E6DB5979F3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70597E0-3B40-4659-94C7-6ADB7CC69E7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09380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BD9510-94C9-4491-906E-547503AB3691}"/>
              </a:ext>
            </a:extLst>
          </p:cNvPr>
          <p:cNvSpPr>
            <a:spLocks noGrp="1"/>
          </p:cNvSpPr>
          <p:nvPr>
            <p:ph type="title"/>
          </p:nvPr>
        </p:nvSpPr>
        <p:spPr>
          <a:xfrm>
            <a:off x="685800" y="685800"/>
            <a:ext cx="7772400" cy="1066800"/>
          </a:xfrm>
        </p:spPr>
        <p:txBody>
          <a:bodyPr/>
          <a:lstStyle/>
          <a:p>
            <a:r>
              <a:rPr lang="en-US" altLang="zh-CN" dirty="0"/>
              <a:t>Requirements of EDCA operation for UHR</a:t>
            </a:r>
            <a:endParaRPr lang="zh-CN" altLang="en-US" dirty="0"/>
          </a:p>
        </p:txBody>
      </p:sp>
      <p:sp>
        <p:nvSpPr>
          <p:cNvPr id="3" name="内容占位符 2">
            <a:extLst>
              <a:ext uri="{FF2B5EF4-FFF2-40B4-BE49-F238E27FC236}">
                <a16:creationId xmlns:a16="http://schemas.microsoft.com/office/drawing/2014/main" id="{9A402D5B-B03C-4788-9F3D-D9FFBA2CB6A0}"/>
              </a:ext>
            </a:extLst>
          </p:cNvPr>
          <p:cNvSpPr>
            <a:spLocks noGrp="1"/>
          </p:cNvSpPr>
          <p:nvPr>
            <p:ph idx="1"/>
          </p:nvPr>
        </p:nvSpPr>
        <p:spPr>
          <a:xfrm>
            <a:off x="685800" y="1981200"/>
            <a:ext cx="8305800" cy="4114800"/>
          </a:xfrm>
        </p:spPr>
        <p:txBody>
          <a:bodyPr/>
          <a:lstStyle/>
          <a:p>
            <a:pPr>
              <a:buFont typeface="Wingdings" panose="05000000000000000000" pitchFamily="2" charset="2"/>
              <a:buChar char="p"/>
            </a:pPr>
            <a:r>
              <a:rPr lang="en-US" altLang="zh-CN" sz="1400" dirty="0"/>
              <a:t>EDCA operation for low latency traffic delivery</a:t>
            </a:r>
          </a:p>
          <a:p>
            <a:pPr>
              <a:buFont typeface="Wingdings" panose="05000000000000000000" pitchFamily="2" charset="2"/>
              <a:buChar char="Ø"/>
            </a:pPr>
            <a:r>
              <a:rPr lang="en-US" altLang="zh-CN" sz="1400" dirty="0"/>
              <a:t>Applications to be supported</a:t>
            </a:r>
          </a:p>
          <a:p>
            <a:pPr marL="628650" lvl="1" algn="just">
              <a:buFont typeface="Arial" panose="020B0604020202020204" pitchFamily="34" charset="0"/>
              <a:buChar char="•"/>
            </a:pPr>
            <a:r>
              <a:rPr lang="en-US" altLang="zh-CN" sz="1400" dirty="0">
                <a:solidFill>
                  <a:schemeClr val="tx2"/>
                </a:solidFill>
              </a:rPr>
              <a:t>Not limited to schedulable services</a:t>
            </a:r>
          </a:p>
          <a:p>
            <a:pPr marL="628650" lvl="1" algn="just">
              <a:buFont typeface="Arial" panose="020B0604020202020204" pitchFamily="34" charset="0"/>
              <a:buChar char="•"/>
            </a:pPr>
            <a:r>
              <a:rPr lang="en-US" altLang="zh-CN" sz="1400" dirty="0">
                <a:solidFill>
                  <a:schemeClr val="tx2"/>
                </a:solidFill>
              </a:rPr>
              <a:t>Non-schedulable services need to be considered</a:t>
            </a:r>
          </a:p>
          <a:p>
            <a:pPr>
              <a:buFont typeface="Wingdings" panose="05000000000000000000" pitchFamily="2" charset="2"/>
              <a:buChar char="Ø"/>
            </a:pPr>
            <a:r>
              <a:rPr lang="en-US" altLang="zh-CN" sz="1400" dirty="0"/>
              <a:t>Low overhead for the transmission of low latency traffic </a:t>
            </a:r>
          </a:p>
          <a:p>
            <a:pPr marL="628650" lvl="1" algn="just">
              <a:buFont typeface="Arial" panose="020B0604020202020204" pitchFamily="34" charset="0"/>
              <a:buChar char="•"/>
            </a:pPr>
            <a:r>
              <a:rPr lang="en-US" altLang="zh-CN" sz="1400" dirty="0">
                <a:solidFill>
                  <a:schemeClr val="tx2"/>
                </a:solidFill>
              </a:rPr>
              <a:t>Not limited to </a:t>
            </a:r>
            <a:r>
              <a:rPr lang="en-US" altLang="zh-CN" sz="1400" kern="1200" dirty="0"/>
              <a:t>trigger-enabled SPs</a:t>
            </a:r>
          </a:p>
          <a:p>
            <a:pPr marL="628650" lvl="1" algn="just">
              <a:buFont typeface="Arial" panose="020B0604020202020204" pitchFamily="34" charset="0"/>
              <a:buChar char="•"/>
            </a:pPr>
            <a:r>
              <a:rPr lang="en-US" altLang="zh-CN" sz="1400" dirty="0">
                <a:solidFill>
                  <a:schemeClr val="tx2"/>
                </a:solidFill>
              </a:rPr>
              <a:t>Non-trigger-enabled SPs need to be considered.</a:t>
            </a:r>
          </a:p>
          <a:p>
            <a:pPr marL="628650" lvl="1" algn="just">
              <a:buFont typeface="Arial" panose="020B0604020202020204" pitchFamily="34" charset="0"/>
              <a:buChar char="•"/>
            </a:pPr>
            <a:r>
              <a:rPr lang="en-US" altLang="zh-CN" sz="1400" dirty="0">
                <a:solidFill>
                  <a:schemeClr val="tx2"/>
                </a:solidFill>
              </a:rPr>
              <a:t>Flexible selection of </a:t>
            </a:r>
            <a:r>
              <a:rPr lang="en-US" altLang="zh-CN" sz="1400" kern="1200" dirty="0"/>
              <a:t>trigger-enabled or n</a:t>
            </a:r>
            <a:r>
              <a:rPr lang="en-US" altLang="zh-CN" sz="1400" dirty="0">
                <a:solidFill>
                  <a:schemeClr val="tx2"/>
                </a:solidFill>
              </a:rPr>
              <a:t>on-trigger-enabled </a:t>
            </a:r>
            <a:r>
              <a:rPr lang="en-US" altLang="zh-CN" sz="1400" kern="1200" dirty="0"/>
              <a:t>SPs based on QoS characteristics of services and network scenario and condition.</a:t>
            </a:r>
            <a:endParaRPr lang="en-US" altLang="zh-CN" sz="1400" dirty="0">
              <a:solidFill>
                <a:schemeClr val="tx2"/>
              </a:solidFill>
            </a:endParaRPr>
          </a:p>
          <a:p>
            <a:pPr>
              <a:buFont typeface="Wingdings" panose="05000000000000000000" pitchFamily="2" charset="2"/>
              <a:buChar char="Ø"/>
            </a:pPr>
            <a:r>
              <a:rPr lang="en-US" altLang="zh-CN" sz="1400" dirty="0"/>
              <a:t>High efficient use of the medium</a:t>
            </a:r>
          </a:p>
          <a:p>
            <a:pPr marL="628650" lvl="1" algn="just">
              <a:buFont typeface="Arial" panose="020B0604020202020204" pitchFamily="34" charset="0"/>
              <a:buChar char="•"/>
            </a:pPr>
            <a:r>
              <a:rPr lang="en-US" altLang="zh-CN" sz="1400" dirty="0">
                <a:solidFill>
                  <a:schemeClr val="tx2"/>
                </a:solidFill>
              </a:rPr>
              <a:t>Spatial reuse to be considered </a:t>
            </a:r>
            <a:r>
              <a:rPr lang="en-US" altLang="zh-CN" sz="1400" dirty="0"/>
              <a:t>for the medium to be reused more often between OBSSs</a:t>
            </a:r>
          </a:p>
          <a:p>
            <a:pPr marL="628650" lvl="1" algn="just">
              <a:buFont typeface="Arial" panose="020B0604020202020204" pitchFamily="34" charset="0"/>
              <a:buChar char="•"/>
            </a:pPr>
            <a:r>
              <a:rPr lang="en-US" altLang="zh-CN" sz="1400" dirty="0">
                <a:solidFill>
                  <a:schemeClr val="tx2"/>
                </a:solidFill>
              </a:rPr>
              <a:t>Reduce invalid transmissions</a:t>
            </a:r>
          </a:p>
          <a:p>
            <a:pPr marL="342900" lvl="1" indent="-342900">
              <a:buFont typeface="Wingdings" panose="05000000000000000000" pitchFamily="2" charset="2"/>
              <a:buChar char="Ø"/>
            </a:pPr>
            <a:r>
              <a:rPr lang="en-US" altLang="zh-CN" sz="1400" b="1" dirty="0"/>
              <a:t>Management of OBSS interference </a:t>
            </a:r>
          </a:p>
          <a:p>
            <a:pPr marL="628650" lvl="1" algn="just">
              <a:buFont typeface="Arial" panose="020B0604020202020204" pitchFamily="34" charset="0"/>
              <a:buChar char="•"/>
            </a:pPr>
            <a:r>
              <a:rPr lang="en-US" altLang="zh-CN" sz="1400" dirty="0">
                <a:solidFill>
                  <a:schemeClr val="tx2"/>
                </a:solidFill>
              </a:rPr>
              <a:t>Multi-AP coordination needs to be considered.</a:t>
            </a:r>
            <a:endParaRPr lang="zh-CN" altLang="en-US" sz="1400" dirty="0">
              <a:solidFill>
                <a:schemeClr val="tx2"/>
              </a:solidFill>
            </a:endParaRPr>
          </a:p>
        </p:txBody>
      </p:sp>
      <p:sp>
        <p:nvSpPr>
          <p:cNvPr id="4" name="页脚占位符 3">
            <a:extLst>
              <a:ext uri="{FF2B5EF4-FFF2-40B4-BE49-F238E27FC236}">
                <a16:creationId xmlns:a16="http://schemas.microsoft.com/office/drawing/2014/main" id="{9C1C7476-8EBE-4E09-B1CE-306746023DC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3DDAE5A-ED99-4ACA-BD68-C60730939D4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825681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77AA39-2B04-4EBF-ABF1-64948D24E658}"/>
              </a:ext>
            </a:extLst>
          </p:cNvPr>
          <p:cNvSpPr>
            <a:spLocks noGrp="1"/>
          </p:cNvSpPr>
          <p:nvPr>
            <p:ph type="title"/>
          </p:nvPr>
        </p:nvSpPr>
        <p:spPr/>
        <p:txBody>
          <a:bodyPr/>
          <a:lstStyle/>
          <a:p>
            <a:r>
              <a:rPr lang="en-US" altLang="zh-CN" dirty="0"/>
              <a:t>Candidate EDCA operation for UHR</a:t>
            </a:r>
            <a:endParaRPr lang="zh-CN" altLang="en-US" dirty="0"/>
          </a:p>
        </p:txBody>
      </p:sp>
      <p:sp>
        <p:nvSpPr>
          <p:cNvPr id="3" name="内容占位符 2">
            <a:extLst>
              <a:ext uri="{FF2B5EF4-FFF2-40B4-BE49-F238E27FC236}">
                <a16:creationId xmlns:a16="http://schemas.microsoft.com/office/drawing/2014/main" id="{C3931743-55E6-46B6-8DD6-2CB622BBC6CA}"/>
              </a:ext>
            </a:extLst>
          </p:cNvPr>
          <p:cNvSpPr>
            <a:spLocks noGrp="1"/>
          </p:cNvSpPr>
          <p:nvPr>
            <p:ph idx="1"/>
          </p:nvPr>
        </p:nvSpPr>
        <p:spPr>
          <a:xfrm>
            <a:off x="685800" y="1981200"/>
            <a:ext cx="8001000" cy="4114800"/>
          </a:xfrm>
        </p:spPr>
        <p:txBody>
          <a:bodyPr/>
          <a:lstStyle/>
          <a:p>
            <a:pPr>
              <a:buFont typeface="Wingdings" panose="05000000000000000000" pitchFamily="2" charset="2"/>
              <a:buChar char="p"/>
            </a:pPr>
            <a:r>
              <a:rPr lang="en-US" altLang="zh-CN" sz="1400" dirty="0">
                <a:latin typeface="Arial" panose="020B0604020202020204" pitchFamily="34" charset="0"/>
                <a:cs typeface="Arial" panose="020B0604020202020204" pitchFamily="34" charset="0"/>
              </a:rPr>
              <a:t>EDCA operation for low latency traffic delivery</a:t>
            </a:r>
            <a:endParaRPr lang="en-US" altLang="zh-CN" sz="1400" dirty="0"/>
          </a:p>
          <a:p>
            <a:pPr>
              <a:buFont typeface="Wingdings" panose="05000000000000000000" pitchFamily="2" charset="2"/>
              <a:buChar char="p"/>
            </a:pPr>
            <a:endParaRPr lang="en-US" altLang="zh-CN" sz="1400" b="0" dirty="0"/>
          </a:p>
          <a:p>
            <a:pPr marL="0" indent="0">
              <a:buNone/>
            </a:pPr>
            <a:r>
              <a:rPr lang="en-US" altLang="zh-CN" sz="1400" dirty="0">
                <a:latin typeface="Arial" panose="020B0604020202020204" pitchFamily="34" charset="0"/>
                <a:cs typeface="Arial" panose="020B0604020202020204" pitchFamily="34" charset="0"/>
              </a:rPr>
              <a:t>1. The optimization of EDCA operation for spatial reuse during SPs by multi-AP coordination</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for the medium to be reused more often between OBSSs by interference management</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Coordination of SR parameters among multiple APs, such as the interfering APs/STAs and/or their allowed transmit power/RSSI.</a:t>
            </a:r>
          </a:p>
          <a:p>
            <a:pPr>
              <a:buFont typeface="Wingdings" panose="05000000000000000000" pitchFamily="2" charset="2"/>
              <a:buChar char="p"/>
            </a:pPr>
            <a:endParaRPr lang="en-US" altLang="zh-CN" sz="1400" b="0" dirty="0">
              <a:latin typeface="Arial" panose="020B0604020202020204" pitchFamily="34" charset="0"/>
              <a:cs typeface="Arial" panose="020B0604020202020204" pitchFamily="34" charset="0"/>
            </a:endParaRPr>
          </a:p>
          <a:p>
            <a:pPr marL="0" indent="0">
              <a:buNone/>
            </a:pPr>
            <a:r>
              <a:rPr lang="en-US" altLang="zh-CN" sz="1400" dirty="0">
                <a:latin typeface="Arial" panose="020B0604020202020204" pitchFamily="34" charset="0"/>
                <a:cs typeface="Arial" panose="020B0604020202020204" pitchFamily="34" charset="0"/>
              </a:rPr>
              <a:t>2. EDCA operation during or outside of SPs for non-trigger-enabled SPs</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provide prioritized access to medium in use of EDCA operation for member SATs during SPs.</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control the use of EDCA operation by non-member STAs during SPs</a:t>
            </a:r>
          </a:p>
          <a:p>
            <a:pPr>
              <a:buFont typeface="Wingdings" panose="05000000000000000000" pitchFamily="2" charset="2"/>
              <a:buChar char="Ø"/>
            </a:pPr>
            <a:endParaRPr lang="zh-CN" altLang="en-US" sz="1400" b="0" dirty="0">
              <a:latin typeface="Arial" panose="020B0604020202020204" pitchFamily="34" charset="0"/>
              <a:cs typeface="Arial" panose="020B0604020202020204" pitchFamily="34" charset="0"/>
            </a:endParaRPr>
          </a:p>
        </p:txBody>
      </p:sp>
      <p:sp>
        <p:nvSpPr>
          <p:cNvPr id="4" name="页脚占位符 3">
            <a:extLst>
              <a:ext uri="{FF2B5EF4-FFF2-40B4-BE49-F238E27FC236}">
                <a16:creationId xmlns:a16="http://schemas.microsoft.com/office/drawing/2014/main" id="{39A9E910-B62A-4E7F-97F1-406A40E2895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BF702E4-B7C6-459C-9CE9-E9DA1946FA86}"/>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325442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FA384D-46CC-4B3D-88BB-502155DDC79D}"/>
              </a:ext>
            </a:extLst>
          </p:cNvPr>
          <p:cNvSpPr>
            <a:spLocks noGrp="1"/>
          </p:cNvSpPr>
          <p:nvPr>
            <p:ph type="title"/>
          </p:nvPr>
        </p:nvSpPr>
        <p:spPr/>
        <p:txBody>
          <a:bodyPr/>
          <a:lstStyle/>
          <a:p>
            <a:r>
              <a:rPr lang="en-US" altLang="zh-CN" dirty="0"/>
              <a:t>EDCA operation for spatial reuse</a:t>
            </a:r>
            <a:endParaRPr lang="zh-CN" altLang="en-US" dirty="0"/>
          </a:p>
        </p:txBody>
      </p:sp>
      <p:sp>
        <p:nvSpPr>
          <p:cNvPr id="3" name="内容占位符 2">
            <a:extLst>
              <a:ext uri="{FF2B5EF4-FFF2-40B4-BE49-F238E27FC236}">
                <a16:creationId xmlns:a16="http://schemas.microsoft.com/office/drawing/2014/main" id="{2E2BE322-B403-4553-A30B-5845151DA777}"/>
              </a:ext>
            </a:extLst>
          </p:cNvPr>
          <p:cNvSpPr>
            <a:spLocks noGrp="1"/>
          </p:cNvSpPr>
          <p:nvPr>
            <p:ph idx="1"/>
          </p:nvPr>
        </p:nvSpPr>
        <p:spPr>
          <a:xfrm>
            <a:off x="685800" y="1981200"/>
            <a:ext cx="77724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a:buFont typeface="Wingdings" panose="05000000000000000000" pitchFamily="2" charset="2"/>
              <a:buChar char="p"/>
            </a:pPr>
            <a:r>
              <a:rPr lang="en-US" altLang="zh-CN" sz="1400" b="0" dirty="0">
                <a:latin typeface="Arial" panose="020B0604020202020204" pitchFamily="34" charset="0"/>
                <a:cs typeface="Arial" panose="020B0604020202020204" pitchFamily="34" charset="0"/>
              </a:rPr>
              <a:t>An example: for the coordination of SR parameters, after the r-TWT setup the TX. power constraint and allowed RSSI of STA1-1 and/or AP1 can be exchanged or negotiated between AP1 and AP2. AP2 can determine which STAs associated with it satisfy the transmission requirements by sounding mechanism or other inter-PPDU sensing method.</a:t>
            </a:r>
            <a:endParaRPr lang="zh-CN" altLang="zh-CN" sz="1400" b="0" dirty="0">
              <a:latin typeface="Arial" panose="020B0604020202020204" pitchFamily="34" charset="0"/>
              <a:cs typeface="Arial" panose="020B0604020202020204" pitchFamily="34" charset="0"/>
            </a:endParaRPr>
          </a:p>
        </p:txBody>
      </p:sp>
      <p:sp>
        <p:nvSpPr>
          <p:cNvPr id="4" name="页脚占位符 3">
            <a:extLst>
              <a:ext uri="{FF2B5EF4-FFF2-40B4-BE49-F238E27FC236}">
                <a16:creationId xmlns:a16="http://schemas.microsoft.com/office/drawing/2014/main" id="{A36E4D67-BF21-4C22-8BBC-ED1C1DBBCCA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7E72678-14D6-44AB-BF8B-5DAB60130642}"/>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6" name="图片 5">
            <a:extLst>
              <a:ext uri="{FF2B5EF4-FFF2-40B4-BE49-F238E27FC236}">
                <a16:creationId xmlns:a16="http://schemas.microsoft.com/office/drawing/2014/main" id="{69003A85-F86A-4B92-94E5-0798A7A12CDE}"/>
              </a:ext>
            </a:extLst>
          </p:cNvPr>
          <p:cNvPicPr>
            <a:picLocks noChangeAspect="1"/>
          </p:cNvPicPr>
          <p:nvPr/>
        </p:nvPicPr>
        <p:blipFill>
          <a:blip r:embed="rId2"/>
          <a:stretch>
            <a:fillRect/>
          </a:stretch>
        </p:blipFill>
        <p:spPr>
          <a:xfrm>
            <a:off x="1295400" y="3075709"/>
            <a:ext cx="6744401" cy="2971800"/>
          </a:xfrm>
          <a:prstGeom prst="rect">
            <a:avLst/>
          </a:prstGeom>
        </p:spPr>
      </p:pic>
    </p:spTree>
    <p:extLst>
      <p:ext uri="{BB962C8B-B14F-4D97-AF65-F5344CB8AC3E}">
        <p14:creationId xmlns:p14="http://schemas.microsoft.com/office/powerpoint/2010/main" val="43041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30384-4FCE-4B36-B6D9-F71286B8F548}"/>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EDCA operation for SPs</a:t>
            </a:r>
            <a:endParaRPr lang="zh-CN" altLang="en-US" dirty="0"/>
          </a:p>
        </p:txBody>
      </p:sp>
      <p:sp>
        <p:nvSpPr>
          <p:cNvPr id="3" name="内容占位符 2">
            <a:extLst>
              <a:ext uri="{FF2B5EF4-FFF2-40B4-BE49-F238E27FC236}">
                <a16:creationId xmlns:a16="http://schemas.microsoft.com/office/drawing/2014/main" id="{4095BD61-BE8D-4231-9ECB-C0EFB4D2F09B}"/>
              </a:ext>
            </a:extLst>
          </p:cNvPr>
          <p:cNvSpPr>
            <a:spLocks noGrp="1"/>
          </p:cNvSpPr>
          <p:nvPr>
            <p:ph idx="1"/>
          </p:nvPr>
        </p:nvSpPr>
        <p:spPr/>
        <p:txBody>
          <a:bodyPr/>
          <a:lstStyle/>
          <a:p>
            <a:pPr>
              <a:buFont typeface="Wingdings" panose="05000000000000000000" pitchFamily="2" charset="2"/>
              <a:buChar char="p"/>
            </a:pPr>
            <a:r>
              <a:rPr lang="en-US" altLang="zh-CN" sz="1400" b="0" dirty="0">
                <a:latin typeface="Arial" panose="020B0604020202020204" pitchFamily="34" charset="0"/>
                <a:cs typeface="Arial" panose="020B0604020202020204" pitchFamily="34" charset="0"/>
              </a:rPr>
              <a:t>Enhanced EDCA operation considered to be used for member STAs and non-member STAs during SPs: </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Option 1: </a:t>
            </a:r>
          </a:p>
          <a:p>
            <a:r>
              <a:rPr lang="en-US" altLang="zh-CN" sz="1400" b="0" dirty="0">
                <a:latin typeface="Arial" panose="020B0604020202020204" pitchFamily="34" charset="0"/>
                <a:cs typeface="Arial" panose="020B0604020202020204" pitchFamily="34" charset="0"/>
              </a:rPr>
              <a:t>prioritized  EDCA parameters for member STAs: to provide prioritized access to medium in use of EDCA operation for member STAs during SPs</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Option 2: </a:t>
            </a:r>
          </a:p>
          <a:p>
            <a:r>
              <a:rPr lang="en-US" altLang="zh-CN" sz="1400" b="0" dirty="0">
                <a:latin typeface="Arial" panose="020B0604020202020204" pitchFamily="34" charset="0"/>
                <a:cs typeface="Arial" panose="020B0604020202020204" pitchFamily="34" charset="0"/>
              </a:rPr>
              <a:t>deprioritized  EDCA parameters for non-member STAs: to control the use of EDCA operation by non-member STAs during SPs</a:t>
            </a:r>
          </a:p>
          <a:p>
            <a:pPr>
              <a:buFont typeface="Wingdings" panose="05000000000000000000" pitchFamily="2" charset="2"/>
              <a:buChar char="Ø"/>
            </a:pPr>
            <a:r>
              <a:rPr lang="en-US" altLang="zh-CN" sz="1400" b="0" dirty="0">
                <a:latin typeface="Arial" panose="020B0604020202020204" pitchFamily="34" charset="0"/>
                <a:cs typeface="Arial" panose="020B0604020202020204" pitchFamily="34" charset="0"/>
              </a:rPr>
              <a:t>Option 3: </a:t>
            </a:r>
          </a:p>
          <a:p>
            <a:r>
              <a:rPr lang="en-US" altLang="zh-CN" sz="1400" b="0" dirty="0">
                <a:latin typeface="Arial" panose="020B0604020202020204" pitchFamily="34" charset="0"/>
                <a:cs typeface="Arial" panose="020B0604020202020204" pitchFamily="34" charset="0"/>
              </a:rPr>
              <a:t>Enhanced EDCA </a:t>
            </a:r>
            <a:r>
              <a:rPr lang="en-US" altLang="zh-CN" sz="1400" b="0" dirty="0" err="1">
                <a:latin typeface="Arial" panose="020B0604020202020204" pitchFamily="34" charset="0"/>
                <a:cs typeface="Arial" panose="020B0604020202020204" pitchFamily="34" charset="0"/>
              </a:rPr>
              <a:t>backoff</a:t>
            </a:r>
            <a:r>
              <a:rPr lang="en-US" altLang="zh-CN" sz="1400" b="0" dirty="0">
                <a:latin typeface="Arial" panose="020B0604020202020204" pitchFamily="34" charset="0"/>
                <a:cs typeface="Arial" panose="020B0604020202020204" pitchFamily="34" charset="0"/>
              </a:rPr>
              <a:t> rules for SPs: to provide enhanced medium access protection and resource reservation mechanisms for delivery of latency sensitive traffic, such as defer the transmission of non-member STAs by EDCA for a time duration during SPs</a:t>
            </a:r>
          </a:p>
          <a:p>
            <a:endParaRPr lang="en-US" altLang="zh-CN" sz="1400" b="0" dirty="0">
              <a:latin typeface="Arial" panose="020B0604020202020204" pitchFamily="34" charset="0"/>
              <a:cs typeface="Arial" panose="020B0604020202020204" pitchFamily="34" charset="0"/>
            </a:endParaRPr>
          </a:p>
          <a:p>
            <a:endParaRPr lang="en-US" altLang="zh-CN" b="0" dirty="0">
              <a:latin typeface="Arial" panose="020B0604020202020204" pitchFamily="34" charset="0"/>
              <a:cs typeface="Arial" panose="020B0604020202020204" pitchFamily="34" charset="0"/>
            </a:endParaRPr>
          </a:p>
          <a:p>
            <a:endParaRPr lang="zh-CN" altLang="en-US" dirty="0"/>
          </a:p>
        </p:txBody>
      </p:sp>
      <p:sp>
        <p:nvSpPr>
          <p:cNvPr id="4" name="页脚占位符 3">
            <a:extLst>
              <a:ext uri="{FF2B5EF4-FFF2-40B4-BE49-F238E27FC236}">
                <a16:creationId xmlns:a16="http://schemas.microsoft.com/office/drawing/2014/main" id="{13F77F5C-E9F3-4552-B319-FC3B1AD9943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C4A1391-6304-4A74-B0B7-CAEBB0F9771E}"/>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76570435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6431</TotalTime>
  <Words>1373</Words>
  <Application>Microsoft Office PowerPoint</Application>
  <PresentationFormat>全屏显示(4:3)</PresentationFormat>
  <Paragraphs>142</Paragraphs>
  <Slides>13</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Consideration on EDCA operation for low latency traffic delivery</vt:lpstr>
      <vt:lpstr>Introduction</vt:lpstr>
      <vt:lpstr>Summary of existing EDCA operation</vt:lpstr>
      <vt:lpstr>Limitations of existing EDCA operation </vt:lpstr>
      <vt:lpstr>Limitations of existing EDCA operation (cont.) </vt:lpstr>
      <vt:lpstr>Requirements of EDCA operation for UHR</vt:lpstr>
      <vt:lpstr>Candidate EDCA operation for UHR</vt:lpstr>
      <vt:lpstr>EDCA operation for spatial reuse</vt:lpstr>
      <vt:lpstr>EDCA operation for SPs</vt:lpstr>
      <vt:lpstr>EDCA operation for SPs (cont.) </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3501</cp:revision>
  <cp:lastPrinted>2014-11-04T15:04:00Z</cp:lastPrinted>
  <dcterms:created xsi:type="dcterms:W3CDTF">2007-04-17T18:10:00Z</dcterms:created>
  <dcterms:modified xsi:type="dcterms:W3CDTF">2023-05-18T15:52:16Z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