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1416" r:id="rId6"/>
    <p:sldId id="1421" r:id="rId7"/>
    <p:sldId id="1427" r:id="rId8"/>
    <p:sldId id="1424" r:id="rId9"/>
    <p:sldId id="1425" r:id="rId10"/>
    <p:sldId id="1431" r:id="rId11"/>
    <p:sldId id="1422" r:id="rId12"/>
    <p:sldId id="1428"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762" autoAdjust="0"/>
  </p:normalViewPr>
  <p:slideViewPr>
    <p:cSldViewPr>
      <p:cViewPr>
        <p:scale>
          <a:sx n="96" d="100"/>
          <a:sy n="96" d="100"/>
        </p:scale>
        <p:origin x="812" y="-4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4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958880" y="1179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802.11-23/0382r0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17931"/>
            <a:ext cx="74052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dirty="0"/>
              <a:t>Mar 2023</a:t>
            </a:r>
            <a:endParaRPr lang="en-GB" altLang="en-US" dirty="0"/>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Alice Chen (Qualcomm)</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802.11-23/0382r0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a:extLst>
              <a:ext uri="{FF2B5EF4-FFF2-40B4-BE49-F238E27FC236}">
                <a16:creationId xmlns:a16="http://schemas.microsoft.com/office/drawing/2014/main" id="{CB245E8C-54A1-40A6-B6AD-049B392D643B}"/>
              </a:ext>
            </a:extLst>
          </p:cNvPr>
          <p:cNvSpPr>
            <a:spLocks noChangeArrowheads="1"/>
          </p:cNvSpPr>
          <p:nvPr userDrawn="1"/>
        </p:nvSpPr>
        <p:spPr bwMode="auto">
          <a:xfrm>
            <a:off x="-108520" y="294501"/>
            <a:ext cx="21595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Mar, 2023</a:t>
            </a:r>
          </a:p>
        </p:txBody>
      </p:sp>
      <p:sp>
        <p:nvSpPr>
          <p:cNvPr id="12" name="Rectangle 6">
            <a:extLst>
              <a:ext uri="{FF2B5EF4-FFF2-40B4-BE49-F238E27FC236}">
                <a16:creationId xmlns:a16="http://schemas.microsoft.com/office/drawing/2014/main" id="{00242BE9-34DB-416B-A8B6-9310C7468CF9}"/>
              </a:ext>
            </a:extLst>
          </p:cNvPr>
          <p:cNvSpPr txBox="1">
            <a:spLocks noChangeArrowheads="1"/>
          </p:cNvSpPr>
          <p:nvPr userDrawn="1"/>
        </p:nvSpPr>
        <p:spPr bwMode="auto">
          <a:xfrm>
            <a:off x="7145465" y="6487632"/>
            <a:ext cx="141384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ltLang="en-US" dirty="0"/>
              <a:t>Julia Feng (Mediatek))</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GB" altLang="en-US" dirty="0"/>
              <a:t>Comments on 11bk Supporting Puncturing Patterns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2023-03-10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7" name="Table 6">
            <a:extLst>
              <a:ext uri="{FF2B5EF4-FFF2-40B4-BE49-F238E27FC236}">
                <a16:creationId xmlns:a16="http://schemas.microsoft.com/office/drawing/2014/main" id="{110B1069-0D98-414F-900C-2B9F8501AB13}"/>
              </a:ext>
            </a:extLst>
          </p:cNvPr>
          <p:cNvGraphicFramePr>
            <a:graphicFrameLocks noGrp="1"/>
          </p:cNvGraphicFramePr>
          <p:nvPr>
            <p:extLst>
              <p:ext uri="{D42A27DB-BD31-4B8C-83A1-F6EECF244321}">
                <p14:modId xmlns:p14="http://schemas.microsoft.com/office/powerpoint/2010/main" val="2874396624"/>
              </p:ext>
            </p:extLst>
          </p:nvPr>
        </p:nvGraphicFramePr>
        <p:xfrm>
          <a:off x="1152525" y="2998720"/>
          <a:ext cx="7391400" cy="1724723"/>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err="1"/>
                        <a:t>Mediatek</a:t>
                      </a:r>
                      <a:r>
                        <a:rPr lang="en-US" sz="1100" dirty="0"/>
                        <a:t> USA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100" dirty="0"/>
                        <a:t>2840 Junction Ave., San Jose, CA 95134,  USA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100" dirty="0"/>
                        <a:t>Julia.feng@mediatek.com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2840 Junction Ave., San Jose, CA 95134, USA</a:t>
                      </a:r>
                    </a:p>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100" dirty="0"/>
                        <a:t>Jianhan.liu@mediatek.com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33976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E88EE-C167-14E9-AA9C-B449090F6C3D}"/>
              </a:ext>
            </a:extLst>
          </p:cNvPr>
          <p:cNvSpPr>
            <a:spLocks noGrp="1"/>
          </p:cNvSpPr>
          <p:nvPr>
            <p:ph idx="1"/>
          </p:nvPr>
        </p:nvSpPr>
        <p:spPr>
          <a:xfrm>
            <a:off x="723900" y="1783032"/>
            <a:ext cx="7772400" cy="4392190"/>
          </a:xfrm>
        </p:spPr>
        <p:txBody>
          <a:bodyPr/>
          <a:lstStyle/>
          <a:p>
            <a:r>
              <a:rPr lang="en-US" sz="2000" dirty="0"/>
              <a:t>In 11-22/1981 (</a:t>
            </a:r>
            <a:r>
              <a:rPr lang="en-GB" sz="2000" dirty="0">
                <a:cs typeface="Calibri" panose="020F0502020204030204" pitchFamily="34" charset="0"/>
              </a:rPr>
              <a:t>Thoughts on 320 MHz Ranging NDP</a:t>
            </a:r>
            <a:r>
              <a:rPr lang="en-US" sz="2000" dirty="0"/>
              <a:t>), Steve proposed 11bk to </a:t>
            </a:r>
          </a:p>
          <a:p>
            <a:pPr lvl="1"/>
            <a:r>
              <a:rPr lang="en-US" sz="1600" dirty="0"/>
              <a:t>Support all EHT Preamble Puncturing modes (as signaled in the U-SIG)</a:t>
            </a:r>
            <a:endParaRPr lang="en-US" sz="2000" dirty="0"/>
          </a:p>
          <a:p>
            <a:r>
              <a:rPr lang="en-US" sz="2000" dirty="0"/>
              <a:t>In 11-23/0110r0 (</a:t>
            </a:r>
            <a:r>
              <a:rPr lang="en-GB" altLang="en-US" sz="2000" dirty="0"/>
              <a:t>Discussions on Preamble Puncturing in 320MHz Ranging NDP)</a:t>
            </a:r>
            <a:r>
              <a:rPr lang="en-US" sz="2000" dirty="0"/>
              <a:t>, Tianyu proposed that </a:t>
            </a:r>
          </a:p>
          <a:p>
            <a:pPr lvl="1"/>
            <a:r>
              <a:rPr lang="en-US" sz="1600" dirty="0"/>
              <a:t>11bk only supports non-punctured 320MHz ranging NDP and continuous 240MHz ranging NDP</a:t>
            </a:r>
          </a:p>
          <a:p>
            <a:pPr lvl="1"/>
            <a:r>
              <a:rPr lang="en-US" sz="1600" dirty="0"/>
              <a:t>I.e., only supports 3 puncturing patterns specified in Table 36-30: [1111 1111] (field value 0), [xx11 1111] (field value 9), and [1111 11xx] (field value 12)</a:t>
            </a:r>
            <a:endParaRPr lang="en-US" sz="2000" dirty="0"/>
          </a:p>
          <a:p>
            <a:r>
              <a:rPr lang="en-US" sz="2000" dirty="0"/>
              <a:t>We’ll provide comments on 11bk supporting puncturing patterns following the rules applied on 11be sounding protocol</a:t>
            </a:r>
          </a:p>
        </p:txBody>
      </p:sp>
      <p:sp>
        <p:nvSpPr>
          <p:cNvPr id="3" name="Slide Number Placeholder 2">
            <a:extLst>
              <a:ext uri="{FF2B5EF4-FFF2-40B4-BE49-F238E27FC236}">
                <a16:creationId xmlns:a16="http://schemas.microsoft.com/office/drawing/2014/main" id="{6E9804FF-A84C-DA93-6DDB-D132E626B2D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4" name="Title 3">
            <a:extLst>
              <a:ext uri="{FF2B5EF4-FFF2-40B4-BE49-F238E27FC236}">
                <a16:creationId xmlns:a16="http://schemas.microsoft.com/office/drawing/2014/main" id="{FCA6767E-B1FD-09A7-D17B-D6419027AAE6}"/>
              </a:ext>
            </a:extLst>
          </p:cNvPr>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4124630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764607-8F09-C64C-161C-4FF083FFD2C1}"/>
              </a:ext>
            </a:extLst>
          </p:cNvPr>
          <p:cNvSpPr>
            <a:spLocks noGrp="1"/>
          </p:cNvSpPr>
          <p:nvPr>
            <p:ph idx="1"/>
          </p:nvPr>
        </p:nvSpPr>
        <p:spPr>
          <a:xfrm>
            <a:off x="684213" y="1294603"/>
            <a:ext cx="7772400" cy="2115156"/>
          </a:xfrm>
        </p:spPr>
        <p:txBody>
          <a:bodyPr/>
          <a:lstStyle/>
          <a:p>
            <a:r>
              <a:rPr lang="en-US" sz="1400" b="1" i="0" u="none" strike="noStrike" baseline="0" dirty="0">
                <a:solidFill>
                  <a:srgbClr val="000000"/>
                </a:solidFill>
                <a:latin typeface="Arial" panose="020B0604020202020204" pitchFamily="34" charset="0"/>
              </a:rPr>
              <a:t>35.7.2 EHT sounding protocol</a:t>
            </a:r>
            <a:endParaRPr lang="en-US" sz="1400" b="0" i="0" u="none" strike="noStrike" baseline="0" dirty="0">
              <a:solidFill>
                <a:srgbClr val="000000"/>
              </a:solidFill>
              <a:latin typeface="Times New Roman" panose="02020603050405020304" pitchFamily="18" charset="0"/>
            </a:endParaRPr>
          </a:p>
          <a:p>
            <a:pPr lvl="1" algn="just"/>
            <a:r>
              <a:rPr lang="en-US" sz="1200" b="0" i="0" u="none" strike="noStrike" baseline="0" dirty="0">
                <a:solidFill>
                  <a:schemeClr val="tx2"/>
                </a:solidFill>
                <a:latin typeface="Times New Roman" panose="02020603050405020304" pitchFamily="18" charset="0"/>
              </a:rPr>
              <a:t>Note 3 -- In the EHT TB sounding sequence, the punctured subchannel(s) indicated by the BW and Puncturing Channel Information fields in the </a:t>
            </a:r>
            <a:r>
              <a:rPr lang="en-US" sz="1200" b="0" i="0" u="none" strike="noStrike" baseline="0" dirty="0">
                <a:solidFill>
                  <a:schemeClr val="tx2"/>
                </a:solidFill>
                <a:highlight>
                  <a:srgbClr val="FFFF00"/>
                </a:highlight>
                <a:latin typeface="Times New Roman" panose="02020603050405020304" pitchFamily="18" charset="0"/>
              </a:rPr>
              <a:t>U-SIG field of the EHT sounding NDP </a:t>
            </a:r>
            <a:r>
              <a:rPr lang="en-US" sz="1200" b="0" i="0" u="none" strike="noStrike" baseline="0" dirty="0">
                <a:solidFill>
                  <a:srgbClr val="FF0000"/>
                </a:solidFill>
                <a:highlight>
                  <a:srgbClr val="FFFF00"/>
                </a:highlight>
                <a:latin typeface="Times New Roman" panose="02020603050405020304" pitchFamily="18" charset="0"/>
              </a:rPr>
              <a:t>might </a:t>
            </a:r>
            <a:r>
              <a:rPr lang="en-US" sz="1200" b="0" i="0" u="none" strike="noStrike" baseline="0" dirty="0">
                <a:solidFill>
                  <a:schemeClr val="tx2"/>
                </a:solidFill>
                <a:highlight>
                  <a:srgbClr val="FFFF00"/>
                </a:highlight>
                <a:latin typeface="Times New Roman" panose="02020603050405020304" pitchFamily="18" charset="0"/>
              </a:rPr>
              <a:t>include other punctured subchannel(s) in addition to </a:t>
            </a:r>
            <a:r>
              <a:rPr lang="en-US" sz="1200" b="0" i="0" u="none" strike="noStrike" baseline="0" dirty="0">
                <a:solidFill>
                  <a:schemeClr val="tx2"/>
                </a:solidFill>
                <a:latin typeface="Times New Roman" panose="02020603050405020304" pitchFamily="18" charset="0"/>
              </a:rPr>
              <a:t>those indicated in the Disabled Subchannel Bitmap subfield of the most recent EHT Operation element, following the rules defined in 35.15.2 (Preamble puncturing operation).</a:t>
            </a:r>
          </a:p>
          <a:p>
            <a:pPr algn="l"/>
            <a:r>
              <a:rPr lang="en-US" sz="1400" b="1" i="0" u="none" strike="noStrike" baseline="0" dirty="0">
                <a:solidFill>
                  <a:srgbClr val="000000"/>
                </a:solidFill>
                <a:latin typeface="Arial" panose="020B0604020202020204" pitchFamily="34" charset="0"/>
              </a:rPr>
              <a:t>35.15.2 Preamble puncturing operation</a:t>
            </a:r>
            <a:endParaRPr lang="en-US" sz="1400" b="0" i="0" u="none" strike="noStrike" baseline="0" dirty="0">
              <a:solidFill>
                <a:srgbClr val="000000"/>
              </a:solidFill>
              <a:latin typeface="Times New Roman" panose="02020603050405020304" pitchFamily="18" charset="0"/>
            </a:endParaRPr>
          </a:p>
          <a:p>
            <a:pPr lvl="1" algn="just"/>
            <a:r>
              <a:rPr lang="en-US" sz="1200" b="0" i="0" u="none" strike="noStrike" baseline="0" dirty="0">
                <a:solidFill>
                  <a:schemeClr val="tx2"/>
                </a:solidFill>
                <a:latin typeface="Times New Roman" panose="02020603050405020304" pitchFamily="18" charset="0"/>
              </a:rPr>
              <a:t>An EHT SU transmission that contains an MPDU soliciting an immediate response shall not puncture 20 MHz subchannels that are not indicated to be punctured in the Disabled Subchannel Bitmap subfield in the EHT Operation element, unless the EHT SU transmission carries a triggering frame that solicits a TB PPDU from a responding EHT STA.</a:t>
            </a:r>
            <a:endParaRPr lang="en-US" sz="1200" dirty="0">
              <a:solidFill>
                <a:schemeClr val="tx2"/>
              </a:solidFill>
            </a:endParaRPr>
          </a:p>
          <a:p>
            <a:pPr algn="just"/>
            <a:endParaRPr lang="en-US" sz="2200" b="0" i="0" u="none" strike="noStrike" baseline="0" dirty="0">
              <a:solidFill>
                <a:schemeClr val="tx2"/>
              </a:solidFill>
              <a:latin typeface="Times New Roman" panose="02020603050405020304" pitchFamily="18" charset="0"/>
            </a:endParaRPr>
          </a:p>
          <a:p>
            <a:endParaRPr lang="en-US" sz="1800" dirty="0"/>
          </a:p>
        </p:txBody>
      </p:sp>
      <p:sp>
        <p:nvSpPr>
          <p:cNvPr id="3" name="Slide Number Placeholder 2">
            <a:extLst>
              <a:ext uri="{FF2B5EF4-FFF2-40B4-BE49-F238E27FC236}">
                <a16:creationId xmlns:a16="http://schemas.microsoft.com/office/drawing/2014/main" id="{B78BA217-D8C0-7B8C-811C-FC50C2F73F84}"/>
              </a:ext>
            </a:extLst>
          </p:cNvPr>
          <p:cNvSpPr>
            <a:spLocks noGrp="1"/>
          </p:cNvSpPr>
          <p:nvPr>
            <p:ph type="sldNum" sz="quarter" idx="12"/>
          </p:nvPr>
        </p:nvSpPr>
        <p:spPr>
          <a:xfrm>
            <a:off x="4570413" y="6499337"/>
            <a:ext cx="530225" cy="182562"/>
          </a:xfrm>
        </p:spPr>
        <p:txBody>
          <a:bodyPr/>
          <a:lstStyle/>
          <a:p>
            <a:pPr>
              <a:defRPr/>
            </a:pPr>
            <a:r>
              <a:rPr lang="en-GB" altLang="en-US" dirty="0"/>
              <a:t>Slide </a:t>
            </a:r>
            <a:fld id="{6D24465E-2B0A-4D96-BA39-EC98956D452B}" type="slidenum">
              <a:rPr lang="en-GB" altLang="en-US" smtClean="0"/>
              <a:pPr>
                <a:defRPr/>
              </a:pPr>
              <a:t>3</a:t>
            </a:fld>
            <a:endParaRPr lang="en-GB" altLang="en-US" dirty="0"/>
          </a:p>
        </p:txBody>
      </p:sp>
      <p:sp>
        <p:nvSpPr>
          <p:cNvPr id="4" name="Title 3">
            <a:extLst>
              <a:ext uri="{FF2B5EF4-FFF2-40B4-BE49-F238E27FC236}">
                <a16:creationId xmlns:a16="http://schemas.microsoft.com/office/drawing/2014/main" id="{24B3B1C6-8F8A-536B-5A93-E4DFA803F864}"/>
              </a:ext>
            </a:extLst>
          </p:cNvPr>
          <p:cNvSpPr>
            <a:spLocks noGrp="1"/>
          </p:cNvSpPr>
          <p:nvPr>
            <p:ph type="title"/>
          </p:nvPr>
        </p:nvSpPr>
        <p:spPr>
          <a:xfrm>
            <a:off x="685800" y="685800"/>
            <a:ext cx="7772400" cy="510952"/>
          </a:xfrm>
        </p:spPr>
        <p:txBody>
          <a:bodyPr/>
          <a:lstStyle/>
          <a:p>
            <a:r>
              <a:rPr lang="en-US" sz="2800" dirty="0"/>
              <a:t>11be TB Sounding and Preamble Puncturing</a:t>
            </a:r>
          </a:p>
        </p:txBody>
      </p:sp>
      <p:pic>
        <p:nvPicPr>
          <p:cNvPr id="6" name="Picture 5">
            <a:extLst>
              <a:ext uri="{FF2B5EF4-FFF2-40B4-BE49-F238E27FC236}">
                <a16:creationId xmlns:a16="http://schemas.microsoft.com/office/drawing/2014/main" id="{C71AEC30-5932-4CA4-853C-08A06BC41FB3}"/>
              </a:ext>
            </a:extLst>
          </p:cNvPr>
          <p:cNvPicPr>
            <a:picLocks noChangeAspect="1"/>
          </p:cNvPicPr>
          <p:nvPr/>
        </p:nvPicPr>
        <p:blipFill>
          <a:blip r:embed="rId2"/>
          <a:stretch>
            <a:fillRect/>
          </a:stretch>
        </p:blipFill>
        <p:spPr>
          <a:xfrm>
            <a:off x="766069" y="4267828"/>
            <a:ext cx="6878220" cy="2150712"/>
          </a:xfrm>
          <a:prstGeom prst="rect">
            <a:avLst/>
          </a:prstGeom>
        </p:spPr>
      </p:pic>
      <p:sp>
        <p:nvSpPr>
          <p:cNvPr id="11" name="TextBox 10">
            <a:extLst>
              <a:ext uri="{FF2B5EF4-FFF2-40B4-BE49-F238E27FC236}">
                <a16:creationId xmlns:a16="http://schemas.microsoft.com/office/drawing/2014/main" id="{CB9D450E-91D4-4AEF-B007-908F350A9FEF}"/>
              </a:ext>
            </a:extLst>
          </p:cNvPr>
          <p:cNvSpPr txBox="1"/>
          <p:nvPr/>
        </p:nvSpPr>
        <p:spPr>
          <a:xfrm>
            <a:off x="2051720" y="3645888"/>
            <a:ext cx="4744753" cy="338554"/>
          </a:xfrm>
          <a:prstGeom prst="rect">
            <a:avLst/>
          </a:prstGeom>
          <a:noFill/>
          <a:ln>
            <a:solidFill>
              <a:srgbClr val="FF0000"/>
            </a:solidFill>
          </a:ln>
        </p:spPr>
        <p:txBody>
          <a:bodyPr wrap="square" rtlCol="0">
            <a:spAutoFit/>
          </a:bodyPr>
          <a:lstStyle/>
          <a:p>
            <a:pPr algn="ctr"/>
            <a:r>
              <a:rPr lang="en-US" sz="1600" dirty="0">
                <a:solidFill>
                  <a:srgbClr val="FF0000"/>
                </a:solidFill>
              </a:rPr>
              <a:t>USIG </a:t>
            </a:r>
            <a:r>
              <a:rPr lang="en-US" sz="1600" dirty="0">
                <a:solidFill>
                  <a:srgbClr val="FF0000"/>
                </a:solidFill>
                <a:highlight>
                  <a:srgbClr val="FFFF00"/>
                </a:highlight>
              </a:rPr>
              <a:t>might i</a:t>
            </a:r>
            <a:r>
              <a:rPr lang="en-US" sz="1600" dirty="0">
                <a:solidFill>
                  <a:srgbClr val="FF0000"/>
                </a:solidFill>
              </a:rPr>
              <a:t>nclude additional punctured subchannels</a:t>
            </a:r>
          </a:p>
        </p:txBody>
      </p:sp>
      <p:cxnSp>
        <p:nvCxnSpPr>
          <p:cNvPr id="15" name="Straight Arrow Connector 14">
            <a:extLst>
              <a:ext uri="{FF2B5EF4-FFF2-40B4-BE49-F238E27FC236}">
                <a16:creationId xmlns:a16="http://schemas.microsoft.com/office/drawing/2014/main" id="{AF0FE942-2499-43FD-9573-FB8D0764F28B}"/>
              </a:ext>
            </a:extLst>
          </p:cNvPr>
          <p:cNvCxnSpPr>
            <a:cxnSpLocks/>
          </p:cNvCxnSpPr>
          <p:nvPr/>
        </p:nvCxnSpPr>
        <p:spPr bwMode="auto">
          <a:xfrm>
            <a:off x="3525780" y="3995695"/>
            <a:ext cx="0" cy="3732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a:extLst>
              <a:ext uri="{FF2B5EF4-FFF2-40B4-BE49-F238E27FC236}">
                <a16:creationId xmlns:a16="http://schemas.microsoft.com/office/drawing/2014/main" id="{4CFDB155-2DCF-4B57-9DF2-A9473E92F164}"/>
              </a:ext>
            </a:extLst>
          </p:cNvPr>
          <p:cNvCxnSpPr>
            <a:cxnSpLocks/>
          </p:cNvCxnSpPr>
          <p:nvPr/>
        </p:nvCxnSpPr>
        <p:spPr bwMode="auto">
          <a:xfrm>
            <a:off x="3923928" y="4012686"/>
            <a:ext cx="500168" cy="3562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Straight Arrow Connector 19">
            <a:extLst>
              <a:ext uri="{FF2B5EF4-FFF2-40B4-BE49-F238E27FC236}">
                <a16:creationId xmlns:a16="http://schemas.microsoft.com/office/drawing/2014/main" id="{FD31611E-E707-48B4-98BE-8C563F008209}"/>
              </a:ext>
            </a:extLst>
          </p:cNvPr>
          <p:cNvCxnSpPr>
            <a:cxnSpLocks/>
          </p:cNvCxnSpPr>
          <p:nvPr/>
        </p:nvCxnSpPr>
        <p:spPr bwMode="auto">
          <a:xfrm>
            <a:off x="4486431" y="4012686"/>
            <a:ext cx="1237697" cy="712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684774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94A0676-698D-41D8-9178-7CAC2CE50C93}"/>
              </a:ext>
            </a:extLst>
          </p:cNvPr>
          <p:cNvPicPr>
            <a:picLocks noChangeAspect="1"/>
          </p:cNvPicPr>
          <p:nvPr/>
        </p:nvPicPr>
        <p:blipFill>
          <a:blip r:embed="rId2"/>
          <a:stretch>
            <a:fillRect/>
          </a:stretch>
        </p:blipFill>
        <p:spPr>
          <a:xfrm>
            <a:off x="930217" y="4467015"/>
            <a:ext cx="5191125" cy="1343025"/>
          </a:xfrm>
          <a:prstGeom prst="rect">
            <a:avLst/>
          </a:prstGeom>
        </p:spPr>
      </p:pic>
      <p:sp>
        <p:nvSpPr>
          <p:cNvPr id="2" name="Content Placeholder 1">
            <a:extLst>
              <a:ext uri="{FF2B5EF4-FFF2-40B4-BE49-F238E27FC236}">
                <a16:creationId xmlns:a16="http://schemas.microsoft.com/office/drawing/2014/main" id="{CC764607-8F09-C64C-161C-4FF083FFD2C1}"/>
              </a:ext>
            </a:extLst>
          </p:cNvPr>
          <p:cNvSpPr>
            <a:spLocks noGrp="1"/>
          </p:cNvSpPr>
          <p:nvPr>
            <p:ph idx="1"/>
          </p:nvPr>
        </p:nvSpPr>
        <p:spPr>
          <a:xfrm>
            <a:off x="720684" y="1619970"/>
            <a:ext cx="7772400" cy="1506853"/>
          </a:xfrm>
        </p:spPr>
        <p:txBody>
          <a:bodyPr/>
          <a:lstStyle/>
          <a:p>
            <a:pPr>
              <a:buFont typeface="Arial" panose="020B0604020202020204" pitchFamily="34" charset="0"/>
              <a:buChar char="•"/>
            </a:pPr>
            <a:r>
              <a:rPr lang="en-US" sz="1800" b="1" i="0" u="none" strike="noStrike" baseline="0" dirty="0">
                <a:solidFill>
                  <a:srgbClr val="000000"/>
                </a:solidFill>
                <a:latin typeface="Arial" panose="020B0604020202020204" pitchFamily="34" charset="0"/>
              </a:rPr>
              <a:t>35.7.2 EHT sounding protocol</a:t>
            </a:r>
            <a:endParaRPr lang="en-US" sz="1800" b="0" i="0" u="none" strike="noStrike" baseline="0" dirty="0">
              <a:solidFill>
                <a:srgbClr val="000000"/>
              </a:solidFill>
              <a:latin typeface="Times New Roman" panose="02020603050405020304" pitchFamily="18" charset="0"/>
            </a:endParaRPr>
          </a:p>
          <a:p>
            <a:pPr lvl="1" algn="just"/>
            <a:r>
              <a:rPr lang="en-US" sz="1400" b="0" i="0" u="none" strike="noStrike" baseline="0" dirty="0">
                <a:solidFill>
                  <a:schemeClr val="tx2"/>
                </a:solidFill>
                <a:latin typeface="Times New Roman" panose="02020603050405020304" pitchFamily="18" charset="0"/>
              </a:rPr>
              <a:t>In an EHT non-TB sounding sequence case, the punctured subchannel(s) indicated by the BW and Puncturing Channel Information fields in the </a:t>
            </a:r>
            <a:r>
              <a:rPr lang="en-US" sz="1400" b="0" i="0" u="none" strike="noStrike" baseline="0" dirty="0">
                <a:solidFill>
                  <a:schemeClr val="tx2"/>
                </a:solidFill>
                <a:highlight>
                  <a:srgbClr val="FFFF00"/>
                </a:highlight>
                <a:latin typeface="Times New Roman" panose="02020603050405020304" pitchFamily="18" charset="0"/>
              </a:rPr>
              <a:t>U-SIG field of the EHT sounding NDP </a:t>
            </a:r>
            <a:r>
              <a:rPr lang="en-US" sz="1400" b="0" i="0" u="none" strike="noStrike" baseline="0" dirty="0">
                <a:solidFill>
                  <a:srgbClr val="FF0000"/>
                </a:solidFill>
                <a:highlight>
                  <a:srgbClr val="FFFF00"/>
                </a:highlight>
                <a:latin typeface="Times New Roman" panose="02020603050405020304" pitchFamily="18" charset="0"/>
              </a:rPr>
              <a:t>shall not </a:t>
            </a:r>
            <a:r>
              <a:rPr lang="en-US" sz="1400" b="0" i="0" u="none" strike="noStrike" baseline="0" dirty="0">
                <a:solidFill>
                  <a:schemeClr val="tx2"/>
                </a:solidFill>
                <a:highlight>
                  <a:srgbClr val="FFFF00"/>
                </a:highlight>
                <a:latin typeface="Times New Roman" panose="02020603050405020304" pitchFamily="18" charset="0"/>
              </a:rPr>
              <a:t>include other punctured subchannel(s) in addition to </a:t>
            </a:r>
            <a:r>
              <a:rPr lang="en-US" sz="1400" b="0" i="0" u="none" strike="noStrike" baseline="0" dirty="0">
                <a:solidFill>
                  <a:schemeClr val="tx2"/>
                </a:solidFill>
                <a:latin typeface="Times New Roman" panose="02020603050405020304" pitchFamily="18" charset="0"/>
              </a:rPr>
              <a:t>those indicated in the Disabled Subchannel Bitmap subfield of the most recent EHT Operation element for non-TB sounding.</a:t>
            </a:r>
          </a:p>
        </p:txBody>
      </p:sp>
      <p:sp>
        <p:nvSpPr>
          <p:cNvPr id="3" name="Slide Number Placeholder 2">
            <a:extLst>
              <a:ext uri="{FF2B5EF4-FFF2-40B4-BE49-F238E27FC236}">
                <a16:creationId xmlns:a16="http://schemas.microsoft.com/office/drawing/2014/main" id="{B78BA217-D8C0-7B8C-811C-FC50C2F73F84}"/>
              </a:ext>
            </a:extLst>
          </p:cNvPr>
          <p:cNvSpPr>
            <a:spLocks noGrp="1"/>
          </p:cNvSpPr>
          <p:nvPr>
            <p:ph type="sldNum" sz="quarter" idx="12"/>
          </p:nvPr>
        </p:nvSpPr>
        <p:spPr>
          <a:xfrm>
            <a:off x="4570413" y="6499337"/>
            <a:ext cx="530225" cy="182562"/>
          </a:xfrm>
        </p:spPr>
        <p:txBody>
          <a:bodyPr/>
          <a:lstStyle/>
          <a:p>
            <a:pPr>
              <a:defRPr/>
            </a:pPr>
            <a:r>
              <a:rPr lang="en-GB" altLang="en-US" dirty="0"/>
              <a:t>Slide </a:t>
            </a:r>
            <a:fld id="{6D24465E-2B0A-4D96-BA39-EC98956D452B}" type="slidenum">
              <a:rPr lang="en-GB" altLang="en-US" smtClean="0"/>
              <a:pPr>
                <a:defRPr/>
              </a:pPr>
              <a:t>4</a:t>
            </a:fld>
            <a:endParaRPr lang="en-GB" altLang="en-US" dirty="0"/>
          </a:p>
        </p:txBody>
      </p:sp>
      <p:sp>
        <p:nvSpPr>
          <p:cNvPr id="4" name="Title 3">
            <a:extLst>
              <a:ext uri="{FF2B5EF4-FFF2-40B4-BE49-F238E27FC236}">
                <a16:creationId xmlns:a16="http://schemas.microsoft.com/office/drawing/2014/main" id="{24B3B1C6-8F8A-536B-5A93-E4DFA803F864}"/>
              </a:ext>
            </a:extLst>
          </p:cNvPr>
          <p:cNvSpPr>
            <a:spLocks noGrp="1"/>
          </p:cNvSpPr>
          <p:nvPr>
            <p:ph type="title"/>
          </p:nvPr>
        </p:nvSpPr>
        <p:spPr/>
        <p:txBody>
          <a:bodyPr/>
          <a:lstStyle/>
          <a:p>
            <a:r>
              <a:rPr lang="en-US" sz="2800" dirty="0"/>
              <a:t>11be non-TB Sounding and Preamble Puncturing</a:t>
            </a:r>
          </a:p>
        </p:txBody>
      </p:sp>
      <p:sp>
        <p:nvSpPr>
          <p:cNvPr id="11" name="TextBox 10">
            <a:extLst>
              <a:ext uri="{FF2B5EF4-FFF2-40B4-BE49-F238E27FC236}">
                <a16:creationId xmlns:a16="http://schemas.microsoft.com/office/drawing/2014/main" id="{CB9D450E-91D4-4AEF-B007-908F350A9FEF}"/>
              </a:ext>
            </a:extLst>
          </p:cNvPr>
          <p:cNvSpPr txBox="1"/>
          <p:nvPr/>
        </p:nvSpPr>
        <p:spPr>
          <a:xfrm>
            <a:off x="2131503" y="3418835"/>
            <a:ext cx="4600737" cy="584775"/>
          </a:xfrm>
          <a:prstGeom prst="rect">
            <a:avLst/>
          </a:prstGeom>
          <a:noFill/>
          <a:ln>
            <a:solidFill>
              <a:srgbClr val="FF0000"/>
            </a:solidFill>
          </a:ln>
        </p:spPr>
        <p:txBody>
          <a:bodyPr wrap="square" rtlCol="0">
            <a:spAutoFit/>
          </a:bodyPr>
          <a:lstStyle/>
          <a:p>
            <a:pPr algn="ctr"/>
            <a:r>
              <a:rPr lang="en-US" sz="1600" dirty="0">
                <a:solidFill>
                  <a:srgbClr val="FF0000"/>
                </a:solidFill>
              </a:rPr>
              <a:t>U-SIGs have the same puncturing pattern as indicated in the Disabled Subchannel Bitmap </a:t>
            </a:r>
          </a:p>
        </p:txBody>
      </p:sp>
      <p:cxnSp>
        <p:nvCxnSpPr>
          <p:cNvPr id="15" name="Straight Arrow Connector 14">
            <a:extLst>
              <a:ext uri="{FF2B5EF4-FFF2-40B4-BE49-F238E27FC236}">
                <a16:creationId xmlns:a16="http://schemas.microsoft.com/office/drawing/2014/main" id="{AF0FE942-2499-43FD-9573-FB8D0764F28B}"/>
              </a:ext>
            </a:extLst>
          </p:cNvPr>
          <p:cNvCxnSpPr>
            <a:cxnSpLocks/>
          </p:cNvCxnSpPr>
          <p:nvPr/>
        </p:nvCxnSpPr>
        <p:spPr bwMode="auto">
          <a:xfrm>
            <a:off x="3525780" y="3995695"/>
            <a:ext cx="254132" cy="4616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Straight Arrow Connector 19">
            <a:extLst>
              <a:ext uri="{FF2B5EF4-FFF2-40B4-BE49-F238E27FC236}">
                <a16:creationId xmlns:a16="http://schemas.microsoft.com/office/drawing/2014/main" id="{FD31611E-E707-48B4-98BE-8C563F008209}"/>
              </a:ext>
            </a:extLst>
          </p:cNvPr>
          <p:cNvCxnSpPr>
            <a:cxnSpLocks/>
          </p:cNvCxnSpPr>
          <p:nvPr/>
        </p:nvCxnSpPr>
        <p:spPr bwMode="auto">
          <a:xfrm>
            <a:off x="4486431" y="4012686"/>
            <a:ext cx="733641" cy="928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07050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4D7ED1-B203-4A5A-9AFD-D5E74A6C1EAB}"/>
              </a:ext>
            </a:extLst>
          </p:cNvPr>
          <p:cNvSpPr>
            <a:spLocks noGrp="1"/>
          </p:cNvSpPr>
          <p:nvPr>
            <p:ph idx="1"/>
          </p:nvPr>
        </p:nvSpPr>
        <p:spPr>
          <a:xfrm>
            <a:off x="749750" y="1395205"/>
            <a:ext cx="7772400" cy="1822034"/>
          </a:xfrm>
        </p:spPr>
        <p:txBody>
          <a:bodyPr/>
          <a:lstStyle/>
          <a:p>
            <a:r>
              <a:rPr lang="en-US" sz="1400" b="0" dirty="0">
                <a:solidFill>
                  <a:schemeClr val="tx2"/>
                </a:solidFill>
                <a:latin typeface="Times New Roman" panose="02020603050405020304" pitchFamily="18" charset="0"/>
              </a:rPr>
              <a:t>Following the rules applied o</a:t>
            </a:r>
            <a:r>
              <a:rPr lang="en-US" sz="1400" b="0" i="0" u="none" strike="noStrike" baseline="0" dirty="0">
                <a:solidFill>
                  <a:schemeClr val="tx2"/>
                </a:solidFill>
                <a:latin typeface="Times New Roman" panose="02020603050405020304" pitchFamily="18" charset="0"/>
              </a:rPr>
              <a:t>n the EHT TB sounding sequence, the punctured subchannel(s) indicated by the BW and Puncturing Channel Information fields in the U-SIG field of the EHT based ranging NDP </a:t>
            </a:r>
            <a:r>
              <a:rPr lang="en-US" sz="1400" b="0" i="0" u="none" strike="noStrike" baseline="0" dirty="0">
                <a:solidFill>
                  <a:srgbClr val="FF0000"/>
                </a:solidFill>
                <a:latin typeface="Times New Roman" panose="02020603050405020304" pitchFamily="18" charset="0"/>
              </a:rPr>
              <a:t>might </a:t>
            </a:r>
            <a:r>
              <a:rPr lang="en-US" sz="1400" b="0" i="0" u="none" strike="noStrike" baseline="0" dirty="0">
                <a:solidFill>
                  <a:schemeClr val="tx2"/>
                </a:solidFill>
                <a:latin typeface="Times New Roman" panose="02020603050405020304" pitchFamily="18" charset="0"/>
              </a:rPr>
              <a:t>include other punctured subchannel(s) in addition to those indicated in the Disabled Subchannel Bitmap subfield of the most recent EHT Operation element.</a:t>
            </a:r>
          </a:p>
          <a:p>
            <a:r>
              <a:rPr lang="en-US" sz="1400" b="0" dirty="0">
                <a:solidFill>
                  <a:schemeClr val="tx2"/>
                </a:solidFill>
                <a:latin typeface="Times New Roman" panose="02020603050405020304" pitchFamily="18" charset="0"/>
              </a:rPr>
              <a:t>But the 11be devices which don’t support additional puncturing in TB sounding NDP transmission still can’t support it in 11bk TB ranging.</a:t>
            </a:r>
            <a:endParaRPr lang="en-US" sz="1400" dirty="0"/>
          </a:p>
        </p:txBody>
      </p:sp>
      <p:sp>
        <p:nvSpPr>
          <p:cNvPr id="3" name="Slide Number Placeholder 2">
            <a:extLst>
              <a:ext uri="{FF2B5EF4-FFF2-40B4-BE49-F238E27FC236}">
                <a16:creationId xmlns:a16="http://schemas.microsoft.com/office/drawing/2014/main" id="{1D2301D5-8BCE-4FE0-852B-34124F3B0C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4" name="Title 3">
            <a:extLst>
              <a:ext uri="{FF2B5EF4-FFF2-40B4-BE49-F238E27FC236}">
                <a16:creationId xmlns:a16="http://schemas.microsoft.com/office/drawing/2014/main" id="{39D295BD-20A4-450C-BCED-A0AC891472D1}"/>
              </a:ext>
            </a:extLst>
          </p:cNvPr>
          <p:cNvSpPr>
            <a:spLocks noGrp="1"/>
          </p:cNvSpPr>
          <p:nvPr>
            <p:ph type="title"/>
          </p:nvPr>
        </p:nvSpPr>
        <p:spPr>
          <a:xfrm>
            <a:off x="685800" y="685800"/>
            <a:ext cx="7772400" cy="565146"/>
          </a:xfrm>
        </p:spPr>
        <p:txBody>
          <a:bodyPr/>
          <a:lstStyle/>
          <a:p>
            <a:r>
              <a:rPr lang="en-US" sz="3200" dirty="0"/>
              <a:t>11bk TB Ranging Procedure</a:t>
            </a:r>
            <a:endParaRPr lang="en-US" dirty="0"/>
          </a:p>
        </p:txBody>
      </p:sp>
      <p:pic>
        <p:nvPicPr>
          <p:cNvPr id="5" name="Picture 4">
            <a:extLst>
              <a:ext uri="{FF2B5EF4-FFF2-40B4-BE49-F238E27FC236}">
                <a16:creationId xmlns:a16="http://schemas.microsoft.com/office/drawing/2014/main" id="{26ADA99A-E05D-4135-9CE9-46882C5459BC}"/>
              </a:ext>
            </a:extLst>
          </p:cNvPr>
          <p:cNvPicPr>
            <a:picLocks noChangeAspect="1"/>
          </p:cNvPicPr>
          <p:nvPr/>
        </p:nvPicPr>
        <p:blipFill>
          <a:blip r:embed="rId2"/>
          <a:stretch>
            <a:fillRect/>
          </a:stretch>
        </p:blipFill>
        <p:spPr>
          <a:xfrm>
            <a:off x="1387482" y="3678732"/>
            <a:ext cx="5626389" cy="2755644"/>
          </a:xfrm>
          <a:prstGeom prst="rect">
            <a:avLst/>
          </a:prstGeom>
        </p:spPr>
      </p:pic>
      <p:sp>
        <p:nvSpPr>
          <p:cNvPr id="6" name="TextBox 5">
            <a:extLst>
              <a:ext uri="{FF2B5EF4-FFF2-40B4-BE49-F238E27FC236}">
                <a16:creationId xmlns:a16="http://schemas.microsoft.com/office/drawing/2014/main" id="{FD5FB47D-FA81-46EA-A202-46AECDC26C4C}"/>
              </a:ext>
            </a:extLst>
          </p:cNvPr>
          <p:cNvSpPr txBox="1"/>
          <p:nvPr/>
        </p:nvSpPr>
        <p:spPr>
          <a:xfrm>
            <a:off x="1835697" y="2919722"/>
            <a:ext cx="6120674" cy="338554"/>
          </a:xfrm>
          <a:prstGeom prst="rect">
            <a:avLst/>
          </a:prstGeom>
          <a:noFill/>
          <a:ln>
            <a:solidFill>
              <a:srgbClr val="FF0000"/>
            </a:solidFill>
          </a:ln>
        </p:spPr>
        <p:txBody>
          <a:bodyPr wrap="square" rtlCol="0">
            <a:spAutoFit/>
          </a:bodyPr>
          <a:lstStyle/>
          <a:p>
            <a:r>
              <a:rPr lang="en-US" sz="1600" dirty="0">
                <a:solidFill>
                  <a:srgbClr val="FF0000"/>
                </a:solidFill>
              </a:rPr>
              <a:t>Some 11be devices may not support additional punctured subchannels</a:t>
            </a:r>
          </a:p>
        </p:txBody>
      </p:sp>
      <p:cxnSp>
        <p:nvCxnSpPr>
          <p:cNvPr id="8" name="Straight Arrow Connector 7">
            <a:extLst>
              <a:ext uri="{FF2B5EF4-FFF2-40B4-BE49-F238E27FC236}">
                <a16:creationId xmlns:a16="http://schemas.microsoft.com/office/drawing/2014/main" id="{0DBD2A5D-444D-4ECC-8D97-AAA5309DCAD0}"/>
              </a:ext>
            </a:extLst>
          </p:cNvPr>
          <p:cNvCxnSpPr>
            <a:cxnSpLocks/>
          </p:cNvCxnSpPr>
          <p:nvPr/>
        </p:nvCxnSpPr>
        <p:spPr bwMode="auto">
          <a:xfrm flipH="1">
            <a:off x="3275856" y="3266943"/>
            <a:ext cx="602534" cy="11701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B99A73EA-49FD-47BC-9A58-E7B5C947B726}"/>
              </a:ext>
            </a:extLst>
          </p:cNvPr>
          <p:cNvCxnSpPr>
            <a:cxnSpLocks/>
          </p:cNvCxnSpPr>
          <p:nvPr/>
        </p:nvCxnSpPr>
        <p:spPr bwMode="auto">
          <a:xfrm flipH="1">
            <a:off x="4139952" y="3307578"/>
            <a:ext cx="121451" cy="9135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a:extLst>
              <a:ext uri="{FF2B5EF4-FFF2-40B4-BE49-F238E27FC236}">
                <a16:creationId xmlns:a16="http://schemas.microsoft.com/office/drawing/2014/main" id="{B3DFF1FE-784F-4895-AA6E-D745DEC3669B}"/>
              </a:ext>
            </a:extLst>
          </p:cNvPr>
          <p:cNvCxnSpPr>
            <a:cxnSpLocks/>
          </p:cNvCxnSpPr>
          <p:nvPr/>
        </p:nvCxnSpPr>
        <p:spPr bwMode="auto">
          <a:xfrm>
            <a:off x="4716016" y="3307578"/>
            <a:ext cx="0" cy="11295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42E3E847-3FEC-4A34-88B2-7167CA89C24F}"/>
              </a:ext>
            </a:extLst>
          </p:cNvPr>
          <p:cNvCxnSpPr>
            <a:cxnSpLocks/>
          </p:cNvCxnSpPr>
          <p:nvPr/>
        </p:nvCxnSpPr>
        <p:spPr bwMode="auto">
          <a:xfrm>
            <a:off x="5108169" y="3293988"/>
            <a:ext cx="445474" cy="7110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07498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14B48-F9CE-4264-8A68-AE37984CD355}"/>
              </a:ext>
            </a:extLst>
          </p:cNvPr>
          <p:cNvSpPr>
            <a:spLocks noGrp="1"/>
          </p:cNvSpPr>
          <p:nvPr>
            <p:ph idx="1"/>
          </p:nvPr>
        </p:nvSpPr>
        <p:spPr>
          <a:xfrm>
            <a:off x="685800" y="1302057"/>
            <a:ext cx="7772400" cy="2211664"/>
          </a:xfrm>
        </p:spPr>
        <p:txBody>
          <a:bodyPr/>
          <a:lstStyle/>
          <a:p>
            <a:pPr algn="just"/>
            <a:r>
              <a:rPr lang="en-US" sz="1400" b="0" dirty="0">
                <a:solidFill>
                  <a:schemeClr val="tx2"/>
                </a:solidFill>
                <a:latin typeface="Times New Roman" panose="02020603050405020304" pitchFamily="18" charset="0"/>
              </a:rPr>
              <a:t>Following the rule applied o</a:t>
            </a:r>
            <a:r>
              <a:rPr lang="en-US" sz="1400" b="0" i="0" u="none" strike="noStrike" baseline="0" dirty="0">
                <a:solidFill>
                  <a:schemeClr val="tx2"/>
                </a:solidFill>
                <a:latin typeface="Times New Roman" panose="02020603050405020304" pitchFamily="18" charset="0"/>
              </a:rPr>
              <a:t>n EHT non-TB sounding sequence, the punctured subchannel(s) indicated by the BW and Puncturing Channel Information fields in the U-SIG field of the </a:t>
            </a:r>
            <a:r>
              <a:rPr lang="en-US" sz="1400" i="0" u="none" strike="noStrike" baseline="0" dirty="0">
                <a:solidFill>
                  <a:schemeClr val="tx2"/>
                </a:solidFill>
                <a:latin typeface="Times New Roman" panose="02020603050405020304" pitchFamily="18" charset="0"/>
              </a:rPr>
              <a:t>EHT based non-TB ranging NDP </a:t>
            </a:r>
            <a:r>
              <a:rPr lang="en-US" sz="1400" b="0" i="0" u="none" strike="noStrike" baseline="0" dirty="0">
                <a:solidFill>
                  <a:srgbClr val="FF0000"/>
                </a:solidFill>
                <a:latin typeface="Times New Roman" panose="02020603050405020304" pitchFamily="18" charset="0"/>
              </a:rPr>
              <a:t>shall not </a:t>
            </a:r>
            <a:r>
              <a:rPr lang="en-US" sz="1400" b="0" i="0" u="none" strike="noStrike" baseline="0" dirty="0">
                <a:solidFill>
                  <a:schemeClr val="tx2"/>
                </a:solidFill>
                <a:latin typeface="Times New Roman" panose="02020603050405020304" pitchFamily="18" charset="0"/>
              </a:rPr>
              <a:t>include other punctured subchannel(s) in addition to those indicated in the Disabled Subchannel Bitmap subfield of the most recent EHT Operation element for non-TB sounding.</a:t>
            </a:r>
          </a:p>
          <a:p>
            <a:pPr algn="just"/>
            <a:r>
              <a:rPr lang="en-US" sz="1400" b="0" dirty="0">
                <a:solidFill>
                  <a:schemeClr val="tx2"/>
                </a:solidFill>
                <a:latin typeface="Times New Roman" panose="02020603050405020304" pitchFamily="18" charset="0"/>
              </a:rPr>
              <a:t>11bk non-TB ranging shall not allow ranging frame exchanges with a puncturing pattern </a:t>
            </a:r>
            <a:r>
              <a:rPr lang="en-US" sz="1400" b="0" i="0" u="none" strike="noStrike" baseline="0" dirty="0">
                <a:solidFill>
                  <a:schemeClr val="tx2"/>
                </a:solidFill>
                <a:latin typeface="Times New Roman" panose="02020603050405020304" pitchFamily="18" charset="0"/>
              </a:rPr>
              <a:t>including other punctured subchannel(s) in addition to those</a:t>
            </a:r>
            <a:r>
              <a:rPr lang="en-US" sz="1400" b="0" dirty="0">
                <a:solidFill>
                  <a:schemeClr val="tx2"/>
                </a:solidFill>
                <a:latin typeface="Times New Roman" panose="02020603050405020304" pitchFamily="18" charset="0"/>
              </a:rPr>
              <a:t> indicated in </a:t>
            </a:r>
            <a:r>
              <a:rPr lang="en-US" sz="1400" b="0" i="0" u="none" strike="noStrike" baseline="0" dirty="0">
                <a:solidFill>
                  <a:schemeClr val="tx2"/>
                </a:solidFill>
                <a:latin typeface="Times New Roman" panose="02020603050405020304" pitchFamily="18" charset="0"/>
              </a:rPr>
              <a:t>Disabled Subchannel Bitmap subfield from</a:t>
            </a:r>
            <a:r>
              <a:rPr lang="en-US" sz="1400" b="0" dirty="0">
                <a:solidFill>
                  <a:schemeClr val="tx2"/>
                </a:solidFill>
                <a:latin typeface="Times New Roman" panose="02020603050405020304" pitchFamily="18" charset="0"/>
              </a:rPr>
              <a:t> data communication to ranging.</a:t>
            </a:r>
          </a:p>
          <a:p>
            <a:pPr lvl="1" algn="just"/>
            <a:r>
              <a:rPr lang="en-US" sz="1200" b="0" dirty="0">
                <a:solidFill>
                  <a:schemeClr val="tx2"/>
                </a:solidFill>
                <a:latin typeface="Times New Roman" panose="02020603050405020304" pitchFamily="18" charset="0"/>
              </a:rPr>
              <a:t>For example, shall not change puncturing pattern 1111 111x for data communication to 1111 11xx for ranging, unless </a:t>
            </a:r>
            <a:r>
              <a:rPr lang="en-US" sz="1200" b="0" i="0" u="none" strike="noStrike" baseline="0" dirty="0">
                <a:solidFill>
                  <a:schemeClr val="tx2"/>
                </a:solidFill>
                <a:latin typeface="Times New Roman" panose="02020603050405020304" pitchFamily="18" charset="0"/>
              </a:rPr>
              <a:t>the Disabled Subchannel Bitmap subfield is changed in EHT Operation element.</a:t>
            </a:r>
          </a:p>
        </p:txBody>
      </p:sp>
      <p:sp>
        <p:nvSpPr>
          <p:cNvPr id="3" name="Slide Number Placeholder 2">
            <a:extLst>
              <a:ext uri="{FF2B5EF4-FFF2-40B4-BE49-F238E27FC236}">
                <a16:creationId xmlns:a16="http://schemas.microsoft.com/office/drawing/2014/main" id="{85F90463-BE5D-4F51-A6AD-921AF0268B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4" name="Title 3">
            <a:extLst>
              <a:ext uri="{FF2B5EF4-FFF2-40B4-BE49-F238E27FC236}">
                <a16:creationId xmlns:a16="http://schemas.microsoft.com/office/drawing/2014/main" id="{CAB46F2A-A079-468C-A49B-FF89B8BA67D1}"/>
              </a:ext>
            </a:extLst>
          </p:cNvPr>
          <p:cNvSpPr>
            <a:spLocks noGrp="1"/>
          </p:cNvSpPr>
          <p:nvPr>
            <p:ph type="title"/>
          </p:nvPr>
        </p:nvSpPr>
        <p:spPr>
          <a:xfrm>
            <a:off x="685800" y="685801"/>
            <a:ext cx="7772400" cy="438944"/>
          </a:xfrm>
        </p:spPr>
        <p:txBody>
          <a:bodyPr/>
          <a:lstStyle/>
          <a:p>
            <a:r>
              <a:rPr lang="en-US" sz="2800" dirty="0"/>
              <a:t>11bk Non-TB Ranging Procedure</a:t>
            </a:r>
          </a:p>
        </p:txBody>
      </p:sp>
      <p:pic>
        <p:nvPicPr>
          <p:cNvPr id="5" name="Picture 4">
            <a:extLst>
              <a:ext uri="{FF2B5EF4-FFF2-40B4-BE49-F238E27FC236}">
                <a16:creationId xmlns:a16="http://schemas.microsoft.com/office/drawing/2014/main" id="{E385C5E7-0F08-4310-9490-6760674B0667}"/>
              </a:ext>
            </a:extLst>
          </p:cNvPr>
          <p:cNvPicPr>
            <a:picLocks noChangeAspect="1"/>
          </p:cNvPicPr>
          <p:nvPr/>
        </p:nvPicPr>
        <p:blipFill>
          <a:blip r:embed="rId2"/>
          <a:stretch>
            <a:fillRect/>
          </a:stretch>
        </p:blipFill>
        <p:spPr>
          <a:xfrm>
            <a:off x="2123729" y="4236592"/>
            <a:ext cx="4896544" cy="2129691"/>
          </a:xfrm>
          <a:prstGeom prst="rect">
            <a:avLst/>
          </a:prstGeom>
        </p:spPr>
      </p:pic>
      <p:sp>
        <p:nvSpPr>
          <p:cNvPr id="6" name="TextBox 5">
            <a:extLst>
              <a:ext uri="{FF2B5EF4-FFF2-40B4-BE49-F238E27FC236}">
                <a16:creationId xmlns:a16="http://schemas.microsoft.com/office/drawing/2014/main" id="{AECA9817-CC80-440E-917D-54EC3575A154}"/>
              </a:ext>
            </a:extLst>
          </p:cNvPr>
          <p:cNvSpPr txBox="1"/>
          <p:nvPr/>
        </p:nvSpPr>
        <p:spPr>
          <a:xfrm>
            <a:off x="2411760" y="3751503"/>
            <a:ext cx="4144696" cy="307777"/>
          </a:xfrm>
          <a:prstGeom prst="rect">
            <a:avLst/>
          </a:prstGeom>
          <a:noFill/>
          <a:ln>
            <a:solidFill>
              <a:srgbClr val="FF0000"/>
            </a:solidFill>
          </a:ln>
        </p:spPr>
        <p:txBody>
          <a:bodyPr wrap="square" rtlCol="0">
            <a:spAutoFit/>
          </a:bodyPr>
          <a:lstStyle/>
          <a:p>
            <a:r>
              <a:rPr lang="en-US" sz="1400" dirty="0">
                <a:solidFill>
                  <a:srgbClr val="FF0000"/>
                </a:solidFill>
              </a:rPr>
              <a:t>Shall not change puncturing pattern for ranging</a:t>
            </a:r>
          </a:p>
        </p:txBody>
      </p:sp>
      <p:cxnSp>
        <p:nvCxnSpPr>
          <p:cNvPr id="8" name="Straight Arrow Connector 7">
            <a:extLst>
              <a:ext uri="{FF2B5EF4-FFF2-40B4-BE49-F238E27FC236}">
                <a16:creationId xmlns:a16="http://schemas.microsoft.com/office/drawing/2014/main" id="{3D3DAC48-A3F5-4603-8053-5CA2A87D89B0}"/>
              </a:ext>
            </a:extLst>
          </p:cNvPr>
          <p:cNvCxnSpPr>
            <a:cxnSpLocks/>
          </p:cNvCxnSpPr>
          <p:nvPr/>
        </p:nvCxnSpPr>
        <p:spPr bwMode="auto">
          <a:xfrm flipH="1">
            <a:off x="2915816" y="4059280"/>
            <a:ext cx="437542" cy="5844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B1470C02-3826-44AE-B334-9135BD7FC4B5}"/>
              </a:ext>
            </a:extLst>
          </p:cNvPr>
          <p:cNvCxnSpPr>
            <a:cxnSpLocks/>
          </p:cNvCxnSpPr>
          <p:nvPr/>
        </p:nvCxnSpPr>
        <p:spPr bwMode="auto">
          <a:xfrm flipH="1">
            <a:off x="4128965" y="4005064"/>
            <a:ext cx="155003" cy="6951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a:extLst>
              <a:ext uri="{FF2B5EF4-FFF2-40B4-BE49-F238E27FC236}">
                <a16:creationId xmlns:a16="http://schemas.microsoft.com/office/drawing/2014/main" id="{66C951D3-F85D-46F0-B014-194161356728}"/>
              </a:ext>
            </a:extLst>
          </p:cNvPr>
          <p:cNvCxnSpPr>
            <a:cxnSpLocks/>
          </p:cNvCxnSpPr>
          <p:nvPr/>
        </p:nvCxnSpPr>
        <p:spPr bwMode="auto">
          <a:xfrm>
            <a:off x="5220072" y="4005064"/>
            <a:ext cx="0" cy="13903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9585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94B733-9DE6-C67A-A2EB-4BB2F3AB3E76}"/>
              </a:ext>
            </a:extLst>
          </p:cNvPr>
          <p:cNvSpPr>
            <a:spLocks noGrp="1"/>
          </p:cNvSpPr>
          <p:nvPr>
            <p:ph idx="1"/>
          </p:nvPr>
        </p:nvSpPr>
        <p:spPr/>
        <p:txBody>
          <a:bodyPr/>
          <a:lstStyle/>
          <a:p>
            <a:r>
              <a:rPr lang="en-US" dirty="0"/>
              <a:t>During 11bk ranging frame exchanges, the puncturing patterns shall not </a:t>
            </a:r>
            <a:r>
              <a:rPr lang="en-US" sz="2400" i="0" u="none" strike="noStrike" baseline="0" dirty="0">
                <a:solidFill>
                  <a:schemeClr val="tx2"/>
                </a:solidFill>
                <a:latin typeface="Times New Roman" panose="02020603050405020304" pitchFamily="18" charset="0"/>
              </a:rPr>
              <a:t>include other punctured subchannel(s) in addition to those indicated in the Disabled Subchannel Bitmap subfield of the most recent EHT Operation element for non-TB sounding.</a:t>
            </a:r>
          </a:p>
          <a:p>
            <a:pPr lvl="1"/>
            <a:r>
              <a:rPr lang="en-US" sz="2000" dirty="0"/>
              <a:t>For puncturing pattern [</a:t>
            </a:r>
            <a:r>
              <a:rPr lang="en-US" sz="2000" dirty="0">
                <a:highlight>
                  <a:srgbClr val="FFFF00"/>
                </a:highlight>
              </a:rPr>
              <a:t>1111 111x]</a:t>
            </a:r>
            <a:r>
              <a:rPr lang="en-US" sz="2000" dirty="0"/>
              <a:t> or </a:t>
            </a:r>
            <a:r>
              <a:rPr lang="en-US" sz="2000" dirty="0">
                <a:highlight>
                  <a:srgbClr val="FFFF00"/>
                </a:highlight>
              </a:rPr>
              <a:t>[x111 1111]</a:t>
            </a:r>
            <a:r>
              <a:rPr lang="en-US" sz="2000" dirty="0"/>
              <a:t> indicated by </a:t>
            </a:r>
            <a:r>
              <a:rPr lang="en-US" sz="2000" b="0" i="0" u="none" strike="noStrike" baseline="0" dirty="0">
                <a:solidFill>
                  <a:schemeClr val="tx2"/>
                </a:solidFill>
                <a:latin typeface="Times New Roman" panose="02020603050405020304" pitchFamily="18" charset="0"/>
              </a:rPr>
              <a:t>Disabled Subchannel Bitmap,</a:t>
            </a:r>
            <a:r>
              <a:rPr lang="en-US" sz="2000" dirty="0"/>
              <a:t> do not allow additional puncturing of 40MHz for ranging with 240MHz (transmit with an equivalent puncturing pattern of [1111 11xx] or [xx11 1111]. </a:t>
            </a:r>
          </a:p>
          <a:p>
            <a:pPr lvl="1"/>
            <a:r>
              <a:rPr lang="en-US" sz="2000" dirty="0"/>
              <a:t>An ISTA will need to fall back to primary 160MHz to send IFTMR if it doesn’t support these puncturing patterns for ranging.</a:t>
            </a:r>
          </a:p>
          <a:p>
            <a:pPr lvl="1"/>
            <a:endParaRPr lang="en-US" dirty="0"/>
          </a:p>
        </p:txBody>
      </p:sp>
      <p:sp>
        <p:nvSpPr>
          <p:cNvPr id="3" name="Slide Number Placeholder 2">
            <a:extLst>
              <a:ext uri="{FF2B5EF4-FFF2-40B4-BE49-F238E27FC236}">
                <a16:creationId xmlns:a16="http://schemas.microsoft.com/office/drawing/2014/main" id="{974981FB-6192-41F9-77BE-24C394B6527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4" name="Title 3">
            <a:extLst>
              <a:ext uri="{FF2B5EF4-FFF2-40B4-BE49-F238E27FC236}">
                <a16:creationId xmlns:a16="http://schemas.microsoft.com/office/drawing/2014/main" id="{7650CF93-681A-E3F9-7E25-152265831108}"/>
              </a:ext>
            </a:extLst>
          </p:cNvPr>
          <p:cNvSpPr>
            <a:spLocks noGrp="1"/>
          </p:cNvSpPr>
          <p:nvPr>
            <p:ph type="title"/>
          </p:nvPr>
        </p:nvSpPr>
        <p:spPr/>
        <p:txBody>
          <a:bodyPr/>
          <a:lstStyle/>
          <a:p>
            <a:r>
              <a:rPr lang="en-US" dirty="0"/>
              <a:t>11bk Ranging Supports Puncturing Patterns</a:t>
            </a:r>
          </a:p>
        </p:txBody>
      </p:sp>
    </p:spTree>
    <p:extLst>
      <p:ext uri="{BB962C8B-B14F-4D97-AF65-F5344CB8AC3E}">
        <p14:creationId xmlns:p14="http://schemas.microsoft.com/office/powerpoint/2010/main" val="425568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1B1DB9-81DD-4B95-BC8F-914909624D29}"/>
              </a:ext>
            </a:extLst>
          </p:cNvPr>
          <p:cNvSpPr>
            <a:spLocks noGrp="1"/>
          </p:cNvSpPr>
          <p:nvPr>
            <p:ph idx="1"/>
          </p:nvPr>
        </p:nvSpPr>
        <p:spPr>
          <a:xfrm>
            <a:off x="684213" y="1989137"/>
            <a:ext cx="7772400" cy="4486275"/>
          </a:xfrm>
        </p:spPr>
        <p:txBody>
          <a:bodyPr/>
          <a:lstStyle/>
          <a:p>
            <a:r>
              <a:rPr lang="en-US" sz="2000" dirty="0"/>
              <a:t>Only supporting continuous 320/240MHz (puncturing pattern 0, 9, 12) limits usage of 11bk</a:t>
            </a:r>
          </a:p>
          <a:p>
            <a:pPr lvl="1"/>
            <a:r>
              <a:rPr lang="en-US" sz="1400" dirty="0"/>
              <a:t>For puncturing pattern [</a:t>
            </a:r>
            <a:r>
              <a:rPr lang="en-US" sz="1400" dirty="0">
                <a:highlight>
                  <a:srgbClr val="FFFF00"/>
                </a:highlight>
              </a:rPr>
              <a:t>1111 111x]</a:t>
            </a:r>
            <a:r>
              <a:rPr lang="en-US" sz="1400" dirty="0"/>
              <a:t> indicated by </a:t>
            </a:r>
            <a:r>
              <a:rPr lang="en-US" sz="1400" b="0" i="0" u="none" strike="noStrike" baseline="0" dirty="0">
                <a:solidFill>
                  <a:schemeClr val="tx2"/>
                </a:solidFill>
                <a:latin typeface="Times New Roman" panose="02020603050405020304" pitchFamily="18" charset="0"/>
              </a:rPr>
              <a:t>Disabled Subchannel Bitmap, if</a:t>
            </a:r>
            <a:r>
              <a:rPr lang="en-US" sz="1400" dirty="0"/>
              <a:t> an ISTA doesn’t support this puncture pattern,  it needs to fall back to primary 160MHz for ranging.  The contiguous ranging BW is reduced </a:t>
            </a:r>
            <a:r>
              <a:rPr lang="en-US" sz="1400" dirty="0">
                <a:highlight>
                  <a:srgbClr val="FFFF00"/>
                </a:highlight>
              </a:rPr>
              <a:t>from 280MHz to 160MHz</a:t>
            </a:r>
            <a:r>
              <a:rPr lang="en-US" sz="1400" dirty="0"/>
              <a:t>.</a:t>
            </a:r>
          </a:p>
          <a:p>
            <a:r>
              <a:rPr lang="en-US" sz="2000" dirty="0"/>
              <a:t>Supporting all puncturing patterns maximizes ranging BW </a:t>
            </a:r>
          </a:p>
          <a:p>
            <a:pPr lvl="1"/>
            <a:r>
              <a:rPr lang="en-US" sz="1400" dirty="0"/>
              <a:t>11be is mandatory to support all puncturing patterns specified in Table 36-30 </a:t>
            </a:r>
          </a:p>
          <a:p>
            <a:pPr lvl="1"/>
            <a:r>
              <a:rPr lang="en-US" sz="1400" dirty="0"/>
              <a:t>11bk may use the continuous part of the 320MHz band or punctured 320MHz band for ranging to maximize performance.</a:t>
            </a:r>
          </a:p>
          <a:p>
            <a:pPr lvl="1"/>
            <a:r>
              <a:rPr lang="en-US" sz="1400" dirty="0"/>
              <a:t>For puncturing pattern [</a:t>
            </a:r>
            <a:r>
              <a:rPr lang="en-US" sz="1400" dirty="0">
                <a:highlight>
                  <a:srgbClr val="FFFF00"/>
                </a:highlight>
              </a:rPr>
              <a:t>1111 1x11]</a:t>
            </a:r>
            <a:r>
              <a:rPr lang="en-US" sz="1400" dirty="0"/>
              <a:t> indicated by </a:t>
            </a:r>
            <a:r>
              <a:rPr lang="en-US" sz="1400" b="0" i="0" u="none" strike="noStrike" baseline="0" dirty="0">
                <a:solidFill>
                  <a:schemeClr val="tx2"/>
                </a:solidFill>
                <a:latin typeface="Times New Roman" panose="02020603050405020304" pitchFamily="18" charset="0"/>
              </a:rPr>
              <a:t>Disabled Subchannel Bitmap, if</a:t>
            </a:r>
            <a:r>
              <a:rPr lang="en-US" sz="1400" dirty="0"/>
              <a:t> an ISTA doesn’t support this puncture pattern,  its contiguous ranging BW is reduced </a:t>
            </a:r>
            <a:r>
              <a:rPr lang="en-US" sz="1400" dirty="0">
                <a:highlight>
                  <a:srgbClr val="FFFF00"/>
                </a:highlight>
              </a:rPr>
              <a:t>from 200MHz to 160MHz</a:t>
            </a:r>
            <a:r>
              <a:rPr lang="en-US" sz="1400" dirty="0"/>
              <a:t>.</a:t>
            </a:r>
          </a:p>
          <a:p>
            <a:pPr lvl="1"/>
            <a:r>
              <a:rPr lang="en-US" sz="1400" dirty="0"/>
              <a:t>The argument that the performance enhancement from 160MHz to 200MHz, or even from 160Mhz to 280MHz is not significant is not convincing since 11bk targets at enhanced ranging performance. </a:t>
            </a:r>
          </a:p>
          <a:p>
            <a:pPr lvl="1"/>
            <a:r>
              <a:rPr lang="en-US" sz="1400" dirty="0"/>
              <a:t>In fact, less efforts may be needed to obtain this performance enhancement by supporting all puncturing patterns than changing the puncturing patterns in the above scenarios. </a:t>
            </a:r>
          </a:p>
        </p:txBody>
      </p:sp>
      <p:sp>
        <p:nvSpPr>
          <p:cNvPr id="3" name="Slide Number Placeholder 2">
            <a:extLst>
              <a:ext uri="{FF2B5EF4-FFF2-40B4-BE49-F238E27FC236}">
                <a16:creationId xmlns:a16="http://schemas.microsoft.com/office/drawing/2014/main" id="{ADCAD413-F355-450C-8D2C-399E2D48CAD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4" name="Title 3">
            <a:extLst>
              <a:ext uri="{FF2B5EF4-FFF2-40B4-BE49-F238E27FC236}">
                <a16:creationId xmlns:a16="http://schemas.microsoft.com/office/drawing/2014/main" id="{638CE7F9-62A9-4C5A-86F0-87517E665EB6}"/>
              </a:ext>
            </a:extLst>
          </p:cNvPr>
          <p:cNvSpPr>
            <a:spLocks noGrp="1"/>
          </p:cNvSpPr>
          <p:nvPr>
            <p:ph type="title"/>
          </p:nvPr>
        </p:nvSpPr>
        <p:spPr/>
        <p:txBody>
          <a:bodyPr/>
          <a:lstStyle/>
          <a:p>
            <a:r>
              <a:rPr lang="en-US" sz="3200" dirty="0"/>
              <a:t>Reduced Ranging </a:t>
            </a:r>
            <a:r>
              <a:rPr lang="en-US" dirty="0"/>
              <a:t>A</a:t>
            </a:r>
            <a:r>
              <a:rPr lang="en-US" sz="3200" dirty="0"/>
              <a:t>ccuracy by Limitin</a:t>
            </a:r>
            <a:r>
              <a:rPr lang="en-US" dirty="0"/>
              <a:t>g Puncturing Pattern Support in 11bk</a:t>
            </a:r>
          </a:p>
        </p:txBody>
      </p:sp>
    </p:spTree>
    <p:extLst>
      <p:ext uri="{BB962C8B-B14F-4D97-AF65-F5344CB8AC3E}">
        <p14:creationId xmlns:p14="http://schemas.microsoft.com/office/powerpoint/2010/main" val="3919835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906DB9-B500-4488-A254-116D75F8E6C8}"/>
              </a:ext>
            </a:extLst>
          </p:cNvPr>
          <p:cNvSpPr>
            <a:spLocks noGrp="1"/>
          </p:cNvSpPr>
          <p:nvPr>
            <p:ph idx="1"/>
          </p:nvPr>
        </p:nvSpPr>
        <p:spPr/>
        <p:txBody>
          <a:bodyPr/>
          <a:lstStyle/>
          <a:p>
            <a:pPr marL="342900" marR="0" lvl="0" indent="-342900">
              <a:spcBef>
                <a:spcPts val="0"/>
              </a:spcBef>
              <a:spcAft>
                <a:spcPts val="0"/>
              </a:spcAft>
              <a:buFont typeface="Arial" panose="020B0604020202020204" pitchFamily="34" charset="0"/>
              <a:buChar char="•"/>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Do you agree with the following statement?</a:t>
            </a:r>
            <a:endParaRPr lang="en-US" sz="2000" b="0" dirty="0">
              <a:latin typeface="Calibri" panose="020F0502020204030204" pitchFamily="34" charset="0"/>
              <a:ea typeface="SimSun" panose="02010600030101010101" pitchFamily="2" charset="-122"/>
              <a:cs typeface="Times New Roman" panose="02020603050405020304" pitchFamily="18" charset="0"/>
            </a:endParaRPr>
          </a:p>
          <a:p>
            <a:pPr lvl="1" indent="-342900">
              <a:spcBef>
                <a:spcPts val="0"/>
              </a:spcBef>
              <a:spcAft>
                <a:spcPts val="0"/>
              </a:spcAft>
              <a:buFont typeface="Wingdings" panose="05000000000000000000" pitchFamily="2" charset="2"/>
              <a:buChar char="§"/>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“IEEE 802.11bk is not allowed to transmit an EHT Ranging NDP or an EHT TB Ranging NDP with a puncturing pattern which is different than the puncturing pattern indicated in the beacon.”</a:t>
            </a:r>
          </a:p>
          <a:p>
            <a:pPr marL="800100" lvl="1" indent="-342900">
              <a:spcBef>
                <a:spcPts val="0"/>
              </a:spcBef>
              <a:spcAft>
                <a:spcPts val="0"/>
              </a:spcAft>
              <a:buFont typeface="Wingdings" panose="05000000000000000000" pitchFamily="2" charset="2"/>
              <a:buChar char="§"/>
              <a:tabLst>
                <a:tab pos="914400" algn="l"/>
              </a:tabLst>
            </a:pPr>
            <a:r>
              <a:rPr lang="en-US" b="1" dirty="0">
                <a:latin typeface="Calibri" panose="020F0502020204030204" pitchFamily="34" charset="0"/>
                <a:ea typeface="SimSun" panose="02010600030101010101" pitchFamily="2" charset="-122"/>
                <a:cs typeface="Times New Roman" panose="02020603050405020304" pitchFamily="18" charset="0"/>
              </a:rPr>
              <a:t>Yes</a:t>
            </a:r>
          </a:p>
          <a:p>
            <a:pPr marL="800100" lvl="1" indent="-342900">
              <a:spcBef>
                <a:spcPts val="0"/>
              </a:spcBef>
              <a:spcAft>
                <a:spcPts val="0"/>
              </a:spcAft>
              <a:buFont typeface="Wingdings" panose="05000000000000000000" pitchFamily="2" charset="2"/>
              <a:buChar char="§"/>
              <a:tabLst>
                <a:tab pos="914400" algn="l"/>
              </a:tabLst>
            </a:pPr>
            <a:r>
              <a:rPr lang="en-US" b="1" dirty="0">
                <a:effectLst/>
                <a:latin typeface="Calibri" panose="020F0502020204030204" pitchFamily="34" charset="0"/>
                <a:ea typeface="SimSun" panose="02010600030101010101" pitchFamily="2" charset="-122"/>
                <a:cs typeface="Times New Roman" panose="02020603050405020304" pitchFamily="18" charset="0"/>
              </a:rPr>
              <a:t>No</a:t>
            </a:r>
          </a:p>
          <a:p>
            <a:pPr marL="800100" lvl="1" indent="-342900">
              <a:spcBef>
                <a:spcPts val="0"/>
              </a:spcBef>
              <a:spcAft>
                <a:spcPts val="0"/>
              </a:spcAft>
              <a:buFont typeface="Wingdings" panose="05000000000000000000" pitchFamily="2" charset="2"/>
              <a:buChar char="§"/>
              <a:tabLst>
                <a:tab pos="914400" algn="l"/>
              </a:tabLst>
            </a:pPr>
            <a:r>
              <a:rPr lang="en-US" b="1" dirty="0">
                <a:latin typeface="Calibri" panose="020F0502020204030204" pitchFamily="34" charset="0"/>
                <a:ea typeface="SimSun" panose="02010600030101010101" pitchFamily="2" charset="-122"/>
                <a:cs typeface="Times New Roman" panose="02020603050405020304" pitchFamily="18" charset="0"/>
              </a:rPr>
              <a:t>Absent</a:t>
            </a:r>
            <a:endParaRPr lang="en-US"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 name="Slide Number Placeholder 2">
            <a:extLst>
              <a:ext uri="{FF2B5EF4-FFF2-40B4-BE49-F238E27FC236}">
                <a16:creationId xmlns:a16="http://schemas.microsoft.com/office/drawing/2014/main" id="{CD9FDDA4-7049-4DA7-BCB6-8E75475DC06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4" name="Title 3">
            <a:extLst>
              <a:ext uri="{FF2B5EF4-FFF2-40B4-BE49-F238E27FC236}">
                <a16:creationId xmlns:a16="http://schemas.microsoft.com/office/drawing/2014/main" id="{FE8573A2-7967-4CFE-9B20-9B14636306A9}"/>
              </a:ext>
            </a:extLst>
          </p:cNvPr>
          <p:cNvSpPr>
            <a:spLocks noGrp="1"/>
          </p:cNvSpPr>
          <p:nvPr>
            <p:ph type="title"/>
          </p:nvPr>
        </p:nvSpPr>
        <p:spPr/>
        <p:txBody>
          <a:bodyPr/>
          <a:lstStyle/>
          <a:p>
            <a:r>
              <a:rPr lang="en-US" dirty="0"/>
              <a:t>Straw Poll </a:t>
            </a:r>
          </a:p>
        </p:txBody>
      </p:sp>
    </p:spTree>
    <p:extLst>
      <p:ext uri="{BB962C8B-B14F-4D97-AF65-F5344CB8AC3E}">
        <p14:creationId xmlns:p14="http://schemas.microsoft.com/office/powerpoint/2010/main" val="5435680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71dc698b48675b0a151432ed1de35fc5">
  <xsd:schema xmlns:xsd="http://www.w3.org/2001/XMLSchema" xmlns:xs="http://www.w3.org/2001/XMLSchema" xmlns:p="http://schemas.microsoft.com/office/2006/metadata/properties" xmlns:ns3="cc9c437c-ae0c-4066-8d90-a0f7de786127" targetNamespace="http://schemas.microsoft.com/office/2006/metadata/properties" ma:root="true" ma:fieldsID="adf60fb58001da84b015160a85c22507"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50F2E2-02A2-41B8-BE8F-7B4472F362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B5B2B2-1592-4202-821D-CE276CC69F12}">
  <ds:schemaRefs>
    <ds:schemaRef ds:uri="http://schemas.microsoft.com/sharepoint/v3/contenttype/forms"/>
  </ds:schemaRefs>
</ds:datastoreItem>
</file>

<file path=customXml/itemProps3.xml><?xml version="1.0" encoding="utf-8"?>
<ds:datastoreItem xmlns:ds="http://schemas.openxmlformats.org/officeDocument/2006/customXml" ds:itemID="{FC5EB2F6-C6D0-4E31-9544-2A590DCDD12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79985</TotalTime>
  <Words>1049</Words>
  <Application>Microsoft Office PowerPoint</Application>
  <PresentationFormat>On-screen Show (4:3)</PresentationFormat>
  <Paragraphs>73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802-11-Submission</vt:lpstr>
      <vt:lpstr>Comments on 11bk Supporting Puncturing Patterns</vt:lpstr>
      <vt:lpstr>Introduction</vt:lpstr>
      <vt:lpstr>11be TB Sounding and Preamble Puncturing</vt:lpstr>
      <vt:lpstr>11be non-TB Sounding and Preamble Puncturing</vt:lpstr>
      <vt:lpstr>11bk TB Ranging Procedure</vt:lpstr>
      <vt:lpstr>11bk Non-TB Ranging Procedure</vt:lpstr>
      <vt:lpstr>11bk Ranging Supports Puncturing Patterns</vt:lpstr>
      <vt:lpstr>Reduced Ranging Accuracy by Limiting Puncturing Pattern Support in 11bk</vt:lpstr>
      <vt:lpstr>Straw Poll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btian@qti.qualcomm.com</dc:creator>
  <cp:lastModifiedBy>Shuling Feng</cp:lastModifiedBy>
  <cp:revision>1946</cp:revision>
  <cp:lastPrinted>1998-02-10T13:28:06Z</cp:lastPrinted>
  <dcterms:created xsi:type="dcterms:W3CDTF">2004-12-02T14:01:45Z</dcterms:created>
  <dcterms:modified xsi:type="dcterms:W3CDTF">2023-03-11T04:29:02Z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-1929945600</vt:i4>
  </property>
  <property fmtid="{D5CDD505-2E9C-101B-9397-08002B2CF9AE}" pid="4" name="_EmailSubject">
    <vt:lpwstr>Agenda of Syzygy PHY System meeting with QCT on 1/29</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_PreviousAdHocReviewCycleID">
    <vt:i4>-613141481</vt:i4>
  </property>
  <property fmtid="{D5CDD505-2E9C-101B-9397-08002B2CF9AE}" pid="8" name="ContentTypeId">
    <vt:lpwstr>0x010100EB28163D68FE8E4D9361964FDD814FC4</vt:lpwstr>
  </property>
  <property fmtid="{D5CDD505-2E9C-101B-9397-08002B2CF9AE}" pid="9" name="MSIP_Label_83bcef13-7cac-433f-ba1d-47a323951816_Enabled">
    <vt:lpwstr>true</vt:lpwstr>
  </property>
  <property fmtid="{D5CDD505-2E9C-101B-9397-08002B2CF9AE}" pid="10" name="MSIP_Label_83bcef13-7cac-433f-ba1d-47a323951816_SetDate">
    <vt:lpwstr>2023-02-08T18:07:50Z</vt:lpwstr>
  </property>
  <property fmtid="{D5CDD505-2E9C-101B-9397-08002B2CF9AE}" pid="11" name="MSIP_Label_83bcef13-7cac-433f-ba1d-47a323951816_Method">
    <vt:lpwstr>Privileged</vt:lpwstr>
  </property>
  <property fmtid="{D5CDD505-2E9C-101B-9397-08002B2CF9AE}" pid="12" name="MSIP_Label_83bcef13-7cac-433f-ba1d-47a323951816_Name">
    <vt:lpwstr>MTK_Unclassified</vt:lpwstr>
  </property>
  <property fmtid="{D5CDD505-2E9C-101B-9397-08002B2CF9AE}" pid="13" name="MSIP_Label_83bcef13-7cac-433f-ba1d-47a323951816_SiteId">
    <vt:lpwstr>a7687ede-7a6b-4ef6-bace-642f677fbe31</vt:lpwstr>
  </property>
  <property fmtid="{D5CDD505-2E9C-101B-9397-08002B2CF9AE}" pid="14" name="MSIP_Label_83bcef13-7cac-433f-ba1d-47a323951816_ActionId">
    <vt:lpwstr>35b3bfeb-09e3-4b31-a2c8-1f53394c60a7</vt:lpwstr>
  </property>
  <property fmtid="{D5CDD505-2E9C-101B-9397-08002B2CF9AE}" pid="15" name="MSIP_Label_83bcef13-7cac-433f-ba1d-47a323951816_ContentBits">
    <vt:lpwstr>0</vt:lpwstr>
  </property>
</Properties>
</file>