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omments/comment1.xml" ContentType="application/vnd.openxmlformats-officedocument.presentationml.comments+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 id="2147483671" r:id="rId2"/>
  </p:sldMasterIdLst>
  <p:notesMasterIdLst>
    <p:notesMasterId r:id="rId14"/>
  </p:notesMasterIdLst>
  <p:sldIdLst>
    <p:sldId id="256" r:id="rId3"/>
    <p:sldId id="257" r:id="rId4"/>
    <p:sldId id="258" r:id="rId5"/>
    <p:sldId id="271" r:id="rId6"/>
    <p:sldId id="274" r:id="rId7"/>
    <p:sldId id="272" r:id="rId8"/>
    <p:sldId id="275" r:id="rId9"/>
    <p:sldId id="277" r:id="rId10"/>
    <p:sldId id="263" r:id="rId11"/>
    <p:sldId id="269" r:id="rId12"/>
    <p:sldId id="270" r:id="rId1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 User" initials="MOU" lastIdx="1" clrIdx="0">
    <p:extLst>
      <p:ext uri="{19B8F6BF-5375-455C-9EA6-DF929625EA0E}">
        <p15:presenceInfo xmlns:p15="http://schemas.microsoft.com/office/powerpoint/2012/main" userId="Microsoft Office 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D252EAB-6B90-4F3C-9EFE-B9B57F7CD980}">
  <a:tblStyle styleId="{BD252EAB-6B90-4F3C-9EFE-B9B57F7CD980}"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7"/>
    <p:restoredTop sz="94655"/>
  </p:normalViewPr>
  <p:slideViewPr>
    <p:cSldViewPr snapToGrid="0">
      <p:cViewPr varScale="1">
        <p:scale>
          <a:sx n="156" d="100"/>
          <a:sy n="156" d="100"/>
        </p:scale>
        <p:origin x="552" y="16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3-03-03T09:12:23.448" idx="1">
    <p:pos x="10" y="10"/>
    <p:text/>
    <p:extLst>
      <p:ext uri="{C676402C-5697-4E1C-873F-D02D1690AC5C}">
        <p15:threadingInfo xmlns:p15="http://schemas.microsoft.com/office/powerpoint/2012/main" timeZoneBias="30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93913198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533347d482_2_79:notes"/>
          <p:cNvSpPr txBox="1">
            <a:spLocks noGrp="1"/>
          </p:cNvSpPr>
          <p:nvPr>
            <p:ph type="hdr" idx="2"/>
          </p:nvPr>
        </p:nvSpPr>
        <p:spPr>
          <a:xfrm>
            <a:off x="5564915" y="111084"/>
            <a:ext cx="647344" cy="195859"/>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 sz="1400" b="1" i="0" u="none" strike="noStrike" cap="none">
                <a:solidFill>
                  <a:schemeClr val="dk1"/>
                </a:solidFill>
                <a:latin typeface="Times New Roman"/>
                <a:ea typeface="Times New Roman"/>
                <a:cs typeface="Times New Roman"/>
                <a:sym typeface="Times New Roman"/>
              </a:rPr>
              <a:t>doc.: IEEE 802.11-19/xxxxr0</a:t>
            </a:r>
            <a:endParaRPr/>
          </a:p>
        </p:txBody>
      </p:sp>
      <p:sp>
        <p:nvSpPr>
          <p:cNvPr id="118" name="Google Shape;118;g533347d482_2_79:notes"/>
          <p:cNvSpPr txBox="1"/>
          <p:nvPr/>
        </p:nvSpPr>
        <p:spPr>
          <a:xfrm>
            <a:off x="647344" y="108581"/>
            <a:ext cx="1210188" cy="198363"/>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 sz="1400" b="1" i="0" u="none" strike="noStrike" cap="none">
                <a:solidFill>
                  <a:schemeClr val="dk1"/>
                </a:solidFill>
                <a:latin typeface="Times New Roman"/>
                <a:ea typeface="Times New Roman"/>
                <a:cs typeface="Times New Roman"/>
                <a:sym typeface="Times New Roman"/>
              </a:rPr>
              <a:t>November 2012</a:t>
            </a:r>
            <a:endParaRPr/>
          </a:p>
        </p:txBody>
      </p:sp>
      <p:sp>
        <p:nvSpPr>
          <p:cNvPr id="119" name="Google Shape;119;g533347d482_2_79:notes"/>
          <p:cNvSpPr txBox="1">
            <a:spLocks noGrp="1"/>
          </p:cNvSpPr>
          <p:nvPr>
            <p:ph type="ftr" idx="11"/>
          </p:nvPr>
        </p:nvSpPr>
        <p:spPr>
          <a:xfrm>
            <a:off x="4070307" y="8853135"/>
            <a:ext cx="2141952" cy="170025"/>
          </a:xfrm>
          <a:prstGeom prst="rect">
            <a:avLst/>
          </a:prstGeom>
          <a:noFill/>
          <a:ln>
            <a:noFill/>
          </a:ln>
        </p:spPr>
        <p:txBody>
          <a:bodyPr spcFirstLastPara="1" wrap="square" lIns="0" tIns="0" rIns="0" bIns="0" anchor="t" anchorCtr="0">
            <a:noAutofit/>
          </a:bodyPr>
          <a:lstStyle/>
          <a:p>
            <a:pPr marL="458788" marR="0" lvl="4" indent="0" algn="r" rtl="0">
              <a:spcBef>
                <a:spcPts val="0"/>
              </a:spcBef>
              <a:spcAft>
                <a:spcPts val="0"/>
              </a:spcAft>
              <a:buNone/>
            </a:pPr>
            <a:r>
              <a:rPr lang="en" sz="1200" b="0" i="0" u="none" strike="noStrike" cap="none">
                <a:solidFill>
                  <a:schemeClr val="dk1"/>
                </a:solidFill>
                <a:latin typeface="Times New Roman"/>
                <a:ea typeface="Times New Roman"/>
                <a:cs typeface="Times New Roman"/>
                <a:sym typeface="Times New Roman"/>
              </a:rPr>
              <a:t>Sindhu Verma (Broadcom)</a:t>
            </a:r>
            <a:endParaRPr sz="1200" b="0" i="0" u="none" strike="noStrike" cap="none">
              <a:solidFill>
                <a:schemeClr val="dk1"/>
              </a:solidFill>
              <a:latin typeface="Times New Roman"/>
              <a:ea typeface="Times New Roman"/>
              <a:cs typeface="Times New Roman"/>
              <a:sym typeface="Times New Roman"/>
            </a:endParaRPr>
          </a:p>
        </p:txBody>
      </p:sp>
      <p:sp>
        <p:nvSpPr>
          <p:cNvPr id="120" name="Google Shape;120;g533347d482_2_79:notes"/>
          <p:cNvSpPr txBox="1">
            <a:spLocks noGrp="1"/>
          </p:cNvSpPr>
          <p:nvPr>
            <p:ph type="sldNum" idx="12"/>
          </p:nvPr>
        </p:nvSpPr>
        <p:spPr>
          <a:xfrm>
            <a:off x="3175831" y="8853135"/>
            <a:ext cx="517555" cy="16808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 sz="1200" b="0" i="0" u="none" strike="noStrike" cap="none">
                <a:solidFill>
                  <a:schemeClr val="dk1"/>
                </a:solidFill>
                <a:latin typeface="Times New Roman"/>
                <a:ea typeface="Times New Roman"/>
                <a:cs typeface="Times New Roman"/>
                <a:sym typeface="Times New Roman"/>
              </a:rPr>
              <a:t>Page </a:t>
            </a:r>
            <a:fld id="{00000000-1234-1234-1234-123412341234}" type="slidenum">
              <a:rPr lang="en" sz="1200" b="0" i="0" u="none" strike="noStrike" cap="none">
                <a:solidFill>
                  <a:schemeClr val="dk1"/>
                </a:solidFill>
                <a:latin typeface="Times New Roman"/>
                <a:ea typeface="Times New Roman"/>
                <a:cs typeface="Times New Roman"/>
                <a:sym typeface="Times New Roman"/>
              </a:rPr>
              <a:t>1</a:t>
            </a:fld>
            <a:endParaRPr sz="1200" b="0" i="0" u="none" strike="noStrike" cap="none">
              <a:solidFill>
                <a:schemeClr val="dk1"/>
              </a:solidFill>
              <a:latin typeface="Times New Roman"/>
              <a:ea typeface="Times New Roman"/>
              <a:cs typeface="Times New Roman"/>
              <a:sym typeface="Times New Roman"/>
            </a:endParaRPr>
          </a:p>
        </p:txBody>
      </p:sp>
      <p:sp>
        <p:nvSpPr>
          <p:cNvPr id="121" name="Google Shape;121;g533347d482_2_79:notes"/>
          <p:cNvSpPr>
            <a:spLocks noGrp="1" noRot="1" noChangeAspect="1"/>
          </p:cNvSpPr>
          <p:nvPr>
            <p:ph type="sldImg" idx="3"/>
          </p:nvPr>
        </p:nvSpPr>
        <p:spPr>
          <a:xfrm>
            <a:off x="390525" y="690563"/>
            <a:ext cx="6076950" cy="34178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22" name="Google Shape;122;g533347d482_2_79:notes"/>
          <p:cNvSpPr txBox="1">
            <a:spLocks noGrp="1"/>
          </p:cNvSpPr>
          <p:nvPr>
            <p:ph type="body" idx="1"/>
          </p:nvPr>
        </p:nvSpPr>
        <p:spPr>
          <a:xfrm>
            <a:off x="913332" y="4342523"/>
            <a:ext cx="5031336" cy="4117430"/>
          </a:xfrm>
          <a:prstGeom prst="rect">
            <a:avLst/>
          </a:prstGeom>
          <a:noFill/>
          <a:ln>
            <a:noFill/>
          </a:ln>
        </p:spPr>
        <p:txBody>
          <a:bodyPr spcFirstLastPara="1" wrap="square" lIns="93725" tIns="46075" rIns="93725" bIns="4607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807061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1c914d9fa49_0_23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dirty="0"/>
          </a:p>
        </p:txBody>
      </p:sp>
      <p:sp>
        <p:nvSpPr>
          <p:cNvPr id="216" name="Google Shape;216;g1c914d9fa49_0_23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9721773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533347d482_2_198: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3" name="Google Shape;223;g533347d482_2_198: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325849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533347d482_2_94:notes"/>
          <p:cNvSpPr txBox="1">
            <a:spLocks noGrp="1"/>
          </p:cNvSpPr>
          <p:nvPr>
            <p:ph type="body" idx="1"/>
          </p:nvPr>
        </p:nvSpPr>
        <p:spPr>
          <a:xfrm>
            <a:off x="913332" y="4342523"/>
            <a:ext cx="5031336" cy="411743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2" name="Google Shape;132;g533347d482_2_94: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678558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1c914d9fa49_0_15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39" name="Google Shape;139;g1c914d9fa49_0_15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2921782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1c914d9fa49_0_15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46" name="Google Shape;146;g1c914d9fa49_0_15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703117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1c914d9fa49_0_15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46" name="Google Shape;146;g1c914d9fa49_0_15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0943385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1c914d9fa49_0_15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46" name="Google Shape;146;g1c914d9fa49_0_15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3042557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1c914d9fa49_0_15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46" name="Google Shape;146;g1c914d9fa49_0_15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5432651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1c914d9fa49_0_18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dirty="0"/>
          </a:p>
        </p:txBody>
      </p:sp>
      <p:sp>
        <p:nvSpPr>
          <p:cNvPr id="167" name="Google Shape;167;g1c914d9fa49_0_18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9807165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1c914d9fa49_0_19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dirty="0"/>
          </a:p>
        </p:txBody>
      </p:sp>
      <p:sp>
        <p:nvSpPr>
          <p:cNvPr id="174" name="Google Shape;174;g1c914d9fa49_0_19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6979062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59"/>
        <p:cNvGrpSpPr/>
        <p:nvPr/>
      </p:nvGrpSpPr>
      <p:grpSpPr>
        <a:xfrm>
          <a:off x="0" y="0"/>
          <a:ext cx="0" cy="0"/>
          <a:chOff x="0" y="0"/>
          <a:chExt cx="0" cy="0"/>
        </a:xfrm>
      </p:grpSpPr>
      <p:sp>
        <p:nvSpPr>
          <p:cNvPr id="60" name="Google Shape;60;p14"/>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61" name="Google Shape;61;p14"/>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62" name="Google Shape;62;p14"/>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68"/>
        <p:cNvGrpSpPr/>
        <p:nvPr/>
      </p:nvGrpSpPr>
      <p:grpSpPr>
        <a:xfrm>
          <a:off x="0" y="0"/>
          <a:ext cx="0" cy="0"/>
          <a:chOff x="0" y="0"/>
          <a:chExt cx="0" cy="0"/>
        </a:xfrm>
      </p:grpSpPr>
      <p:sp>
        <p:nvSpPr>
          <p:cNvPr id="69" name="Google Shape;69;p16"/>
          <p:cNvSpPr txBox="1">
            <a:spLocks noGrp="1"/>
          </p:cNvSpPr>
          <p:nvPr>
            <p:ph type="title"/>
          </p:nvPr>
        </p:nvSpPr>
        <p:spPr>
          <a:xfrm>
            <a:off x="722313" y="3305175"/>
            <a:ext cx="7772400" cy="1021556"/>
          </a:xfrm>
          <a:prstGeom prst="rect">
            <a:avLst/>
          </a:prstGeom>
          <a:noFill/>
          <a:ln>
            <a:noFill/>
          </a:ln>
        </p:spPr>
        <p:txBody>
          <a:bodyPr spcFirstLastPara="1" wrap="square" lIns="92075" tIns="46025" rIns="92075" bIns="46025"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0" name="Google Shape;70;p16"/>
          <p:cNvSpPr txBox="1">
            <a:spLocks noGrp="1"/>
          </p:cNvSpPr>
          <p:nvPr>
            <p:ph type="body" idx="1"/>
          </p:nvPr>
        </p:nvSpPr>
        <p:spPr>
          <a:xfrm>
            <a:off x="722313" y="2180035"/>
            <a:ext cx="7772400" cy="1125140"/>
          </a:xfrm>
          <a:prstGeom prst="rect">
            <a:avLst/>
          </a:prstGeom>
          <a:noFill/>
          <a:ln>
            <a:noFill/>
          </a:ln>
        </p:spPr>
        <p:txBody>
          <a:bodyPr spcFirstLastPara="1" wrap="square" lIns="92075" tIns="46025" rIns="92075" bIns="46025" anchor="b" anchorCtr="0">
            <a:noAutofit/>
          </a:bodyPr>
          <a:lstStyle>
            <a:lvl1pPr marL="457200" lvl="0" indent="-228600" algn="l">
              <a:spcBef>
                <a:spcPts val="400"/>
              </a:spcBef>
              <a:spcAft>
                <a:spcPts val="0"/>
              </a:spcAft>
              <a:buClr>
                <a:schemeClr val="dk1"/>
              </a:buClr>
              <a:buSzPts val="2000"/>
              <a:buFont typeface="Times New Roman"/>
              <a:buNone/>
              <a:defRPr sz="2000"/>
            </a:lvl1pPr>
            <a:lvl2pPr marL="914400" lvl="1" indent="-228600" algn="l">
              <a:spcBef>
                <a:spcPts val="360"/>
              </a:spcBef>
              <a:spcAft>
                <a:spcPts val="0"/>
              </a:spcAft>
              <a:buClr>
                <a:schemeClr val="dk1"/>
              </a:buClr>
              <a:buSzPts val="1800"/>
              <a:buFont typeface="Times New Roman"/>
              <a:buNone/>
              <a:defRPr sz="1800"/>
            </a:lvl2pPr>
            <a:lvl3pPr marL="1371600" lvl="2" indent="-228600" algn="l">
              <a:spcBef>
                <a:spcPts val="320"/>
              </a:spcBef>
              <a:spcAft>
                <a:spcPts val="0"/>
              </a:spcAft>
              <a:buClr>
                <a:schemeClr val="dk1"/>
              </a:buClr>
              <a:buSzPts val="1600"/>
              <a:buFont typeface="Times New Roman"/>
              <a:buNone/>
              <a:defRPr sz="1600"/>
            </a:lvl3pPr>
            <a:lvl4pPr marL="1828800" lvl="3" indent="-228600" algn="l">
              <a:spcBef>
                <a:spcPts val="280"/>
              </a:spcBef>
              <a:spcAft>
                <a:spcPts val="0"/>
              </a:spcAft>
              <a:buClr>
                <a:schemeClr val="dk1"/>
              </a:buClr>
              <a:buSzPts val="1400"/>
              <a:buFont typeface="Times New Roman"/>
              <a:buNone/>
              <a:defRPr sz="1400"/>
            </a:lvl4pPr>
            <a:lvl5pPr marL="2286000" lvl="4" indent="-228600" algn="l">
              <a:spcBef>
                <a:spcPts val="280"/>
              </a:spcBef>
              <a:spcAft>
                <a:spcPts val="0"/>
              </a:spcAft>
              <a:buClr>
                <a:schemeClr val="dk1"/>
              </a:buClr>
              <a:buSzPts val="1400"/>
              <a:buFont typeface="Times New Roman"/>
              <a:buNone/>
              <a:defRPr sz="1400"/>
            </a:lvl5pPr>
            <a:lvl6pPr marL="2743200" lvl="5" indent="-228600" algn="l">
              <a:spcBef>
                <a:spcPts val="280"/>
              </a:spcBef>
              <a:spcAft>
                <a:spcPts val="0"/>
              </a:spcAft>
              <a:buClr>
                <a:schemeClr val="dk1"/>
              </a:buClr>
              <a:buSzPts val="1400"/>
              <a:buFont typeface="Times New Roman"/>
              <a:buNone/>
              <a:defRPr sz="1400"/>
            </a:lvl6pPr>
            <a:lvl7pPr marL="3200400" lvl="6" indent="-228600" algn="l">
              <a:spcBef>
                <a:spcPts val="280"/>
              </a:spcBef>
              <a:spcAft>
                <a:spcPts val="0"/>
              </a:spcAft>
              <a:buClr>
                <a:schemeClr val="dk1"/>
              </a:buClr>
              <a:buSzPts val="1400"/>
              <a:buFont typeface="Times New Roman"/>
              <a:buNone/>
              <a:defRPr sz="1400"/>
            </a:lvl7pPr>
            <a:lvl8pPr marL="3657600" lvl="7" indent="-228600" algn="l">
              <a:spcBef>
                <a:spcPts val="280"/>
              </a:spcBef>
              <a:spcAft>
                <a:spcPts val="0"/>
              </a:spcAft>
              <a:buClr>
                <a:schemeClr val="dk1"/>
              </a:buClr>
              <a:buSzPts val="1400"/>
              <a:buFont typeface="Times New Roman"/>
              <a:buNone/>
              <a:defRPr sz="1400"/>
            </a:lvl8pPr>
            <a:lvl9pPr marL="4114800" lvl="8" indent="-228600" algn="l">
              <a:spcBef>
                <a:spcPts val="280"/>
              </a:spcBef>
              <a:spcAft>
                <a:spcPts val="0"/>
              </a:spcAft>
              <a:buClr>
                <a:schemeClr val="dk1"/>
              </a:buClr>
              <a:buSzPts val="1400"/>
              <a:buFont typeface="Times New Roman"/>
              <a:buNone/>
              <a:defRPr sz="1400"/>
            </a:lvl9pPr>
          </a:lstStyle>
          <a:p>
            <a:endParaRPr/>
          </a:p>
        </p:txBody>
      </p:sp>
      <p:sp>
        <p:nvSpPr>
          <p:cNvPr id="71" name="Google Shape;71;p16"/>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March 2023</a:t>
            </a:r>
            <a:endParaRPr/>
          </a:p>
        </p:txBody>
      </p:sp>
      <p:sp>
        <p:nvSpPr>
          <p:cNvPr id="72" name="Google Shape;72;p16"/>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73"/>
        <p:cNvGrpSpPr/>
        <p:nvPr/>
      </p:nvGrpSpPr>
      <p:grpSpPr>
        <a:xfrm>
          <a:off x="0" y="0"/>
          <a:ext cx="0" cy="0"/>
          <a:chOff x="0" y="0"/>
          <a:chExt cx="0" cy="0"/>
        </a:xfrm>
      </p:grpSpPr>
      <p:sp>
        <p:nvSpPr>
          <p:cNvPr id="74" name="Google Shape;74;p17"/>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5" name="Google Shape;75;p17"/>
          <p:cNvSpPr txBox="1">
            <a:spLocks noGrp="1"/>
          </p:cNvSpPr>
          <p:nvPr>
            <p:ph type="body" idx="1"/>
          </p:nvPr>
        </p:nvSpPr>
        <p:spPr>
          <a:xfrm>
            <a:off x="685800" y="1485900"/>
            <a:ext cx="3810000" cy="3086100"/>
          </a:xfrm>
          <a:prstGeom prst="rect">
            <a:avLst/>
          </a:prstGeom>
          <a:noFill/>
          <a:ln>
            <a:noFill/>
          </a:ln>
        </p:spPr>
        <p:txBody>
          <a:bodyPr spcFirstLastPara="1" wrap="square" lIns="92075" tIns="46025" rIns="92075" bIns="46025" anchor="t" anchorCtr="0">
            <a:noAutofit/>
          </a:bodyPr>
          <a:lstStyle>
            <a:lvl1pPr marL="457200" lvl="0" indent="-406400" algn="l">
              <a:spcBef>
                <a:spcPts val="560"/>
              </a:spcBef>
              <a:spcAft>
                <a:spcPts val="0"/>
              </a:spcAft>
              <a:buClr>
                <a:schemeClr val="dk1"/>
              </a:buClr>
              <a:buSzPts val="2800"/>
              <a:buFont typeface="Times New Roman"/>
              <a:buChar char="•"/>
              <a:defRPr sz="2800"/>
            </a:lvl1pPr>
            <a:lvl2pPr marL="914400" lvl="1" indent="-381000" algn="l">
              <a:spcBef>
                <a:spcPts val="480"/>
              </a:spcBef>
              <a:spcAft>
                <a:spcPts val="0"/>
              </a:spcAft>
              <a:buClr>
                <a:schemeClr val="dk1"/>
              </a:buClr>
              <a:buSzPts val="2400"/>
              <a:buFont typeface="Times New Roman"/>
              <a:buChar char="–"/>
              <a:defRPr sz="2400"/>
            </a:lvl2pPr>
            <a:lvl3pPr marL="1371600" lvl="2" indent="-355600" algn="l">
              <a:spcBef>
                <a:spcPts val="400"/>
              </a:spcBef>
              <a:spcAft>
                <a:spcPts val="0"/>
              </a:spcAft>
              <a:buClr>
                <a:schemeClr val="dk1"/>
              </a:buClr>
              <a:buSzPts val="2000"/>
              <a:buFont typeface="Times New Roman"/>
              <a:buChar char="•"/>
              <a:defRPr sz="2000"/>
            </a:lvl3pPr>
            <a:lvl4pPr marL="1828800" lvl="3" indent="-342900" algn="l">
              <a:spcBef>
                <a:spcPts val="360"/>
              </a:spcBef>
              <a:spcAft>
                <a:spcPts val="0"/>
              </a:spcAft>
              <a:buClr>
                <a:schemeClr val="dk1"/>
              </a:buClr>
              <a:buSzPts val="1800"/>
              <a:buFont typeface="Times New Roman"/>
              <a:buChar char="–"/>
              <a:defRPr sz="1800"/>
            </a:lvl4pPr>
            <a:lvl5pPr marL="2286000" lvl="4" indent="-342900" algn="l">
              <a:spcBef>
                <a:spcPts val="360"/>
              </a:spcBef>
              <a:spcAft>
                <a:spcPts val="0"/>
              </a:spcAft>
              <a:buClr>
                <a:schemeClr val="dk1"/>
              </a:buClr>
              <a:buSzPts val="1800"/>
              <a:buFont typeface="Times New Roman"/>
              <a:buChar char="•"/>
              <a:defRPr sz="1800"/>
            </a:lvl5pPr>
            <a:lvl6pPr marL="2743200" lvl="5" indent="-342900" algn="l">
              <a:spcBef>
                <a:spcPts val="360"/>
              </a:spcBef>
              <a:spcAft>
                <a:spcPts val="0"/>
              </a:spcAft>
              <a:buClr>
                <a:schemeClr val="dk1"/>
              </a:buClr>
              <a:buSzPts val="1800"/>
              <a:buFont typeface="Times New Roman"/>
              <a:buChar char="•"/>
              <a:defRPr sz="1800"/>
            </a:lvl6pPr>
            <a:lvl7pPr marL="3200400" lvl="6" indent="-342900" algn="l">
              <a:spcBef>
                <a:spcPts val="360"/>
              </a:spcBef>
              <a:spcAft>
                <a:spcPts val="0"/>
              </a:spcAft>
              <a:buClr>
                <a:schemeClr val="dk1"/>
              </a:buClr>
              <a:buSzPts val="1800"/>
              <a:buFont typeface="Times New Roman"/>
              <a:buChar char="•"/>
              <a:defRPr sz="1800"/>
            </a:lvl7pPr>
            <a:lvl8pPr marL="3657600" lvl="7" indent="-342900" algn="l">
              <a:spcBef>
                <a:spcPts val="360"/>
              </a:spcBef>
              <a:spcAft>
                <a:spcPts val="0"/>
              </a:spcAft>
              <a:buClr>
                <a:schemeClr val="dk1"/>
              </a:buClr>
              <a:buSzPts val="1800"/>
              <a:buFont typeface="Times New Roman"/>
              <a:buChar char="•"/>
              <a:defRPr sz="1800"/>
            </a:lvl8pPr>
            <a:lvl9pPr marL="4114800" lvl="8" indent="-342900" algn="l">
              <a:spcBef>
                <a:spcPts val="360"/>
              </a:spcBef>
              <a:spcAft>
                <a:spcPts val="0"/>
              </a:spcAft>
              <a:buClr>
                <a:schemeClr val="dk1"/>
              </a:buClr>
              <a:buSzPts val="1800"/>
              <a:buFont typeface="Times New Roman"/>
              <a:buChar char="•"/>
              <a:defRPr sz="1800"/>
            </a:lvl9pPr>
          </a:lstStyle>
          <a:p>
            <a:endParaRPr/>
          </a:p>
        </p:txBody>
      </p:sp>
      <p:sp>
        <p:nvSpPr>
          <p:cNvPr id="76" name="Google Shape;76;p17"/>
          <p:cNvSpPr txBox="1">
            <a:spLocks noGrp="1"/>
          </p:cNvSpPr>
          <p:nvPr>
            <p:ph type="body" idx="2"/>
          </p:nvPr>
        </p:nvSpPr>
        <p:spPr>
          <a:xfrm>
            <a:off x="4648200" y="1485900"/>
            <a:ext cx="3810000" cy="3086100"/>
          </a:xfrm>
          <a:prstGeom prst="rect">
            <a:avLst/>
          </a:prstGeom>
          <a:noFill/>
          <a:ln>
            <a:noFill/>
          </a:ln>
        </p:spPr>
        <p:txBody>
          <a:bodyPr spcFirstLastPara="1" wrap="square" lIns="92075" tIns="46025" rIns="92075" bIns="46025" anchor="t" anchorCtr="0">
            <a:noAutofit/>
          </a:bodyPr>
          <a:lstStyle>
            <a:lvl1pPr marL="457200" lvl="0" indent="-406400" algn="l">
              <a:spcBef>
                <a:spcPts val="560"/>
              </a:spcBef>
              <a:spcAft>
                <a:spcPts val="0"/>
              </a:spcAft>
              <a:buClr>
                <a:schemeClr val="dk1"/>
              </a:buClr>
              <a:buSzPts val="2800"/>
              <a:buFont typeface="Times New Roman"/>
              <a:buChar char="•"/>
              <a:defRPr sz="2800"/>
            </a:lvl1pPr>
            <a:lvl2pPr marL="914400" lvl="1" indent="-381000" algn="l">
              <a:spcBef>
                <a:spcPts val="480"/>
              </a:spcBef>
              <a:spcAft>
                <a:spcPts val="0"/>
              </a:spcAft>
              <a:buClr>
                <a:schemeClr val="dk1"/>
              </a:buClr>
              <a:buSzPts val="2400"/>
              <a:buFont typeface="Times New Roman"/>
              <a:buChar char="–"/>
              <a:defRPr sz="2400"/>
            </a:lvl2pPr>
            <a:lvl3pPr marL="1371600" lvl="2" indent="-355600" algn="l">
              <a:spcBef>
                <a:spcPts val="400"/>
              </a:spcBef>
              <a:spcAft>
                <a:spcPts val="0"/>
              </a:spcAft>
              <a:buClr>
                <a:schemeClr val="dk1"/>
              </a:buClr>
              <a:buSzPts val="2000"/>
              <a:buFont typeface="Times New Roman"/>
              <a:buChar char="•"/>
              <a:defRPr sz="2000"/>
            </a:lvl3pPr>
            <a:lvl4pPr marL="1828800" lvl="3" indent="-342900" algn="l">
              <a:spcBef>
                <a:spcPts val="360"/>
              </a:spcBef>
              <a:spcAft>
                <a:spcPts val="0"/>
              </a:spcAft>
              <a:buClr>
                <a:schemeClr val="dk1"/>
              </a:buClr>
              <a:buSzPts val="1800"/>
              <a:buFont typeface="Times New Roman"/>
              <a:buChar char="–"/>
              <a:defRPr sz="1800"/>
            </a:lvl4pPr>
            <a:lvl5pPr marL="2286000" lvl="4" indent="-342900" algn="l">
              <a:spcBef>
                <a:spcPts val="360"/>
              </a:spcBef>
              <a:spcAft>
                <a:spcPts val="0"/>
              </a:spcAft>
              <a:buClr>
                <a:schemeClr val="dk1"/>
              </a:buClr>
              <a:buSzPts val="1800"/>
              <a:buFont typeface="Times New Roman"/>
              <a:buChar char="•"/>
              <a:defRPr sz="1800"/>
            </a:lvl5pPr>
            <a:lvl6pPr marL="2743200" lvl="5" indent="-342900" algn="l">
              <a:spcBef>
                <a:spcPts val="360"/>
              </a:spcBef>
              <a:spcAft>
                <a:spcPts val="0"/>
              </a:spcAft>
              <a:buClr>
                <a:schemeClr val="dk1"/>
              </a:buClr>
              <a:buSzPts val="1800"/>
              <a:buFont typeface="Times New Roman"/>
              <a:buChar char="•"/>
              <a:defRPr sz="1800"/>
            </a:lvl6pPr>
            <a:lvl7pPr marL="3200400" lvl="6" indent="-342900" algn="l">
              <a:spcBef>
                <a:spcPts val="360"/>
              </a:spcBef>
              <a:spcAft>
                <a:spcPts val="0"/>
              </a:spcAft>
              <a:buClr>
                <a:schemeClr val="dk1"/>
              </a:buClr>
              <a:buSzPts val="1800"/>
              <a:buFont typeface="Times New Roman"/>
              <a:buChar char="•"/>
              <a:defRPr sz="1800"/>
            </a:lvl7pPr>
            <a:lvl8pPr marL="3657600" lvl="7" indent="-342900" algn="l">
              <a:spcBef>
                <a:spcPts val="360"/>
              </a:spcBef>
              <a:spcAft>
                <a:spcPts val="0"/>
              </a:spcAft>
              <a:buClr>
                <a:schemeClr val="dk1"/>
              </a:buClr>
              <a:buSzPts val="1800"/>
              <a:buFont typeface="Times New Roman"/>
              <a:buChar char="•"/>
              <a:defRPr sz="1800"/>
            </a:lvl8pPr>
            <a:lvl9pPr marL="4114800" lvl="8" indent="-342900" algn="l">
              <a:spcBef>
                <a:spcPts val="360"/>
              </a:spcBef>
              <a:spcAft>
                <a:spcPts val="0"/>
              </a:spcAft>
              <a:buClr>
                <a:schemeClr val="dk1"/>
              </a:buClr>
              <a:buSzPts val="1800"/>
              <a:buFont typeface="Times New Roman"/>
              <a:buChar char="•"/>
              <a:defRPr sz="1800"/>
            </a:lvl9pPr>
          </a:lstStyle>
          <a:p>
            <a:endParaRPr/>
          </a:p>
        </p:txBody>
      </p:sp>
      <p:sp>
        <p:nvSpPr>
          <p:cNvPr id="77" name="Google Shape;77;p17"/>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March 2023</a:t>
            </a:r>
            <a:endParaRPr/>
          </a:p>
        </p:txBody>
      </p:sp>
      <p:sp>
        <p:nvSpPr>
          <p:cNvPr id="78" name="Google Shape;78;p17"/>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79"/>
        <p:cNvGrpSpPr/>
        <p:nvPr/>
      </p:nvGrpSpPr>
      <p:grpSpPr>
        <a:xfrm>
          <a:off x="0" y="0"/>
          <a:ext cx="0" cy="0"/>
          <a:chOff x="0" y="0"/>
          <a:chExt cx="0" cy="0"/>
        </a:xfrm>
      </p:grpSpPr>
      <p:sp>
        <p:nvSpPr>
          <p:cNvPr id="80" name="Google Shape;80;p18"/>
          <p:cNvSpPr txBox="1">
            <a:spLocks noGrp="1"/>
          </p:cNvSpPr>
          <p:nvPr>
            <p:ph type="title"/>
          </p:nvPr>
        </p:nvSpPr>
        <p:spPr>
          <a:xfrm>
            <a:off x="457200" y="205978"/>
            <a:ext cx="8229600" cy="85725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1" name="Google Shape;81;p18"/>
          <p:cNvSpPr txBox="1">
            <a:spLocks noGrp="1"/>
          </p:cNvSpPr>
          <p:nvPr>
            <p:ph type="body" idx="1"/>
          </p:nvPr>
        </p:nvSpPr>
        <p:spPr>
          <a:xfrm>
            <a:off x="457200" y="1151335"/>
            <a:ext cx="4040188" cy="479822"/>
          </a:xfrm>
          <a:prstGeom prst="rect">
            <a:avLst/>
          </a:prstGeom>
          <a:noFill/>
          <a:ln>
            <a:noFill/>
          </a:ln>
        </p:spPr>
        <p:txBody>
          <a:bodyPr spcFirstLastPara="1" wrap="square" lIns="92075" tIns="46025" rIns="92075" bIns="46025" anchor="b" anchorCtr="0">
            <a:noAutofit/>
          </a:bodyPr>
          <a:lstStyle>
            <a:lvl1pPr marL="457200" lvl="0" indent="-228600" algn="l">
              <a:spcBef>
                <a:spcPts val="480"/>
              </a:spcBef>
              <a:spcAft>
                <a:spcPts val="0"/>
              </a:spcAft>
              <a:buClr>
                <a:schemeClr val="dk1"/>
              </a:buClr>
              <a:buSzPts val="2400"/>
              <a:buFont typeface="Times New Roman"/>
              <a:buNone/>
              <a:defRPr sz="2400" b="1"/>
            </a:lvl1pPr>
            <a:lvl2pPr marL="914400" lvl="1" indent="-228600" algn="l">
              <a:spcBef>
                <a:spcPts val="400"/>
              </a:spcBef>
              <a:spcAft>
                <a:spcPts val="0"/>
              </a:spcAft>
              <a:buClr>
                <a:schemeClr val="dk1"/>
              </a:buClr>
              <a:buSzPts val="2000"/>
              <a:buFont typeface="Times New Roman"/>
              <a:buNone/>
              <a:defRPr sz="2000" b="1"/>
            </a:lvl2pPr>
            <a:lvl3pPr marL="1371600" lvl="2" indent="-228600" algn="l">
              <a:spcBef>
                <a:spcPts val="360"/>
              </a:spcBef>
              <a:spcAft>
                <a:spcPts val="0"/>
              </a:spcAft>
              <a:buClr>
                <a:schemeClr val="dk1"/>
              </a:buClr>
              <a:buSzPts val="1800"/>
              <a:buFont typeface="Times New Roman"/>
              <a:buNone/>
              <a:defRPr sz="1800" b="1"/>
            </a:lvl3pPr>
            <a:lvl4pPr marL="1828800" lvl="3" indent="-228600" algn="l">
              <a:spcBef>
                <a:spcPts val="320"/>
              </a:spcBef>
              <a:spcAft>
                <a:spcPts val="0"/>
              </a:spcAft>
              <a:buClr>
                <a:schemeClr val="dk1"/>
              </a:buClr>
              <a:buSzPts val="1600"/>
              <a:buFont typeface="Times New Roman"/>
              <a:buNone/>
              <a:defRPr sz="1600" b="1"/>
            </a:lvl4pPr>
            <a:lvl5pPr marL="2286000" lvl="4" indent="-228600" algn="l">
              <a:spcBef>
                <a:spcPts val="320"/>
              </a:spcBef>
              <a:spcAft>
                <a:spcPts val="0"/>
              </a:spcAft>
              <a:buClr>
                <a:schemeClr val="dk1"/>
              </a:buClr>
              <a:buSzPts val="1600"/>
              <a:buFont typeface="Times New Roman"/>
              <a:buNone/>
              <a:defRPr sz="1600" b="1"/>
            </a:lvl5pPr>
            <a:lvl6pPr marL="2743200" lvl="5" indent="-228600" algn="l">
              <a:spcBef>
                <a:spcPts val="320"/>
              </a:spcBef>
              <a:spcAft>
                <a:spcPts val="0"/>
              </a:spcAft>
              <a:buClr>
                <a:schemeClr val="dk1"/>
              </a:buClr>
              <a:buSzPts val="1600"/>
              <a:buFont typeface="Times New Roman"/>
              <a:buNone/>
              <a:defRPr sz="1600" b="1"/>
            </a:lvl6pPr>
            <a:lvl7pPr marL="3200400" lvl="6" indent="-228600" algn="l">
              <a:spcBef>
                <a:spcPts val="320"/>
              </a:spcBef>
              <a:spcAft>
                <a:spcPts val="0"/>
              </a:spcAft>
              <a:buClr>
                <a:schemeClr val="dk1"/>
              </a:buClr>
              <a:buSzPts val="1600"/>
              <a:buFont typeface="Times New Roman"/>
              <a:buNone/>
              <a:defRPr sz="1600" b="1"/>
            </a:lvl7pPr>
            <a:lvl8pPr marL="3657600" lvl="7" indent="-228600" algn="l">
              <a:spcBef>
                <a:spcPts val="320"/>
              </a:spcBef>
              <a:spcAft>
                <a:spcPts val="0"/>
              </a:spcAft>
              <a:buClr>
                <a:schemeClr val="dk1"/>
              </a:buClr>
              <a:buSzPts val="1600"/>
              <a:buFont typeface="Times New Roman"/>
              <a:buNone/>
              <a:defRPr sz="1600" b="1"/>
            </a:lvl8pPr>
            <a:lvl9pPr marL="4114800" lvl="8" indent="-228600" algn="l">
              <a:spcBef>
                <a:spcPts val="320"/>
              </a:spcBef>
              <a:spcAft>
                <a:spcPts val="0"/>
              </a:spcAft>
              <a:buClr>
                <a:schemeClr val="dk1"/>
              </a:buClr>
              <a:buSzPts val="1600"/>
              <a:buFont typeface="Times New Roman"/>
              <a:buNone/>
              <a:defRPr sz="1600" b="1"/>
            </a:lvl9pPr>
          </a:lstStyle>
          <a:p>
            <a:endParaRPr/>
          </a:p>
        </p:txBody>
      </p:sp>
      <p:sp>
        <p:nvSpPr>
          <p:cNvPr id="82" name="Google Shape;82;p18"/>
          <p:cNvSpPr txBox="1">
            <a:spLocks noGrp="1"/>
          </p:cNvSpPr>
          <p:nvPr>
            <p:ph type="body" idx="2"/>
          </p:nvPr>
        </p:nvSpPr>
        <p:spPr>
          <a:xfrm>
            <a:off x="457200" y="1631156"/>
            <a:ext cx="4040188" cy="2963466"/>
          </a:xfrm>
          <a:prstGeom prst="rect">
            <a:avLst/>
          </a:prstGeom>
          <a:noFill/>
          <a:ln>
            <a:noFill/>
          </a:ln>
        </p:spPr>
        <p:txBody>
          <a:bodyPr spcFirstLastPara="1" wrap="square" lIns="92075" tIns="46025" rIns="92075" bIns="46025" anchor="t" anchorCtr="0">
            <a:noAutofit/>
          </a:bodyPr>
          <a:lstStyle>
            <a:lvl1pPr marL="457200" lvl="0" indent="-381000" algn="l">
              <a:spcBef>
                <a:spcPts val="480"/>
              </a:spcBef>
              <a:spcAft>
                <a:spcPts val="0"/>
              </a:spcAft>
              <a:buClr>
                <a:schemeClr val="dk1"/>
              </a:buClr>
              <a:buSzPts val="2400"/>
              <a:buFont typeface="Times New Roman"/>
              <a:buChar char="•"/>
              <a:defRPr sz="2400"/>
            </a:lvl1pPr>
            <a:lvl2pPr marL="914400" lvl="1" indent="-355600" algn="l">
              <a:spcBef>
                <a:spcPts val="400"/>
              </a:spcBef>
              <a:spcAft>
                <a:spcPts val="0"/>
              </a:spcAft>
              <a:buClr>
                <a:schemeClr val="dk1"/>
              </a:buClr>
              <a:buSzPts val="2000"/>
              <a:buFont typeface="Times New Roman"/>
              <a:buChar char="–"/>
              <a:defRPr sz="2000"/>
            </a:lvl2pPr>
            <a:lvl3pPr marL="1371600" lvl="2" indent="-342900" algn="l">
              <a:spcBef>
                <a:spcPts val="360"/>
              </a:spcBef>
              <a:spcAft>
                <a:spcPts val="0"/>
              </a:spcAft>
              <a:buClr>
                <a:schemeClr val="dk1"/>
              </a:buClr>
              <a:buSzPts val="1800"/>
              <a:buFont typeface="Times New Roman"/>
              <a:buChar char="•"/>
              <a:defRPr sz="1800"/>
            </a:lvl3pPr>
            <a:lvl4pPr marL="1828800" lvl="3" indent="-330200" algn="l">
              <a:spcBef>
                <a:spcPts val="320"/>
              </a:spcBef>
              <a:spcAft>
                <a:spcPts val="0"/>
              </a:spcAft>
              <a:buClr>
                <a:schemeClr val="dk1"/>
              </a:buClr>
              <a:buSzPts val="1600"/>
              <a:buFont typeface="Times New Roman"/>
              <a:buChar char="–"/>
              <a:defRPr sz="1600"/>
            </a:lvl4pPr>
            <a:lvl5pPr marL="2286000" lvl="4" indent="-330200" algn="l">
              <a:spcBef>
                <a:spcPts val="320"/>
              </a:spcBef>
              <a:spcAft>
                <a:spcPts val="0"/>
              </a:spcAft>
              <a:buClr>
                <a:schemeClr val="dk1"/>
              </a:buClr>
              <a:buSzPts val="1600"/>
              <a:buFont typeface="Times New Roman"/>
              <a:buChar char="•"/>
              <a:defRPr sz="1600"/>
            </a:lvl5pPr>
            <a:lvl6pPr marL="2743200" lvl="5" indent="-330200" algn="l">
              <a:spcBef>
                <a:spcPts val="320"/>
              </a:spcBef>
              <a:spcAft>
                <a:spcPts val="0"/>
              </a:spcAft>
              <a:buClr>
                <a:schemeClr val="dk1"/>
              </a:buClr>
              <a:buSzPts val="1600"/>
              <a:buFont typeface="Times New Roman"/>
              <a:buChar char="•"/>
              <a:defRPr sz="1600"/>
            </a:lvl6pPr>
            <a:lvl7pPr marL="3200400" lvl="6" indent="-330200" algn="l">
              <a:spcBef>
                <a:spcPts val="320"/>
              </a:spcBef>
              <a:spcAft>
                <a:spcPts val="0"/>
              </a:spcAft>
              <a:buClr>
                <a:schemeClr val="dk1"/>
              </a:buClr>
              <a:buSzPts val="1600"/>
              <a:buFont typeface="Times New Roman"/>
              <a:buChar char="•"/>
              <a:defRPr sz="1600"/>
            </a:lvl7pPr>
            <a:lvl8pPr marL="3657600" lvl="7" indent="-330200" algn="l">
              <a:spcBef>
                <a:spcPts val="320"/>
              </a:spcBef>
              <a:spcAft>
                <a:spcPts val="0"/>
              </a:spcAft>
              <a:buClr>
                <a:schemeClr val="dk1"/>
              </a:buClr>
              <a:buSzPts val="1600"/>
              <a:buFont typeface="Times New Roman"/>
              <a:buChar char="•"/>
              <a:defRPr sz="1600"/>
            </a:lvl8pPr>
            <a:lvl9pPr marL="4114800" lvl="8" indent="-330200" algn="l">
              <a:spcBef>
                <a:spcPts val="320"/>
              </a:spcBef>
              <a:spcAft>
                <a:spcPts val="0"/>
              </a:spcAft>
              <a:buClr>
                <a:schemeClr val="dk1"/>
              </a:buClr>
              <a:buSzPts val="1600"/>
              <a:buFont typeface="Times New Roman"/>
              <a:buChar char="•"/>
              <a:defRPr sz="1600"/>
            </a:lvl9pPr>
          </a:lstStyle>
          <a:p>
            <a:endParaRPr/>
          </a:p>
        </p:txBody>
      </p:sp>
      <p:sp>
        <p:nvSpPr>
          <p:cNvPr id="83" name="Google Shape;83;p18"/>
          <p:cNvSpPr txBox="1">
            <a:spLocks noGrp="1"/>
          </p:cNvSpPr>
          <p:nvPr>
            <p:ph type="body" idx="3"/>
          </p:nvPr>
        </p:nvSpPr>
        <p:spPr>
          <a:xfrm>
            <a:off x="4645025" y="1151335"/>
            <a:ext cx="4041775" cy="479822"/>
          </a:xfrm>
          <a:prstGeom prst="rect">
            <a:avLst/>
          </a:prstGeom>
          <a:noFill/>
          <a:ln>
            <a:noFill/>
          </a:ln>
        </p:spPr>
        <p:txBody>
          <a:bodyPr spcFirstLastPara="1" wrap="square" lIns="92075" tIns="46025" rIns="92075" bIns="46025" anchor="b" anchorCtr="0">
            <a:noAutofit/>
          </a:bodyPr>
          <a:lstStyle>
            <a:lvl1pPr marL="457200" lvl="0" indent="-228600" algn="l">
              <a:spcBef>
                <a:spcPts val="480"/>
              </a:spcBef>
              <a:spcAft>
                <a:spcPts val="0"/>
              </a:spcAft>
              <a:buClr>
                <a:schemeClr val="dk1"/>
              </a:buClr>
              <a:buSzPts val="2400"/>
              <a:buFont typeface="Times New Roman"/>
              <a:buNone/>
              <a:defRPr sz="2400" b="1"/>
            </a:lvl1pPr>
            <a:lvl2pPr marL="914400" lvl="1" indent="-228600" algn="l">
              <a:spcBef>
                <a:spcPts val="400"/>
              </a:spcBef>
              <a:spcAft>
                <a:spcPts val="0"/>
              </a:spcAft>
              <a:buClr>
                <a:schemeClr val="dk1"/>
              </a:buClr>
              <a:buSzPts val="2000"/>
              <a:buFont typeface="Times New Roman"/>
              <a:buNone/>
              <a:defRPr sz="2000" b="1"/>
            </a:lvl2pPr>
            <a:lvl3pPr marL="1371600" lvl="2" indent="-228600" algn="l">
              <a:spcBef>
                <a:spcPts val="360"/>
              </a:spcBef>
              <a:spcAft>
                <a:spcPts val="0"/>
              </a:spcAft>
              <a:buClr>
                <a:schemeClr val="dk1"/>
              </a:buClr>
              <a:buSzPts val="1800"/>
              <a:buFont typeface="Times New Roman"/>
              <a:buNone/>
              <a:defRPr sz="1800" b="1"/>
            </a:lvl3pPr>
            <a:lvl4pPr marL="1828800" lvl="3" indent="-228600" algn="l">
              <a:spcBef>
                <a:spcPts val="320"/>
              </a:spcBef>
              <a:spcAft>
                <a:spcPts val="0"/>
              </a:spcAft>
              <a:buClr>
                <a:schemeClr val="dk1"/>
              </a:buClr>
              <a:buSzPts val="1600"/>
              <a:buFont typeface="Times New Roman"/>
              <a:buNone/>
              <a:defRPr sz="1600" b="1"/>
            </a:lvl4pPr>
            <a:lvl5pPr marL="2286000" lvl="4" indent="-228600" algn="l">
              <a:spcBef>
                <a:spcPts val="320"/>
              </a:spcBef>
              <a:spcAft>
                <a:spcPts val="0"/>
              </a:spcAft>
              <a:buClr>
                <a:schemeClr val="dk1"/>
              </a:buClr>
              <a:buSzPts val="1600"/>
              <a:buFont typeface="Times New Roman"/>
              <a:buNone/>
              <a:defRPr sz="1600" b="1"/>
            </a:lvl5pPr>
            <a:lvl6pPr marL="2743200" lvl="5" indent="-228600" algn="l">
              <a:spcBef>
                <a:spcPts val="320"/>
              </a:spcBef>
              <a:spcAft>
                <a:spcPts val="0"/>
              </a:spcAft>
              <a:buClr>
                <a:schemeClr val="dk1"/>
              </a:buClr>
              <a:buSzPts val="1600"/>
              <a:buFont typeface="Times New Roman"/>
              <a:buNone/>
              <a:defRPr sz="1600" b="1"/>
            </a:lvl6pPr>
            <a:lvl7pPr marL="3200400" lvl="6" indent="-228600" algn="l">
              <a:spcBef>
                <a:spcPts val="320"/>
              </a:spcBef>
              <a:spcAft>
                <a:spcPts val="0"/>
              </a:spcAft>
              <a:buClr>
                <a:schemeClr val="dk1"/>
              </a:buClr>
              <a:buSzPts val="1600"/>
              <a:buFont typeface="Times New Roman"/>
              <a:buNone/>
              <a:defRPr sz="1600" b="1"/>
            </a:lvl7pPr>
            <a:lvl8pPr marL="3657600" lvl="7" indent="-228600" algn="l">
              <a:spcBef>
                <a:spcPts val="320"/>
              </a:spcBef>
              <a:spcAft>
                <a:spcPts val="0"/>
              </a:spcAft>
              <a:buClr>
                <a:schemeClr val="dk1"/>
              </a:buClr>
              <a:buSzPts val="1600"/>
              <a:buFont typeface="Times New Roman"/>
              <a:buNone/>
              <a:defRPr sz="1600" b="1"/>
            </a:lvl8pPr>
            <a:lvl9pPr marL="4114800" lvl="8" indent="-228600" algn="l">
              <a:spcBef>
                <a:spcPts val="320"/>
              </a:spcBef>
              <a:spcAft>
                <a:spcPts val="0"/>
              </a:spcAft>
              <a:buClr>
                <a:schemeClr val="dk1"/>
              </a:buClr>
              <a:buSzPts val="1600"/>
              <a:buFont typeface="Times New Roman"/>
              <a:buNone/>
              <a:defRPr sz="1600" b="1"/>
            </a:lvl9pPr>
          </a:lstStyle>
          <a:p>
            <a:endParaRPr/>
          </a:p>
        </p:txBody>
      </p:sp>
      <p:sp>
        <p:nvSpPr>
          <p:cNvPr id="84" name="Google Shape;84;p18"/>
          <p:cNvSpPr txBox="1">
            <a:spLocks noGrp="1"/>
          </p:cNvSpPr>
          <p:nvPr>
            <p:ph type="body" idx="4"/>
          </p:nvPr>
        </p:nvSpPr>
        <p:spPr>
          <a:xfrm>
            <a:off x="4645025" y="1631156"/>
            <a:ext cx="4041775" cy="2963466"/>
          </a:xfrm>
          <a:prstGeom prst="rect">
            <a:avLst/>
          </a:prstGeom>
          <a:noFill/>
          <a:ln>
            <a:noFill/>
          </a:ln>
        </p:spPr>
        <p:txBody>
          <a:bodyPr spcFirstLastPara="1" wrap="square" lIns="92075" tIns="46025" rIns="92075" bIns="46025" anchor="t" anchorCtr="0">
            <a:noAutofit/>
          </a:bodyPr>
          <a:lstStyle>
            <a:lvl1pPr marL="457200" lvl="0" indent="-381000" algn="l">
              <a:spcBef>
                <a:spcPts val="480"/>
              </a:spcBef>
              <a:spcAft>
                <a:spcPts val="0"/>
              </a:spcAft>
              <a:buClr>
                <a:schemeClr val="dk1"/>
              </a:buClr>
              <a:buSzPts val="2400"/>
              <a:buFont typeface="Times New Roman"/>
              <a:buChar char="•"/>
              <a:defRPr sz="2400"/>
            </a:lvl1pPr>
            <a:lvl2pPr marL="914400" lvl="1" indent="-355600" algn="l">
              <a:spcBef>
                <a:spcPts val="400"/>
              </a:spcBef>
              <a:spcAft>
                <a:spcPts val="0"/>
              </a:spcAft>
              <a:buClr>
                <a:schemeClr val="dk1"/>
              </a:buClr>
              <a:buSzPts val="2000"/>
              <a:buFont typeface="Times New Roman"/>
              <a:buChar char="–"/>
              <a:defRPr sz="2000"/>
            </a:lvl2pPr>
            <a:lvl3pPr marL="1371600" lvl="2" indent="-342900" algn="l">
              <a:spcBef>
                <a:spcPts val="360"/>
              </a:spcBef>
              <a:spcAft>
                <a:spcPts val="0"/>
              </a:spcAft>
              <a:buClr>
                <a:schemeClr val="dk1"/>
              </a:buClr>
              <a:buSzPts val="1800"/>
              <a:buFont typeface="Times New Roman"/>
              <a:buChar char="•"/>
              <a:defRPr sz="1800"/>
            </a:lvl3pPr>
            <a:lvl4pPr marL="1828800" lvl="3" indent="-330200" algn="l">
              <a:spcBef>
                <a:spcPts val="320"/>
              </a:spcBef>
              <a:spcAft>
                <a:spcPts val="0"/>
              </a:spcAft>
              <a:buClr>
                <a:schemeClr val="dk1"/>
              </a:buClr>
              <a:buSzPts val="1600"/>
              <a:buFont typeface="Times New Roman"/>
              <a:buChar char="–"/>
              <a:defRPr sz="1600"/>
            </a:lvl4pPr>
            <a:lvl5pPr marL="2286000" lvl="4" indent="-330200" algn="l">
              <a:spcBef>
                <a:spcPts val="320"/>
              </a:spcBef>
              <a:spcAft>
                <a:spcPts val="0"/>
              </a:spcAft>
              <a:buClr>
                <a:schemeClr val="dk1"/>
              </a:buClr>
              <a:buSzPts val="1600"/>
              <a:buFont typeface="Times New Roman"/>
              <a:buChar char="•"/>
              <a:defRPr sz="1600"/>
            </a:lvl5pPr>
            <a:lvl6pPr marL="2743200" lvl="5" indent="-330200" algn="l">
              <a:spcBef>
                <a:spcPts val="320"/>
              </a:spcBef>
              <a:spcAft>
                <a:spcPts val="0"/>
              </a:spcAft>
              <a:buClr>
                <a:schemeClr val="dk1"/>
              </a:buClr>
              <a:buSzPts val="1600"/>
              <a:buFont typeface="Times New Roman"/>
              <a:buChar char="•"/>
              <a:defRPr sz="1600"/>
            </a:lvl6pPr>
            <a:lvl7pPr marL="3200400" lvl="6" indent="-330200" algn="l">
              <a:spcBef>
                <a:spcPts val="320"/>
              </a:spcBef>
              <a:spcAft>
                <a:spcPts val="0"/>
              </a:spcAft>
              <a:buClr>
                <a:schemeClr val="dk1"/>
              </a:buClr>
              <a:buSzPts val="1600"/>
              <a:buFont typeface="Times New Roman"/>
              <a:buChar char="•"/>
              <a:defRPr sz="1600"/>
            </a:lvl7pPr>
            <a:lvl8pPr marL="3657600" lvl="7" indent="-330200" algn="l">
              <a:spcBef>
                <a:spcPts val="320"/>
              </a:spcBef>
              <a:spcAft>
                <a:spcPts val="0"/>
              </a:spcAft>
              <a:buClr>
                <a:schemeClr val="dk1"/>
              </a:buClr>
              <a:buSzPts val="1600"/>
              <a:buFont typeface="Times New Roman"/>
              <a:buChar char="•"/>
              <a:defRPr sz="1600"/>
            </a:lvl8pPr>
            <a:lvl9pPr marL="4114800" lvl="8" indent="-330200" algn="l">
              <a:spcBef>
                <a:spcPts val="320"/>
              </a:spcBef>
              <a:spcAft>
                <a:spcPts val="0"/>
              </a:spcAft>
              <a:buClr>
                <a:schemeClr val="dk1"/>
              </a:buClr>
              <a:buSzPts val="1600"/>
              <a:buFont typeface="Times New Roman"/>
              <a:buChar char="•"/>
              <a:defRPr sz="1600"/>
            </a:lvl9pPr>
          </a:lstStyle>
          <a:p>
            <a:endParaRPr/>
          </a:p>
        </p:txBody>
      </p:sp>
      <p:sp>
        <p:nvSpPr>
          <p:cNvPr id="85" name="Google Shape;85;p18"/>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March 2023</a:t>
            </a:r>
            <a:endParaRPr/>
          </a:p>
        </p:txBody>
      </p:sp>
      <p:sp>
        <p:nvSpPr>
          <p:cNvPr id="86" name="Google Shape;86;p18"/>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87"/>
        <p:cNvGrpSpPr/>
        <p:nvPr/>
      </p:nvGrpSpPr>
      <p:grpSpPr>
        <a:xfrm>
          <a:off x="0" y="0"/>
          <a:ext cx="0" cy="0"/>
          <a:chOff x="0" y="0"/>
          <a:chExt cx="0" cy="0"/>
        </a:xfrm>
      </p:grpSpPr>
      <p:sp>
        <p:nvSpPr>
          <p:cNvPr id="88" name="Google Shape;88;p19"/>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9" name="Google Shape;89;p19"/>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March 2023</a:t>
            </a:r>
            <a:endParaRPr/>
          </a:p>
        </p:txBody>
      </p:sp>
      <p:sp>
        <p:nvSpPr>
          <p:cNvPr id="90" name="Google Shape;90;p19"/>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1"/>
        <p:cNvGrpSpPr/>
        <p:nvPr/>
      </p:nvGrpSpPr>
      <p:grpSpPr>
        <a:xfrm>
          <a:off x="0" y="0"/>
          <a:ext cx="0" cy="0"/>
          <a:chOff x="0" y="0"/>
          <a:chExt cx="0" cy="0"/>
        </a:xfrm>
      </p:grpSpPr>
      <p:sp>
        <p:nvSpPr>
          <p:cNvPr id="92" name="Google Shape;92;p20"/>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March 2023</a:t>
            </a:r>
            <a:endParaRPr/>
          </a:p>
        </p:txBody>
      </p:sp>
      <p:sp>
        <p:nvSpPr>
          <p:cNvPr id="93" name="Google Shape;93;p20"/>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94"/>
        <p:cNvGrpSpPr/>
        <p:nvPr/>
      </p:nvGrpSpPr>
      <p:grpSpPr>
        <a:xfrm>
          <a:off x="0" y="0"/>
          <a:ext cx="0" cy="0"/>
          <a:chOff x="0" y="0"/>
          <a:chExt cx="0" cy="0"/>
        </a:xfrm>
      </p:grpSpPr>
      <p:sp>
        <p:nvSpPr>
          <p:cNvPr id="95" name="Google Shape;95;p21"/>
          <p:cNvSpPr txBox="1">
            <a:spLocks noGrp="1"/>
          </p:cNvSpPr>
          <p:nvPr>
            <p:ph type="title"/>
          </p:nvPr>
        </p:nvSpPr>
        <p:spPr>
          <a:xfrm>
            <a:off x="457200" y="204788"/>
            <a:ext cx="3008313" cy="871537"/>
          </a:xfrm>
          <a:prstGeom prst="rect">
            <a:avLst/>
          </a:prstGeom>
          <a:noFill/>
          <a:ln>
            <a:noFill/>
          </a:ln>
        </p:spPr>
        <p:txBody>
          <a:bodyPr spcFirstLastPara="1" wrap="square" lIns="92075" tIns="46025" rIns="92075" bIns="46025"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96" name="Google Shape;96;p21"/>
          <p:cNvSpPr txBox="1">
            <a:spLocks noGrp="1"/>
          </p:cNvSpPr>
          <p:nvPr>
            <p:ph type="body" idx="1"/>
          </p:nvPr>
        </p:nvSpPr>
        <p:spPr>
          <a:xfrm>
            <a:off x="3575050" y="204788"/>
            <a:ext cx="5111750" cy="4389835"/>
          </a:xfrm>
          <a:prstGeom prst="rect">
            <a:avLst/>
          </a:prstGeom>
          <a:noFill/>
          <a:ln>
            <a:noFill/>
          </a:ln>
        </p:spPr>
        <p:txBody>
          <a:bodyPr spcFirstLastPara="1" wrap="square" lIns="92075" tIns="46025" rIns="92075" bIns="46025" anchor="t" anchorCtr="0">
            <a:noAutofit/>
          </a:bodyPr>
          <a:lstStyle>
            <a:lvl1pPr marL="457200" lvl="0" indent="-431800" algn="l">
              <a:spcBef>
                <a:spcPts val="640"/>
              </a:spcBef>
              <a:spcAft>
                <a:spcPts val="0"/>
              </a:spcAft>
              <a:buClr>
                <a:schemeClr val="dk1"/>
              </a:buClr>
              <a:buSzPts val="3200"/>
              <a:buFont typeface="Times New Roman"/>
              <a:buChar char="•"/>
              <a:defRPr sz="3200"/>
            </a:lvl1pPr>
            <a:lvl2pPr marL="914400" lvl="1" indent="-406400" algn="l">
              <a:spcBef>
                <a:spcPts val="560"/>
              </a:spcBef>
              <a:spcAft>
                <a:spcPts val="0"/>
              </a:spcAft>
              <a:buClr>
                <a:schemeClr val="dk1"/>
              </a:buClr>
              <a:buSzPts val="2800"/>
              <a:buFont typeface="Times New Roman"/>
              <a:buChar char="–"/>
              <a:defRPr sz="2800"/>
            </a:lvl2pPr>
            <a:lvl3pPr marL="1371600" lvl="2" indent="-381000" algn="l">
              <a:spcBef>
                <a:spcPts val="480"/>
              </a:spcBef>
              <a:spcAft>
                <a:spcPts val="0"/>
              </a:spcAft>
              <a:buClr>
                <a:schemeClr val="dk1"/>
              </a:buClr>
              <a:buSzPts val="2400"/>
              <a:buFont typeface="Times New Roman"/>
              <a:buChar char="•"/>
              <a:defRPr sz="2400"/>
            </a:lvl3pPr>
            <a:lvl4pPr marL="1828800" lvl="3" indent="-355600" algn="l">
              <a:spcBef>
                <a:spcPts val="400"/>
              </a:spcBef>
              <a:spcAft>
                <a:spcPts val="0"/>
              </a:spcAft>
              <a:buClr>
                <a:schemeClr val="dk1"/>
              </a:buClr>
              <a:buSzPts val="2000"/>
              <a:buFont typeface="Times New Roman"/>
              <a:buChar char="–"/>
              <a:defRPr sz="2000"/>
            </a:lvl4pPr>
            <a:lvl5pPr marL="2286000" lvl="4" indent="-355600" algn="l">
              <a:spcBef>
                <a:spcPts val="400"/>
              </a:spcBef>
              <a:spcAft>
                <a:spcPts val="0"/>
              </a:spcAft>
              <a:buClr>
                <a:schemeClr val="dk1"/>
              </a:buClr>
              <a:buSzPts val="2000"/>
              <a:buFont typeface="Times New Roman"/>
              <a:buChar char="•"/>
              <a:defRPr sz="2000"/>
            </a:lvl5pPr>
            <a:lvl6pPr marL="2743200" lvl="5" indent="-355600" algn="l">
              <a:spcBef>
                <a:spcPts val="400"/>
              </a:spcBef>
              <a:spcAft>
                <a:spcPts val="0"/>
              </a:spcAft>
              <a:buClr>
                <a:schemeClr val="dk1"/>
              </a:buClr>
              <a:buSzPts val="2000"/>
              <a:buFont typeface="Times New Roman"/>
              <a:buChar char="•"/>
              <a:defRPr sz="2000"/>
            </a:lvl6pPr>
            <a:lvl7pPr marL="3200400" lvl="6" indent="-355600" algn="l">
              <a:spcBef>
                <a:spcPts val="400"/>
              </a:spcBef>
              <a:spcAft>
                <a:spcPts val="0"/>
              </a:spcAft>
              <a:buClr>
                <a:schemeClr val="dk1"/>
              </a:buClr>
              <a:buSzPts val="2000"/>
              <a:buFont typeface="Times New Roman"/>
              <a:buChar char="•"/>
              <a:defRPr sz="2000"/>
            </a:lvl7pPr>
            <a:lvl8pPr marL="3657600" lvl="7" indent="-355600" algn="l">
              <a:spcBef>
                <a:spcPts val="400"/>
              </a:spcBef>
              <a:spcAft>
                <a:spcPts val="0"/>
              </a:spcAft>
              <a:buClr>
                <a:schemeClr val="dk1"/>
              </a:buClr>
              <a:buSzPts val="2000"/>
              <a:buFont typeface="Times New Roman"/>
              <a:buChar char="•"/>
              <a:defRPr sz="2000"/>
            </a:lvl8pPr>
            <a:lvl9pPr marL="4114800" lvl="8" indent="-355600" algn="l">
              <a:spcBef>
                <a:spcPts val="400"/>
              </a:spcBef>
              <a:spcAft>
                <a:spcPts val="0"/>
              </a:spcAft>
              <a:buClr>
                <a:schemeClr val="dk1"/>
              </a:buClr>
              <a:buSzPts val="2000"/>
              <a:buFont typeface="Times New Roman"/>
              <a:buChar char="•"/>
              <a:defRPr sz="2000"/>
            </a:lvl9pPr>
          </a:lstStyle>
          <a:p>
            <a:endParaRPr/>
          </a:p>
        </p:txBody>
      </p:sp>
      <p:sp>
        <p:nvSpPr>
          <p:cNvPr id="97" name="Google Shape;97;p21"/>
          <p:cNvSpPr txBox="1">
            <a:spLocks noGrp="1"/>
          </p:cNvSpPr>
          <p:nvPr>
            <p:ph type="body" idx="2"/>
          </p:nvPr>
        </p:nvSpPr>
        <p:spPr>
          <a:xfrm>
            <a:off x="457200" y="1076325"/>
            <a:ext cx="3008313" cy="3518297"/>
          </a:xfrm>
          <a:prstGeom prst="rect">
            <a:avLst/>
          </a:prstGeom>
          <a:noFill/>
          <a:ln>
            <a:noFill/>
          </a:ln>
        </p:spPr>
        <p:txBody>
          <a:bodyPr spcFirstLastPara="1" wrap="square" lIns="92075" tIns="46025" rIns="92075" bIns="46025" anchor="t" anchorCtr="0">
            <a:noAutofit/>
          </a:bodyPr>
          <a:lstStyle>
            <a:lvl1pPr marL="457200" lvl="0" indent="-228600" algn="l">
              <a:spcBef>
                <a:spcPts val="280"/>
              </a:spcBef>
              <a:spcAft>
                <a:spcPts val="0"/>
              </a:spcAft>
              <a:buClr>
                <a:schemeClr val="dk1"/>
              </a:buClr>
              <a:buSzPts val="1400"/>
              <a:buFont typeface="Times New Roman"/>
              <a:buNone/>
              <a:defRPr sz="1400"/>
            </a:lvl1pPr>
            <a:lvl2pPr marL="914400" lvl="1" indent="-228600" algn="l">
              <a:spcBef>
                <a:spcPts val="240"/>
              </a:spcBef>
              <a:spcAft>
                <a:spcPts val="0"/>
              </a:spcAft>
              <a:buClr>
                <a:schemeClr val="dk1"/>
              </a:buClr>
              <a:buSzPts val="1200"/>
              <a:buFont typeface="Times New Roman"/>
              <a:buNone/>
              <a:defRPr sz="1200"/>
            </a:lvl2pPr>
            <a:lvl3pPr marL="1371600" lvl="2" indent="-228600" algn="l">
              <a:spcBef>
                <a:spcPts val="200"/>
              </a:spcBef>
              <a:spcAft>
                <a:spcPts val="0"/>
              </a:spcAft>
              <a:buClr>
                <a:schemeClr val="dk1"/>
              </a:buClr>
              <a:buSzPts val="1000"/>
              <a:buFont typeface="Times New Roman"/>
              <a:buNone/>
              <a:defRPr sz="1000"/>
            </a:lvl3pPr>
            <a:lvl4pPr marL="1828800" lvl="3" indent="-228600" algn="l">
              <a:spcBef>
                <a:spcPts val="180"/>
              </a:spcBef>
              <a:spcAft>
                <a:spcPts val="0"/>
              </a:spcAft>
              <a:buClr>
                <a:schemeClr val="dk1"/>
              </a:buClr>
              <a:buSzPts val="900"/>
              <a:buFont typeface="Times New Roman"/>
              <a:buNone/>
              <a:defRPr sz="900"/>
            </a:lvl4pPr>
            <a:lvl5pPr marL="2286000" lvl="4" indent="-228600" algn="l">
              <a:spcBef>
                <a:spcPts val="180"/>
              </a:spcBef>
              <a:spcAft>
                <a:spcPts val="0"/>
              </a:spcAft>
              <a:buClr>
                <a:schemeClr val="dk1"/>
              </a:buClr>
              <a:buSzPts val="900"/>
              <a:buFont typeface="Times New Roman"/>
              <a:buNone/>
              <a:defRPr sz="900"/>
            </a:lvl5pPr>
            <a:lvl6pPr marL="2743200" lvl="5" indent="-228600" algn="l">
              <a:spcBef>
                <a:spcPts val="180"/>
              </a:spcBef>
              <a:spcAft>
                <a:spcPts val="0"/>
              </a:spcAft>
              <a:buClr>
                <a:schemeClr val="dk1"/>
              </a:buClr>
              <a:buSzPts val="900"/>
              <a:buFont typeface="Times New Roman"/>
              <a:buNone/>
              <a:defRPr sz="900"/>
            </a:lvl6pPr>
            <a:lvl7pPr marL="3200400" lvl="6" indent="-228600" algn="l">
              <a:spcBef>
                <a:spcPts val="180"/>
              </a:spcBef>
              <a:spcAft>
                <a:spcPts val="0"/>
              </a:spcAft>
              <a:buClr>
                <a:schemeClr val="dk1"/>
              </a:buClr>
              <a:buSzPts val="900"/>
              <a:buFont typeface="Times New Roman"/>
              <a:buNone/>
              <a:defRPr sz="900"/>
            </a:lvl7pPr>
            <a:lvl8pPr marL="3657600" lvl="7" indent="-228600" algn="l">
              <a:spcBef>
                <a:spcPts val="180"/>
              </a:spcBef>
              <a:spcAft>
                <a:spcPts val="0"/>
              </a:spcAft>
              <a:buClr>
                <a:schemeClr val="dk1"/>
              </a:buClr>
              <a:buSzPts val="900"/>
              <a:buFont typeface="Times New Roman"/>
              <a:buNone/>
              <a:defRPr sz="900"/>
            </a:lvl8pPr>
            <a:lvl9pPr marL="4114800" lvl="8" indent="-228600" algn="l">
              <a:spcBef>
                <a:spcPts val="180"/>
              </a:spcBef>
              <a:spcAft>
                <a:spcPts val="0"/>
              </a:spcAft>
              <a:buClr>
                <a:schemeClr val="dk1"/>
              </a:buClr>
              <a:buSzPts val="900"/>
              <a:buFont typeface="Times New Roman"/>
              <a:buNone/>
              <a:defRPr sz="900"/>
            </a:lvl9pPr>
          </a:lstStyle>
          <a:p>
            <a:endParaRPr/>
          </a:p>
        </p:txBody>
      </p:sp>
      <p:sp>
        <p:nvSpPr>
          <p:cNvPr id="98" name="Google Shape;98;p21"/>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March 2023</a:t>
            </a:r>
            <a:endParaRPr/>
          </a:p>
        </p:txBody>
      </p:sp>
      <p:sp>
        <p:nvSpPr>
          <p:cNvPr id="99" name="Google Shape;99;p21"/>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00"/>
        <p:cNvGrpSpPr/>
        <p:nvPr/>
      </p:nvGrpSpPr>
      <p:grpSpPr>
        <a:xfrm>
          <a:off x="0" y="0"/>
          <a:ext cx="0" cy="0"/>
          <a:chOff x="0" y="0"/>
          <a:chExt cx="0" cy="0"/>
        </a:xfrm>
      </p:grpSpPr>
      <p:sp>
        <p:nvSpPr>
          <p:cNvPr id="101" name="Google Shape;101;p22"/>
          <p:cNvSpPr txBox="1">
            <a:spLocks noGrp="1"/>
          </p:cNvSpPr>
          <p:nvPr>
            <p:ph type="title"/>
          </p:nvPr>
        </p:nvSpPr>
        <p:spPr>
          <a:xfrm>
            <a:off x="1792288" y="3600450"/>
            <a:ext cx="5486400" cy="425053"/>
          </a:xfrm>
          <a:prstGeom prst="rect">
            <a:avLst/>
          </a:prstGeom>
          <a:noFill/>
          <a:ln>
            <a:noFill/>
          </a:ln>
        </p:spPr>
        <p:txBody>
          <a:bodyPr spcFirstLastPara="1" wrap="square" lIns="92075" tIns="46025" rIns="92075" bIns="46025"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02" name="Google Shape;102;p22"/>
          <p:cNvSpPr>
            <a:spLocks noGrp="1"/>
          </p:cNvSpPr>
          <p:nvPr>
            <p:ph type="pic" idx="2"/>
          </p:nvPr>
        </p:nvSpPr>
        <p:spPr>
          <a:xfrm>
            <a:off x="1792288" y="459581"/>
            <a:ext cx="5486400" cy="3086100"/>
          </a:xfrm>
          <a:prstGeom prst="rect">
            <a:avLst/>
          </a:prstGeom>
          <a:noFill/>
          <a:ln>
            <a:noFill/>
          </a:ln>
        </p:spPr>
        <p:txBody>
          <a:bodyPr spcFirstLastPara="1" wrap="square" lIns="92075" tIns="46025" rIns="92075" bIns="46025" anchor="t" anchorCtr="0">
            <a:noAutofit/>
          </a:bodyPr>
          <a:lstStyle>
            <a:lvl1pPr marR="0" lvl="0" algn="l" rtl="0">
              <a:spcBef>
                <a:spcPts val="640"/>
              </a:spcBef>
              <a:spcAft>
                <a:spcPts val="0"/>
              </a:spcAft>
              <a:buClr>
                <a:schemeClr val="dk1"/>
              </a:buClr>
              <a:buSzPts val="3200"/>
              <a:buFont typeface="Times New Roman"/>
              <a:buNone/>
              <a:defRPr sz="3200" b="1" i="0" u="none" strike="noStrike" cap="none">
                <a:solidFill>
                  <a:schemeClr val="dk1"/>
                </a:solidFill>
                <a:latin typeface="Times New Roman"/>
                <a:ea typeface="Times New Roman"/>
                <a:cs typeface="Times New Roman"/>
                <a:sym typeface="Times New Roman"/>
              </a:defRPr>
            </a:lvl1pPr>
            <a:lvl2pPr marR="0" lvl="1" algn="l" rtl="0">
              <a:spcBef>
                <a:spcPts val="560"/>
              </a:spcBef>
              <a:spcAft>
                <a:spcPts val="0"/>
              </a:spcAft>
              <a:buClr>
                <a:schemeClr val="dk1"/>
              </a:buClr>
              <a:buSzPts val="2800"/>
              <a:buFont typeface="Times New Roman"/>
              <a:buNone/>
              <a:defRPr sz="2800" b="0" i="0" u="none" strike="noStrike" cap="none">
                <a:solidFill>
                  <a:schemeClr val="dk1"/>
                </a:solidFill>
                <a:latin typeface="Times New Roman"/>
                <a:ea typeface="Times New Roman"/>
                <a:cs typeface="Times New Roman"/>
                <a:sym typeface="Times New Roman"/>
              </a:defRPr>
            </a:lvl2pPr>
            <a:lvl3pPr marR="0" lvl="2" algn="l" rtl="0">
              <a:spcBef>
                <a:spcPts val="480"/>
              </a:spcBef>
              <a:spcAft>
                <a:spcPts val="0"/>
              </a:spcAft>
              <a:buClr>
                <a:schemeClr val="dk1"/>
              </a:buClr>
              <a:buSzPts val="2400"/>
              <a:buFont typeface="Times New Roman"/>
              <a:buNone/>
              <a:defRPr sz="2400" b="0" i="0" u="none" strike="noStrike" cap="none">
                <a:solidFill>
                  <a:schemeClr val="dk1"/>
                </a:solidFill>
                <a:latin typeface="Times New Roman"/>
                <a:ea typeface="Times New Roman"/>
                <a:cs typeface="Times New Roman"/>
                <a:sym typeface="Times New Roman"/>
              </a:defRPr>
            </a:lvl3pPr>
            <a:lvl4pPr marR="0" lvl="3"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4pPr>
            <a:lvl5pPr marR="0" lvl="4"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5pPr>
            <a:lvl6pPr marR="0" lvl="5"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6pPr>
            <a:lvl7pPr marR="0" lvl="6"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7pPr>
            <a:lvl8pPr marR="0" lvl="7"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8pPr>
            <a:lvl9pPr marR="0" lvl="8"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103" name="Google Shape;103;p22"/>
          <p:cNvSpPr txBox="1">
            <a:spLocks noGrp="1"/>
          </p:cNvSpPr>
          <p:nvPr>
            <p:ph type="body" idx="1"/>
          </p:nvPr>
        </p:nvSpPr>
        <p:spPr>
          <a:xfrm>
            <a:off x="1792288" y="4025503"/>
            <a:ext cx="5486400" cy="603646"/>
          </a:xfrm>
          <a:prstGeom prst="rect">
            <a:avLst/>
          </a:prstGeom>
          <a:noFill/>
          <a:ln>
            <a:noFill/>
          </a:ln>
        </p:spPr>
        <p:txBody>
          <a:bodyPr spcFirstLastPara="1" wrap="square" lIns="92075" tIns="46025" rIns="92075" bIns="46025" anchor="t" anchorCtr="0">
            <a:noAutofit/>
          </a:bodyPr>
          <a:lstStyle>
            <a:lvl1pPr marL="457200" lvl="0" indent="-228600" algn="l">
              <a:spcBef>
                <a:spcPts val="280"/>
              </a:spcBef>
              <a:spcAft>
                <a:spcPts val="0"/>
              </a:spcAft>
              <a:buClr>
                <a:schemeClr val="dk1"/>
              </a:buClr>
              <a:buSzPts val="1400"/>
              <a:buFont typeface="Times New Roman"/>
              <a:buNone/>
              <a:defRPr sz="1400"/>
            </a:lvl1pPr>
            <a:lvl2pPr marL="914400" lvl="1" indent="-228600" algn="l">
              <a:spcBef>
                <a:spcPts val="240"/>
              </a:spcBef>
              <a:spcAft>
                <a:spcPts val="0"/>
              </a:spcAft>
              <a:buClr>
                <a:schemeClr val="dk1"/>
              </a:buClr>
              <a:buSzPts val="1200"/>
              <a:buFont typeface="Times New Roman"/>
              <a:buNone/>
              <a:defRPr sz="1200"/>
            </a:lvl2pPr>
            <a:lvl3pPr marL="1371600" lvl="2" indent="-228600" algn="l">
              <a:spcBef>
                <a:spcPts val="200"/>
              </a:spcBef>
              <a:spcAft>
                <a:spcPts val="0"/>
              </a:spcAft>
              <a:buClr>
                <a:schemeClr val="dk1"/>
              </a:buClr>
              <a:buSzPts val="1000"/>
              <a:buFont typeface="Times New Roman"/>
              <a:buNone/>
              <a:defRPr sz="1000"/>
            </a:lvl3pPr>
            <a:lvl4pPr marL="1828800" lvl="3" indent="-228600" algn="l">
              <a:spcBef>
                <a:spcPts val="180"/>
              </a:spcBef>
              <a:spcAft>
                <a:spcPts val="0"/>
              </a:spcAft>
              <a:buClr>
                <a:schemeClr val="dk1"/>
              </a:buClr>
              <a:buSzPts val="900"/>
              <a:buFont typeface="Times New Roman"/>
              <a:buNone/>
              <a:defRPr sz="900"/>
            </a:lvl4pPr>
            <a:lvl5pPr marL="2286000" lvl="4" indent="-228600" algn="l">
              <a:spcBef>
                <a:spcPts val="180"/>
              </a:spcBef>
              <a:spcAft>
                <a:spcPts val="0"/>
              </a:spcAft>
              <a:buClr>
                <a:schemeClr val="dk1"/>
              </a:buClr>
              <a:buSzPts val="900"/>
              <a:buFont typeface="Times New Roman"/>
              <a:buNone/>
              <a:defRPr sz="900"/>
            </a:lvl5pPr>
            <a:lvl6pPr marL="2743200" lvl="5" indent="-228600" algn="l">
              <a:spcBef>
                <a:spcPts val="180"/>
              </a:spcBef>
              <a:spcAft>
                <a:spcPts val="0"/>
              </a:spcAft>
              <a:buClr>
                <a:schemeClr val="dk1"/>
              </a:buClr>
              <a:buSzPts val="900"/>
              <a:buFont typeface="Times New Roman"/>
              <a:buNone/>
              <a:defRPr sz="900"/>
            </a:lvl6pPr>
            <a:lvl7pPr marL="3200400" lvl="6" indent="-228600" algn="l">
              <a:spcBef>
                <a:spcPts val="180"/>
              </a:spcBef>
              <a:spcAft>
                <a:spcPts val="0"/>
              </a:spcAft>
              <a:buClr>
                <a:schemeClr val="dk1"/>
              </a:buClr>
              <a:buSzPts val="900"/>
              <a:buFont typeface="Times New Roman"/>
              <a:buNone/>
              <a:defRPr sz="900"/>
            </a:lvl7pPr>
            <a:lvl8pPr marL="3657600" lvl="7" indent="-228600" algn="l">
              <a:spcBef>
                <a:spcPts val="180"/>
              </a:spcBef>
              <a:spcAft>
                <a:spcPts val="0"/>
              </a:spcAft>
              <a:buClr>
                <a:schemeClr val="dk1"/>
              </a:buClr>
              <a:buSzPts val="900"/>
              <a:buFont typeface="Times New Roman"/>
              <a:buNone/>
              <a:defRPr sz="900"/>
            </a:lvl8pPr>
            <a:lvl9pPr marL="4114800" lvl="8" indent="-228600" algn="l">
              <a:spcBef>
                <a:spcPts val="180"/>
              </a:spcBef>
              <a:spcAft>
                <a:spcPts val="0"/>
              </a:spcAft>
              <a:buClr>
                <a:schemeClr val="dk1"/>
              </a:buClr>
              <a:buSzPts val="900"/>
              <a:buFont typeface="Times New Roman"/>
              <a:buNone/>
              <a:defRPr sz="900"/>
            </a:lvl9pPr>
          </a:lstStyle>
          <a:p>
            <a:endParaRPr/>
          </a:p>
        </p:txBody>
      </p:sp>
      <p:sp>
        <p:nvSpPr>
          <p:cNvPr id="104" name="Google Shape;104;p22"/>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March 2023</a:t>
            </a:r>
            <a:endParaRPr/>
          </a:p>
        </p:txBody>
      </p:sp>
      <p:sp>
        <p:nvSpPr>
          <p:cNvPr id="105" name="Google Shape;105;p22"/>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06"/>
        <p:cNvGrpSpPr/>
        <p:nvPr/>
      </p:nvGrpSpPr>
      <p:grpSpPr>
        <a:xfrm>
          <a:off x="0" y="0"/>
          <a:ext cx="0" cy="0"/>
          <a:chOff x="0" y="0"/>
          <a:chExt cx="0" cy="0"/>
        </a:xfrm>
      </p:grpSpPr>
      <p:sp>
        <p:nvSpPr>
          <p:cNvPr id="107" name="Google Shape;107;p23"/>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08" name="Google Shape;108;p23"/>
          <p:cNvSpPr txBox="1">
            <a:spLocks noGrp="1"/>
          </p:cNvSpPr>
          <p:nvPr>
            <p:ph type="body" idx="1"/>
          </p:nvPr>
        </p:nvSpPr>
        <p:spPr>
          <a:xfrm rot="5400000">
            <a:off x="3027363" y="-851296"/>
            <a:ext cx="3086100" cy="7772400"/>
          </a:xfrm>
          <a:prstGeom prst="rect">
            <a:avLst/>
          </a:prstGeom>
          <a:noFill/>
          <a:ln>
            <a:noFill/>
          </a:ln>
        </p:spPr>
        <p:txBody>
          <a:bodyPr spcFirstLastPara="1" wrap="square" lIns="92075" tIns="46025" rIns="92075" bIns="46025"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09" name="Google Shape;109;p23"/>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March 2023</a:t>
            </a:r>
            <a:endParaRPr/>
          </a:p>
        </p:txBody>
      </p:sp>
      <p:sp>
        <p:nvSpPr>
          <p:cNvPr id="110" name="Google Shape;110;p23"/>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11"/>
        <p:cNvGrpSpPr/>
        <p:nvPr/>
      </p:nvGrpSpPr>
      <p:grpSpPr>
        <a:xfrm>
          <a:off x="0" y="0"/>
          <a:ext cx="0" cy="0"/>
          <a:chOff x="0" y="0"/>
          <a:chExt cx="0" cy="0"/>
        </a:xfrm>
      </p:grpSpPr>
      <p:sp>
        <p:nvSpPr>
          <p:cNvPr id="112" name="Google Shape;112;p24"/>
          <p:cNvSpPr txBox="1">
            <a:spLocks noGrp="1"/>
          </p:cNvSpPr>
          <p:nvPr>
            <p:ph type="title"/>
          </p:nvPr>
        </p:nvSpPr>
        <p:spPr>
          <a:xfrm rot="5400000">
            <a:off x="5457825" y="1571625"/>
            <a:ext cx="4057650" cy="194310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13" name="Google Shape;113;p24"/>
          <p:cNvSpPr txBox="1">
            <a:spLocks noGrp="1"/>
          </p:cNvSpPr>
          <p:nvPr>
            <p:ph type="body" idx="1"/>
          </p:nvPr>
        </p:nvSpPr>
        <p:spPr>
          <a:xfrm rot="5400000">
            <a:off x="1495425" y="-295275"/>
            <a:ext cx="4057650" cy="5676900"/>
          </a:xfrm>
          <a:prstGeom prst="rect">
            <a:avLst/>
          </a:prstGeom>
          <a:noFill/>
          <a:ln>
            <a:noFill/>
          </a:ln>
        </p:spPr>
        <p:txBody>
          <a:bodyPr spcFirstLastPara="1" wrap="square" lIns="92075" tIns="46025" rIns="92075" bIns="46025"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14" name="Google Shape;114;p24"/>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March 2023</a:t>
            </a:r>
            <a:endParaRPr/>
          </a:p>
        </p:txBody>
      </p:sp>
      <p:sp>
        <p:nvSpPr>
          <p:cNvPr id="115" name="Google Shape;115;p24"/>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marR="0" lvl="0"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9pPr>
          </a:lstStyle>
          <a:p>
            <a:endParaRPr/>
          </a:p>
        </p:txBody>
      </p:sp>
      <p:sp>
        <p:nvSpPr>
          <p:cNvPr id="52" name="Google Shape;52;p13"/>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lvl1pPr marL="457200" marR="0" lvl="0" indent="-381000" algn="l" rtl="0">
              <a:spcBef>
                <a:spcPts val="480"/>
              </a:spcBef>
              <a:spcAft>
                <a:spcPts val="0"/>
              </a:spcAft>
              <a:buClr>
                <a:schemeClr val="dk1"/>
              </a:buClr>
              <a:buSzPts val="2400"/>
              <a:buFont typeface="Times New Roman"/>
              <a:buChar char="•"/>
              <a:defRPr sz="2400" b="1" i="0" u="none" strike="noStrike" cap="none">
                <a:solidFill>
                  <a:schemeClr val="dk1"/>
                </a:solidFill>
                <a:latin typeface="Times New Roman"/>
                <a:ea typeface="Times New Roman"/>
                <a:cs typeface="Times New Roman"/>
                <a:sym typeface="Times New Roman"/>
              </a:defRPr>
            </a:lvl1pPr>
            <a:lvl2pPr marL="914400" marR="0" lvl="1"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2pPr>
            <a:lvl3pPr marL="1371600" marR="0" lvl="2" indent="-342900" algn="l" rtl="0">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3pPr>
            <a:lvl4pPr marL="1828800" marR="0" lvl="3"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4pPr>
            <a:lvl5pPr marL="2286000" marR="0" lvl="4"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5pPr>
            <a:lvl6pPr marL="2743200" marR="0" lvl="5"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6pPr>
            <a:lvl7pPr marL="3200400" marR="0" lvl="6"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7pPr>
            <a:lvl8pPr marL="3657600" marR="0" lvl="7"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8pPr>
            <a:lvl9pPr marL="4114800" marR="0" lvl="8"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9pPr>
          </a:lstStyle>
          <a:p>
            <a:endParaRPr/>
          </a:p>
        </p:txBody>
      </p:sp>
      <p:sp>
        <p:nvSpPr>
          <p:cNvPr id="53" name="Google Shape;53;p13"/>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marR="0" lvl="0" algn="l" rtl="0">
              <a:spcBef>
                <a:spcPts val="0"/>
              </a:spcBef>
              <a:spcAft>
                <a:spcPts val="0"/>
              </a:spcAft>
              <a:buSzPts val="1400"/>
              <a:buNone/>
              <a:defRPr sz="1800" b="1"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R="0" lvl="4"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March 2023</a:t>
            </a:r>
            <a:endParaRPr/>
          </a:p>
        </p:txBody>
      </p:sp>
      <p:sp>
        <p:nvSpPr>
          <p:cNvPr id="54" name="Google Shape;54;p13"/>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55" name="Google Shape;55;p13"/>
          <p:cNvSpPr/>
          <p:nvPr/>
        </p:nvSpPr>
        <p:spPr>
          <a:xfrm>
            <a:off x="5129148" y="248260"/>
            <a:ext cx="3283015" cy="207749"/>
          </a:xfrm>
          <a:prstGeom prst="rect">
            <a:avLst/>
          </a:prstGeom>
          <a:noFill/>
          <a:ln>
            <a:noFill/>
          </a:ln>
        </p:spPr>
        <p:txBody>
          <a:bodyPr spcFirstLastPara="1" wrap="square" lIns="0" tIns="0" rIns="0" bIns="0" anchor="b" anchorCtr="0">
            <a:noAutofit/>
          </a:bodyPr>
          <a:lstStyle/>
          <a:p>
            <a:pPr marL="457200" marR="0" lvl="4" indent="0" algn="r" rtl="0">
              <a:spcBef>
                <a:spcPts val="0"/>
              </a:spcBef>
              <a:spcAft>
                <a:spcPts val="0"/>
              </a:spcAft>
              <a:buNone/>
            </a:pPr>
            <a:r>
              <a:rPr lang="en" sz="1800" b="1" i="0" u="none" strike="noStrike" cap="none" dirty="0">
                <a:solidFill>
                  <a:schemeClr val="dk1"/>
                </a:solidFill>
                <a:latin typeface="Times New Roman"/>
                <a:ea typeface="Times New Roman"/>
                <a:cs typeface="Times New Roman"/>
                <a:sym typeface="Times New Roman"/>
              </a:rPr>
              <a:t>doc.: IEEE 802.11-2</a:t>
            </a:r>
            <a:r>
              <a:rPr lang="en" sz="1800" b="1" dirty="0">
                <a:solidFill>
                  <a:schemeClr val="dk1"/>
                </a:solidFill>
                <a:latin typeface="Times New Roman"/>
                <a:ea typeface="Times New Roman"/>
                <a:cs typeface="Times New Roman"/>
                <a:sym typeface="Times New Roman"/>
              </a:rPr>
              <a:t>3</a:t>
            </a:r>
            <a:r>
              <a:rPr lang="en" sz="1800" b="1" i="0" u="none" strike="noStrike" cap="none" dirty="0">
                <a:solidFill>
                  <a:schemeClr val="dk1"/>
                </a:solidFill>
                <a:latin typeface="Times New Roman"/>
                <a:ea typeface="Times New Roman"/>
                <a:cs typeface="Times New Roman"/>
                <a:sym typeface="Times New Roman"/>
              </a:rPr>
              <a:t>/</a:t>
            </a:r>
            <a:r>
              <a:rPr lang="en" sz="1800" b="1" dirty="0">
                <a:solidFill>
                  <a:schemeClr val="dk1"/>
                </a:solidFill>
                <a:latin typeface="Times New Roman"/>
                <a:ea typeface="Times New Roman"/>
                <a:cs typeface="Times New Roman"/>
                <a:sym typeface="Times New Roman"/>
              </a:rPr>
              <a:t>0034</a:t>
            </a:r>
            <a:r>
              <a:rPr lang="en" sz="1800" b="1" i="0" u="none" strike="noStrike" cap="none" dirty="0">
                <a:solidFill>
                  <a:schemeClr val="dk1"/>
                </a:solidFill>
                <a:latin typeface="Times New Roman"/>
                <a:ea typeface="Times New Roman"/>
                <a:cs typeface="Times New Roman"/>
                <a:sym typeface="Times New Roman"/>
              </a:rPr>
              <a:t>r1</a:t>
            </a:r>
            <a:endParaRPr sz="1800" b="1" i="0" u="none" strike="noStrike" cap="none" dirty="0">
              <a:solidFill>
                <a:schemeClr val="dk1"/>
              </a:solidFill>
              <a:latin typeface="Times New Roman"/>
              <a:ea typeface="Times New Roman"/>
              <a:cs typeface="Times New Roman"/>
              <a:sym typeface="Times New Roman"/>
            </a:endParaRPr>
          </a:p>
        </p:txBody>
      </p:sp>
      <p:cxnSp>
        <p:nvCxnSpPr>
          <p:cNvPr id="56" name="Google Shape;56;p13"/>
          <p:cNvCxnSpPr/>
          <p:nvPr/>
        </p:nvCxnSpPr>
        <p:spPr>
          <a:xfrm>
            <a:off x="685800" y="457200"/>
            <a:ext cx="7772400" cy="0"/>
          </a:xfrm>
          <a:prstGeom prst="straightConnector1">
            <a:avLst/>
          </a:prstGeom>
          <a:noFill/>
          <a:ln w="12700" cap="flat" cmpd="sng">
            <a:solidFill>
              <a:schemeClr val="dk1"/>
            </a:solidFill>
            <a:prstDash val="solid"/>
            <a:round/>
            <a:headEnd type="none" w="sm" len="sm"/>
            <a:tailEnd type="none" w="sm" len="sm"/>
          </a:ln>
        </p:spPr>
      </p:cxnSp>
      <p:sp>
        <p:nvSpPr>
          <p:cNvPr id="57" name="Google Shape;57;p13"/>
          <p:cNvSpPr/>
          <p:nvPr/>
        </p:nvSpPr>
        <p:spPr>
          <a:xfrm>
            <a:off x="685800" y="4856560"/>
            <a:ext cx="718145" cy="1385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 sz="1200" b="0" i="0" u="none" strike="noStrike" cap="none">
                <a:solidFill>
                  <a:schemeClr val="dk1"/>
                </a:solidFill>
                <a:latin typeface="Times New Roman"/>
                <a:ea typeface="Times New Roman"/>
                <a:cs typeface="Times New Roman"/>
                <a:sym typeface="Times New Roman"/>
              </a:rPr>
              <a:t>Submission</a:t>
            </a:r>
            <a:endParaRPr/>
          </a:p>
        </p:txBody>
      </p:sp>
      <p:cxnSp>
        <p:nvCxnSpPr>
          <p:cNvPr id="58" name="Google Shape;58;p13"/>
          <p:cNvCxnSpPr/>
          <p:nvPr/>
        </p:nvCxnSpPr>
        <p:spPr>
          <a:xfrm>
            <a:off x="685813" y="4820875"/>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59"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Lst>
  <p:hf hdr="0" ft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25"/>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SzPts val="1200"/>
              <a:buFont typeface="Times New Roman"/>
              <a:buNone/>
            </a:pPr>
            <a:r>
              <a:rPr lang="en"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 sz="1200" b="0" i="0" u="none" strike="noStrike" cap="none">
                <a:solidFill>
                  <a:schemeClr val="dk1"/>
                </a:solidFill>
                <a:latin typeface="Times New Roman"/>
                <a:ea typeface="Times New Roman"/>
                <a:cs typeface="Times New Roman"/>
                <a:sym typeface="Times New Roman"/>
              </a:rPr>
              <a:t>1</a:t>
            </a:fld>
            <a:endParaRPr sz="1200" b="0" i="0" u="none" strike="noStrike" cap="none">
              <a:solidFill>
                <a:schemeClr val="dk1"/>
              </a:solidFill>
              <a:latin typeface="Times New Roman"/>
              <a:ea typeface="Times New Roman"/>
              <a:cs typeface="Times New Roman"/>
              <a:sym typeface="Times New Roman"/>
            </a:endParaRPr>
          </a:p>
        </p:txBody>
      </p:sp>
      <p:sp>
        <p:nvSpPr>
          <p:cNvPr id="125" name="Google Shape;125;p25"/>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dirty="0"/>
              <a:t>Enhancements to Channel Access for UHR</a:t>
            </a:r>
            <a:endParaRPr dirty="0"/>
          </a:p>
        </p:txBody>
      </p:sp>
      <p:sp>
        <p:nvSpPr>
          <p:cNvPr id="126" name="Google Shape;126;p25"/>
          <p:cNvSpPr txBox="1">
            <a:spLocks noGrp="1"/>
          </p:cNvSpPr>
          <p:nvPr>
            <p:ph type="body" idx="1"/>
          </p:nvPr>
        </p:nvSpPr>
        <p:spPr>
          <a:xfrm>
            <a:off x="685799" y="1478527"/>
            <a:ext cx="7772400" cy="285750"/>
          </a:xfrm>
          <a:prstGeom prst="rect">
            <a:avLst/>
          </a:prstGeom>
          <a:noFill/>
          <a:ln>
            <a:noFill/>
          </a:ln>
        </p:spPr>
        <p:txBody>
          <a:bodyPr spcFirstLastPara="1" wrap="square" lIns="92075" tIns="46025" rIns="92075" bIns="46025" anchor="t" anchorCtr="0">
            <a:noAutofit/>
          </a:bodyPr>
          <a:lstStyle/>
          <a:p>
            <a:pPr marL="342900" lvl="0" indent="-342900" algn="ctr" rtl="0">
              <a:spcBef>
                <a:spcPts val="0"/>
              </a:spcBef>
              <a:spcAft>
                <a:spcPts val="0"/>
              </a:spcAft>
              <a:buClr>
                <a:schemeClr val="dk1"/>
              </a:buClr>
              <a:buSzPts val="2000"/>
              <a:buFont typeface="Times New Roman"/>
              <a:buNone/>
            </a:pPr>
            <a:r>
              <a:rPr lang="en" sz="2000" dirty="0"/>
              <a:t>Date</a:t>
            </a:r>
            <a:r>
              <a:rPr lang="en" sz="2000"/>
              <a:t>:</a:t>
            </a:r>
            <a:r>
              <a:rPr lang="en" sz="2000" b="0"/>
              <a:t> 2023-03-10</a:t>
            </a:r>
            <a:endParaRPr sz="2000" b="0" dirty="0"/>
          </a:p>
        </p:txBody>
      </p:sp>
      <p:sp>
        <p:nvSpPr>
          <p:cNvPr id="127" name="Google Shape;127;p25"/>
          <p:cNvSpPr txBox="1">
            <a:spLocks noGrp="1"/>
          </p:cNvSpPr>
          <p:nvPr>
            <p:ph type="dt" idx="4294967295"/>
          </p:nvPr>
        </p:nvSpPr>
        <p:spPr>
          <a:xfrm>
            <a:off x="696925" y="249450"/>
            <a:ext cx="1633200" cy="2079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dirty="0"/>
              <a:t>March 2023</a:t>
            </a:r>
            <a:endParaRPr dirty="0"/>
          </a:p>
        </p:txBody>
      </p:sp>
      <p:sp>
        <p:nvSpPr>
          <p:cNvPr id="128" name="Google Shape;128;p25"/>
          <p:cNvSpPr/>
          <p:nvPr/>
        </p:nvSpPr>
        <p:spPr>
          <a:xfrm>
            <a:off x="718260" y="2214359"/>
            <a:ext cx="1085700" cy="285900"/>
          </a:xfrm>
          <a:prstGeom prst="rect">
            <a:avLst/>
          </a:prstGeom>
          <a:noFill/>
          <a:ln>
            <a:noFill/>
          </a:ln>
        </p:spPr>
        <p:txBody>
          <a:bodyPr spcFirstLastPara="1" wrap="square" lIns="69125" tIns="34550" rIns="69125" bIns="34550" anchor="t" anchorCtr="0">
            <a:noAutofit/>
          </a:bodyPr>
          <a:lstStyle/>
          <a:p>
            <a:pPr marL="0" marR="0" lvl="0" indent="0" algn="l" rtl="0">
              <a:lnSpc>
                <a:spcPct val="100000"/>
              </a:lnSpc>
              <a:spcBef>
                <a:spcPts val="0"/>
              </a:spcBef>
              <a:spcAft>
                <a:spcPts val="0"/>
              </a:spcAft>
              <a:buClr>
                <a:srgbClr val="000000"/>
              </a:buClr>
              <a:buSzPts val="1500"/>
              <a:buFont typeface="Arial"/>
              <a:buNone/>
            </a:pPr>
            <a:r>
              <a:rPr lang="en" sz="1500" b="0" i="0" u="none" strike="noStrike" cap="none">
                <a:solidFill>
                  <a:srgbClr val="000000"/>
                </a:solidFill>
                <a:latin typeface="Times New Roman"/>
                <a:ea typeface="Times New Roman"/>
                <a:cs typeface="Times New Roman"/>
                <a:sym typeface="Times New Roman"/>
              </a:rPr>
              <a:t>Authors:</a:t>
            </a:r>
            <a:endParaRPr sz="1100" b="0" i="0" u="none" strike="noStrike" cap="none">
              <a:solidFill>
                <a:srgbClr val="000000"/>
              </a:solidFill>
              <a:latin typeface="Arial"/>
              <a:ea typeface="Arial"/>
              <a:cs typeface="Arial"/>
              <a:sym typeface="Arial"/>
            </a:endParaRPr>
          </a:p>
        </p:txBody>
      </p:sp>
      <p:graphicFrame>
        <p:nvGraphicFramePr>
          <p:cNvPr id="129" name="Google Shape;129;p25"/>
          <p:cNvGraphicFramePr/>
          <p:nvPr>
            <p:extLst>
              <p:ext uri="{D42A27DB-BD31-4B8C-83A1-F6EECF244321}">
                <p14:modId xmlns:p14="http://schemas.microsoft.com/office/powerpoint/2010/main" val="3445079780"/>
              </p:ext>
            </p:extLst>
          </p:nvPr>
        </p:nvGraphicFramePr>
        <p:xfrm>
          <a:off x="794459" y="2640923"/>
          <a:ext cx="7247362" cy="1172735"/>
        </p:xfrm>
        <a:graphic>
          <a:graphicData uri="http://schemas.openxmlformats.org/drawingml/2006/table">
            <a:tbl>
              <a:tblPr>
                <a:noFill/>
                <a:tableStyleId>{BD252EAB-6B90-4F3C-9EFE-B9B57F7CD980}</a:tableStyleId>
              </a:tblPr>
              <a:tblGrid>
                <a:gridCol w="1605219">
                  <a:extLst>
                    <a:ext uri="{9D8B030D-6E8A-4147-A177-3AD203B41FA5}">
                      <a16:colId xmlns:a16="http://schemas.microsoft.com/office/drawing/2014/main" val="20000"/>
                    </a:ext>
                  </a:extLst>
                </a:gridCol>
                <a:gridCol w="1254874">
                  <a:extLst>
                    <a:ext uri="{9D8B030D-6E8A-4147-A177-3AD203B41FA5}">
                      <a16:colId xmlns:a16="http://schemas.microsoft.com/office/drawing/2014/main" val="20001"/>
                    </a:ext>
                  </a:extLst>
                </a:gridCol>
                <a:gridCol w="1349283">
                  <a:extLst>
                    <a:ext uri="{9D8B030D-6E8A-4147-A177-3AD203B41FA5}">
                      <a16:colId xmlns:a16="http://schemas.microsoft.com/office/drawing/2014/main" val="20002"/>
                    </a:ext>
                  </a:extLst>
                </a:gridCol>
                <a:gridCol w="642109">
                  <a:extLst>
                    <a:ext uri="{9D8B030D-6E8A-4147-A177-3AD203B41FA5}">
                      <a16:colId xmlns:a16="http://schemas.microsoft.com/office/drawing/2014/main" val="20003"/>
                    </a:ext>
                  </a:extLst>
                </a:gridCol>
                <a:gridCol w="2395877">
                  <a:extLst>
                    <a:ext uri="{9D8B030D-6E8A-4147-A177-3AD203B41FA5}">
                      <a16:colId xmlns:a16="http://schemas.microsoft.com/office/drawing/2014/main" val="20004"/>
                    </a:ext>
                  </a:extLst>
                </a:gridCol>
              </a:tblGrid>
              <a:tr h="364975">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Name</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Affiliations</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chemeClr val="tx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Address</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Phone</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dirty="0">
                          <a:solidFill>
                            <a:srgbClr val="000000"/>
                          </a:solidFill>
                          <a:latin typeface="Times New Roman"/>
                          <a:ea typeface="Times New Roman"/>
                          <a:cs typeface="Times New Roman"/>
                          <a:sym typeface="Times New Roman"/>
                        </a:rPr>
                        <a:t>Email</a:t>
                      </a:r>
                      <a:endParaRPr sz="1100" dirty="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232600">
                <a:tc>
                  <a:txBody>
                    <a:bodyPr/>
                    <a:lstStyle/>
                    <a:p>
                      <a:pPr marL="0" lvl="0" indent="0" algn="ctr" rtl="0">
                        <a:spcBef>
                          <a:spcPts val="0"/>
                        </a:spcBef>
                        <a:spcAft>
                          <a:spcPts val="0"/>
                        </a:spcAft>
                        <a:buClr>
                          <a:srgbClr val="000000"/>
                        </a:buClr>
                        <a:buSzPts val="1100"/>
                        <a:buFont typeface="Arial"/>
                        <a:buNone/>
                      </a:pPr>
                      <a:r>
                        <a:rPr lang="en" sz="1100" dirty="0" err="1">
                          <a:latin typeface="Times New Roman"/>
                          <a:ea typeface="Times New Roman"/>
                          <a:cs typeface="Times New Roman"/>
                          <a:sym typeface="Times New Roman"/>
                        </a:rPr>
                        <a:t>Nima</a:t>
                      </a:r>
                      <a:r>
                        <a:rPr lang="en" sz="1100" dirty="0">
                          <a:latin typeface="Times New Roman"/>
                          <a:ea typeface="Times New Roman"/>
                          <a:cs typeface="Times New Roman"/>
                          <a:sym typeface="Times New Roman"/>
                        </a:rPr>
                        <a:t> </a:t>
                      </a:r>
                      <a:r>
                        <a:rPr lang="en" sz="1100" dirty="0" err="1">
                          <a:latin typeface="Times New Roman"/>
                          <a:ea typeface="Times New Roman"/>
                          <a:cs typeface="Times New Roman"/>
                          <a:sym typeface="Times New Roman"/>
                        </a:rPr>
                        <a:t>Namvar</a:t>
                      </a:r>
                      <a:endParaRPr dirty="0"/>
                    </a:p>
                  </a:txBody>
                  <a:tcPr marL="68600" marR="68600" marT="34300" marB="34300">
                    <a:lnL w="12700" cap="flat" cmpd="sng">
                      <a:solidFill>
                        <a:srgbClr val="000000"/>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rowSpan="2">
                  <a:txBody>
                    <a:bodyPr/>
                    <a:lstStyle/>
                    <a:p>
                      <a:pPr marL="0" lvl="0" indent="0" algn="ctr" rtl="0">
                        <a:spcBef>
                          <a:spcPts val="0"/>
                        </a:spcBef>
                        <a:spcAft>
                          <a:spcPts val="0"/>
                        </a:spcAft>
                        <a:buNone/>
                      </a:pPr>
                      <a:r>
                        <a:rPr lang="en" sz="1100" dirty="0">
                          <a:latin typeface="Times New Roman"/>
                          <a:ea typeface="Times New Roman"/>
                          <a:cs typeface="Times New Roman"/>
                          <a:sym typeface="Times New Roman"/>
                        </a:rPr>
                        <a:t>Charter Communications</a:t>
                      </a:r>
                      <a:endParaRPr sz="1100" dirty="0">
                        <a:latin typeface="Times New Roman"/>
                        <a:ea typeface="Times New Roman"/>
                        <a:cs typeface="Times New Roman"/>
                        <a:sym typeface="Times New Roman"/>
                      </a:endParaRPr>
                    </a:p>
                  </a:txBody>
                  <a:tcPr marL="68600" marR="68600" marT="34300" marB="343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a:lnSpc>
                          <a:spcPct val="100000"/>
                        </a:lnSpc>
                        <a:spcBef>
                          <a:spcPts val="0"/>
                        </a:spcBef>
                        <a:spcAft>
                          <a:spcPts val="0"/>
                        </a:spcAft>
                        <a:buNone/>
                      </a:pPr>
                      <a:endParaRPr sz="1100" u="none" strike="noStrike" cap="none">
                        <a:solidFill>
                          <a:srgbClr val="000000"/>
                        </a:solidFill>
                        <a:latin typeface="Times New Roman"/>
                        <a:ea typeface="Times New Roman"/>
                        <a:cs typeface="Times New Roman"/>
                        <a:sym typeface="Times New Roman"/>
                      </a:endParaRPr>
                    </a:p>
                  </a:txBody>
                  <a:tcPr marL="68600" marR="68600" marT="34300" marB="34300">
                    <a:lnL w="12700" cap="flat" cmpd="sng" algn="ctr">
                      <a:solidFill>
                        <a:schemeClr val="tx1"/>
                      </a:solidFill>
                      <a:prstDash val="solid"/>
                      <a:round/>
                      <a:headEnd type="none" w="med" len="med"/>
                      <a:tailEnd type="none" w="med" len="med"/>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endParaRPr sz="1100" u="none" strike="noStrike" cap="none">
                        <a:solidFill>
                          <a:srgbClr val="000000"/>
                        </a:solidFill>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100" dirty="0" err="1">
                          <a:solidFill>
                            <a:srgbClr val="000000"/>
                          </a:solidFill>
                          <a:latin typeface="Times New Roman"/>
                          <a:ea typeface="Times New Roman"/>
                          <a:cs typeface="Times New Roman"/>
                          <a:sym typeface="Times New Roman"/>
                        </a:rPr>
                        <a:t>c-nima.namvar@charter.com</a:t>
                      </a:r>
                      <a:endParaRPr lang="en-US" sz="1100" dirty="0"/>
                    </a:p>
                    <a:p>
                      <a:pPr marL="0" marR="0" lvl="0" indent="0" algn="ctr" defTabSz="914400" rtl="0" eaLnBrk="1" fontAlgn="auto" latinLnBrk="0" hangingPunct="1">
                        <a:lnSpc>
                          <a:spcPct val="100000"/>
                        </a:lnSpc>
                        <a:spcBef>
                          <a:spcPts val="0"/>
                        </a:spcBef>
                        <a:spcAft>
                          <a:spcPts val="0"/>
                        </a:spcAft>
                        <a:buClr>
                          <a:srgbClr val="000000"/>
                        </a:buClr>
                        <a:buSzPts val="1100"/>
                        <a:buFont typeface="Arial"/>
                        <a:buNone/>
                        <a:tabLst/>
                        <a:defRPr/>
                      </a:pPr>
                      <a:endParaRPr sz="1100" dirty="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218325">
                <a:tc>
                  <a:txBody>
                    <a:bodyPr/>
                    <a:lstStyle/>
                    <a:p>
                      <a:pPr marL="0" marR="0" lvl="0" indent="0" algn="ctr"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100" dirty="0" err="1">
                          <a:solidFill>
                            <a:srgbClr val="000000"/>
                          </a:solidFill>
                          <a:latin typeface="Times New Roman"/>
                          <a:cs typeface="Times New Roman"/>
                          <a:sym typeface="Times New Roman"/>
                        </a:rPr>
                        <a:t>Maulik</a:t>
                      </a:r>
                      <a:r>
                        <a:rPr lang="en-US" sz="1100" dirty="0">
                          <a:solidFill>
                            <a:srgbClr val="000000"/>
                          </a:solidFill>
                          <a:latin typeface="Times New Roman"/>
                          <a:cs typeface="Times New Roman"/>
                          <a:sym typeface="Times New Roman"/>
                        </a:rPr>
                        <a:t> Vaidya</a:t>
                      </a:r>
                      <a:endParaRPr lang="en-US" sz="1100" dirty="0"/>
                    </a:p>
                    <a:p>
                      <a:pPr marL="0" marR="0" lvl="0" indent="0" algn="ctr" rtl="0">
                        <a:lnSpc>
                          <a:spcPct val="100000"/>
                        </a:lnSpc>
                        <a:spcBef>
                          <a:spcPts val="0"/>
                        </a:spcBef>
                        <a:spcAft>
                          <a:spcPts val="0"/>
                        </a:spcAft>
                        <a:buClr>
                          <a:srgbClr val="000000"/>
                        </a:buClr>
                        <a:buSzPts val="1100"/>
                        <a:buFont typeface="Arial"/>
                        <a:buNone/>
                      </a:pPr>
                      <a:endParaRPr sz="1100" u="none" strike="noStrike" cap="none" dirty="0">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lgn="ctr">
                      <a:solidFill>
                        <a:schemeClr val="tx1"/>
                      </a:solidFill>
                      <a:prstDash val="solid"/>
                      <a:round/>
                      <a:headEnd type="none" w="med" len="med"/>
                      <a:tailEnd type="none" w="med" len="med"/>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dirty="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Clr>
                          <a:srgbClr val="000000"/>
                        </a:buClr>
                        <a:buSzPts val="1100"/>
                        <a:buFont typeface="Arial"/>
                        <a:buNone/>
                      </a:pPr>
                      <a:r>
                        <a:rPr lang="en-US" sz="1100" dirty="0" err="1">
                          <a:solidFill>
                            <a:srgbClr val="000000"/>
                          </a:solidFill>
                          <a:latin typeface="Times New Roman"/>
                          <a:cs typeface="Times New Roman"/>
                          <a:sym typeface="Times New Roman"/>
                        </a:rPr>
                        <a:t>maulik.vaidya</a:t>
                      </a:r>
                      <a:r>
                        <a:rPr lang="en" sz="1100" dirty="0">
                          <a:solidFill>
                            <a:srgbClr val="000000"/>
                          </a:solidFill>
                          <a:latin typeface="Times New Roman"/>
                          <a:ea typeface="Times New Roman"/>
                          <a:cs typeface="Times New Roman"/>
                          <a:sym typeface="Times New Roman"/>
                        </a:rPr>
                        <a:t>@</a:t>
                      </a:r>
                      <a:r>
                        <a:rPr lang="en" sz="1100" dirty="0" err="1">
                          <a:solidFill>
                            <a:srgbClr val="000000"/>
                          </a:solidFill>
                          <a:latin typeface="Times New Roman"/>
                          <a:ea typeface="Times New Roman"/>
                          <a:cs typeface="Times New Roman"/>
                          <a:sym typeface="Times New Roman"/>
                        </a:rPr>
                        <a:t>ieee.org</a:t>
                      </a:r>
                      <a:endParaRPr sz="1100" dirty="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
        <p:nvSpPr>
          <p:cNvPr id="2" name="TextBox 1">
            <a:extLst>
              <a:ext uri="{FF2B5EF4-FFF2-40B4-BE49-F238E27FC236}">
                <a16:creationId xmlns:a16="http://schemas.microsoft.com/office/drawing/2014/main" id="{1E39EA95-147E-5F8F-3570-4BF98EA3D100}"/>
              </a:ext>
            </a:extLst>
          </p:cNvPr>
          <p:cNvSpPr txBox="1"/>
          <p:nvPr/>
        </p:nvSpPr>
        <p:spPr>
          <a:xfrm>
            <a:off x="2407920" y="411480"/>
            <a:ext cx="184731" cy="307777"/>
          </a:xfrm>
          <a:prstGeom prst="rect">
            <a:avLst/>
          </a:prstGeom>
          <a:noFill/>
        </p:spPr>
        <p:txBody>
          <a:bodyPr wrap="none" rtlCol="0">
            <a:spAutoFit/>
          </a:bodyPr>
          <a:lstStyle/>
          <a:p>
            <a:endParaRPr lang="en-US" dirty="0"/>
          </a:p>
        </p:txBody>
      </p:sp>
      <p:sp>
        <p:nvSpPr>
          <p:cNvPr id="5" name="Rectangle 4">
            <a:extLst>
              <a:ext uri="{FF2B5EF4-FFF2-40B4-BE49-F238E27FC236}">
                <a16:creationId xmlns:a16="http://schemas.microsoft.com/office/drawing/2014/main" id="{FED6F072-F100-C40C-06E8-94D9281099CA}"/>
              </a:ext>
            </a:extLst>
          </p:cNvPr>
          <p:cNvSpPr/>
          <p:nvPr/>
        </p:nvSpPr>
        <p:spPr>
          <a:xfrm>
            <a:off x="4321666" y="112889"/>
            <a:ext cx="4596493" cy="32273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a:solidFill>
                  <a:schemeClr val="dk1"/>
                </a:solidFill>
                <a:latin typeface="Times New Roman"/>
                <a:cs typeface="Times New Roman"/>
                <a:sym typeface="Times New Roman"/>
              </a:rPr>
              <a:t>doc.: IEEE 802.11-23/0381-00-0uhr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p38"/>
          <p:cNvSpPr txBox="1">
            <a:spLocks noGrp="1"/>
          </p:cNvSpPr>
          <p:nvPr>
            <p:ph type="title"/>
          </p:nvPr>
        </p:nvSpPr>
        <p:spPr>
          <a:xfrm>
            <a:off x="609600" y="539000"/>
            <a:ext cx="8050800" cy="378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800"/>
              <a:t>Conclusion</a:t>
            </a:r>
            <a:endParaRPr sz="2800"/>
          </a:p>
        </p:txBody>
      </p:sp>
      <p:sp>
        <p:nvSpPr>
          <p:cNvPr id="219" name="Google Shape;219;p38"/>
          <p:cNvSpPr txBox="1">
            <a:spLocks noGrp="1"/>
          </p:cNvSpPr>
          <p:nvPr>
            <p:ph type="body" idx="1"/>
          </p:nvPr>
        </p:nvSpPr>
        <p:spPr>
          <a:xfrm>
            <a:off x="731300" y="840800"/>
            <a:ext cx="7436400" cy="3930900"/>
          </a:xfrm>
          <a:prstGeom prst="rect">
            <a:avLst/>
          </a:prstGeom>
          <a:noFill/>
          <a:ln>
            <a:noFill/>
          </a:ln>
        </p:spPr>
        <p:txBody>
          <a:bodyPr spcFirstLastPara="1" wrap="square" lIns="68575" tIns="68575" rIns="68575" bIns="68575" anchor="t" anchorCtr="0">
            <a:noAutofit/>
          </a:bodyPr>
          <a:lstStyle/>
          <a:p>
            <a:pPr marL="342900" lvl="0" indent="-342900" algn="just" rtl="0">
              <a:spcBef>
                <a:spcPts val="900"/>
              </a:spcBef>
              <a:spcAft>
                <a:spcPts val="0"/>
              </a:spcAft>
              <a:buSzPts val="1800"/>
              <a:buChar char="●"/>
            </a:pPr>
            <a:r>
              <a:rPr lang="en" sz="1800" b="0" dirty="0"/>
              <a:t>This presentation discussed a long-standing need for bringing the channel quality into the picture for scheduling wireless resources (tones/links).</a:t>
            </a:r>
            <a:endParaRPr sz="1800" b="0" dirty="0"/>
          </a:p>
          <a:p>
            <a:pPr marL="342900" lvl="0" indent="-342900" algn="just" rtl="0">
              <a:spcBef>
                <a:spcPts val="0"/>
              </a:spcBef>
              <a:spcAft>
                <a:spcPts val="0"/>
              </a:spcAft>
              <a:buSzPts val="1800"/>
              <a:buChar char="●"/>
            </a:pPr>
            <a:r>
              <a:rPr lang="en" sz="1800" b="0" dirty="0"/>
              <a:t>Other technologies which have multi-channel (wideband) operation in the unlicensed spectrum, do </a:t>
            </a:r>
            <a:r>
              <a:rPr lang="en-US" sz="1800" b="0" dirty="0"/>
              <a:t>implement similar feature to optimize the network performance.</a:t>
            </a:r>
            <a:endParaRPr sz="1800" b="0" dirty="0"/>
          </a:p>
          <a:p>
            <a:pPr marL="342900" lvl="0" indent="-342900" algn="just" rtl="0">
              <a:spcBef>
                <a:spcPts val="0"/>
              </a:spcBef>
              <a:spcAft>
                <a:spcPts val="0"/>
              </a:spcAft>
              <a:buSzPts val="1800"/>
              <a:buChar char="●"/>
            </a:pPr>
            <a:r>
              <a:rPr lang="en-US" sz="1800" b="0" dirty="0"/>
              <a:t>Proposed enhancements to the HCCA considers CQI and load measurements over all STAs to distribute traffic over different links for different devices.</a:t>
            </a:r>
          </a:p>
          <a:p>
            <a:pPr marL="342900" lvl="0" indent="-342900" algn="just" rtl="0">
              <a:spcBef>
                <a:spcPts val="0"/>
              </a:spcBef>
              <a:spcAft>
                <a:spcPts val="0"/>
              </a:spcAft>
              <a:buSzPts val="1800"/>
              <a:buChar char="●"/>
            </a:pPr>
            <a:r>
              <a:rPr lang="en-US" sz="1800" b="0" dirty="0"/>
              <a:t>Exploiting channel quality information is crucial for optimizing wireless resources in </a:t>
            </a:r>
            <a:r>
              <a:rPr lang="en-US" sz="1800" b="0" dirty="0" err="1"/>
              <a:t>WiFi</a:t>
            </a:r>
            <a:r>
              <a:rPr lang="en-US" sz="1800" b="0" dirty="0"/>
              <a:t>.</a:t>
            </a:r>
          </a:p>
          <a:p>
            <a:pPr marL="342900" lvl="0" indent="-342900" algn="just" rtl="0">
              <a:spcBef>
                <a:spcPts val="0"/>
              </a:spcBef>
              <a:spcAft>
                <a:spcPts val="0"/>
              </a:spcAft>
              <a:buSzPts val="1800"/>
              <a:buChar char="●"/>
            </a:pPr>
            <a:r>
              <a:rPr lang="en" sz="1800" b="0" dirty="0"/>
              <a:t>The proposed enhancements in HCCA is compatible with a wide range of capabilities for the transmitter/receiver and also coexistence with legacy devices.</a:t>
            </a:r>
            <a:endParaRPr sz="1800" b="0" dirty="0"/>
          </a:p>
          <a:p>
            <a:pPr marL="342900" lvl="0" indent="0" algn="just" rtl="0">
              <a:spcBef>
                <a:spcPts val="900"/>
              </a:spcBef>
              <a:spcAft>
                <a:spcPts val="0"/>
              </a:spcAft>
              <a:buNone/>
            </a:pPr>
            <a:endParaRPr sz="1200" b="0" dirty="0"/>
          </a:p>
          <a:p>
            <a:pPr marL="342900" lvl="0" indent="0" algn="just" rtl="0">
              <a:lnSpc>
                <a:spcPct val="100000"/>
              </a:lnSpc>
              <a:spcBef>
                <a:spcPts val="900"/>
              </a:spcBef>
              <a:spcAft>
                <a:spcPts val="0"/>
              </a:spcAft>
              <a:buNone/>
            </a:pPr>
            <a:endParaRPr sz="1200" b="0" dirty="0"/>
          </a:p>
        </p:txBody>
      </p:sp>
      <p:sp>
        <p:nvSpPr>
          <p:cNvPr id="220" name="Google Shape;220;p38"/>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10</a:t>
            </a:fld>
            <a:endParaRPr/>
          </a:p>
        </p:txBody>
      </p:sp>
      <p:sp>
        <p:nvSpPr>
          <p:cNvPr id="2" name="Rectangle 1">
            <a:extLst>
              <a:ext uri="{FF2B5EF4-FFF2-40B4-BE49-F238E27FC236}">
                <a16:creationId xmlns:a16="http://schemas.microsoft.com/office/drawing/2014/main" id="{DCB522F2-55A0-F532-A96D-258387DFEC8C}"/>
              </a:ext>
            </a:extLst>
          </p:cNvPr>
          <p:cNvSpPr/>
          <p:nvPr/>
        </p:nvSpPr>
        <p:spPr>
          <a:xfrm>
            <a:off x="5463822" y="112889"/>
            <a:ext cx="2994377" cy="32273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Nima</a:t>
            </a:r>
          </a:p>
        </p:txBody>
      </p:sp>
      <p:sp>
        <p:nvSpPr>
          <p:cNvPr id="3" name="Rectangle 2">
            <a:extLst>
              <a:ext uri="{FF2B5EF4-FFF2-40B4-BE49-F238E27FC236}">
                <a16:creationId xmlns:a16="http://schemas.microsoft.com/office/drawing/2014/main" id="{93A88115-7EC1-5AB4-F9DC-2FC1E13B4B93}"/>
              </a:ext>
            </a:extLst>
          </p:cNvPr>
          <p:cNvSpPr/>
          <p:nvPr/>
        </p:nvSpPr>
        <p:spPr>
          <a:xfrm>
            <a:off x="4378815" y="112889"/>
            <a:ext cx="4596493" cy="32273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a:solidFill>
                  <a:schemeClr val="dk1"/>
                </a:solidFill>
                <a:latin typeface="Times New Roman"/>
                <a:cs typeface="Times New Roman"/>
                <a:sym typeface="Times New Roman"/>
              </a:rPr>
              <a:t>doc.: IEEE 802.11-23/0381-00-0uhr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p39"/>
          <p:cNvSpPr txBox="1">
            <a:spLocks noGrp="1"/>
          </p:cNvSpPr>
          <p:nvPr>
            <p:ph type="body" idx="1"/>
          </p:nvPr>
        </p:nvSpPr>
        <p:spPr>
          <a:xfrm>
            <a:off x="684225" y="1314450"/>
            <a:ext cx="7772400" cy="3263400"/>
          </a:xfrm>
          <a:prstGeom prst="rect">
            <a:avLst/>
          </a:prstGeom>
          <a:noFill/>
          <a:ln>
            <a:noFill/>
          </a:ln>
        </p:spPr>
        <p:txBody>
          <a:bodyPr spcFirstLastPara="1" wrap="square" lIns="92075" tIns="46025" rIns="92075" bIns="46025" anchor="t" anchorCtr="0">
            <a:noAutofit/>
          </a:bodyPr>
          <a:lstStyle/>
          <a:p>
            <a:pPr marL="342900" lvl="0" indent="-342900" algn="l" rtl="0">
              <a:spcBef>
                <a:spcPts val="0"/>
              </a:spcBef>
              <a:spcAft>
                <a:spcPts val="0"/>
              </a:spcAft>
              <a:buClr>
                <a:schemeClr val="dk1"/>
              </a:buClr>
              <a:buSzPts val="2400"/>
              <a:buFont typeface="Times New Roman"/>
              <a:buChar char="•"/>
            </a:pPr>
            <a:r>
              <a:rPr lang="en" dirty="0"/>
              <a:t>Do you support the following feature in UHR:</a:t>
            </a:r>
            <a:endParaRPr dirty="0"/>
          </a:p>
          <a:p>
            <a:pPr marL="742950" lvl="1" indent="-285750" algn="l" rtl="0">
              <a:spcBef>
                <a:spcPts val="400"/>
              </a:spcBef>
              <a:spcAft>
                <a:spcPts val="0"/>
              </a:spcAft>
              <a:buClr>
                <a:schemeClr val="dk1"/>
              </a:buClr>
              <a:buSzPts val="2000"/>
              <a:buFont typeface="Times New Roman"/>
              <a:buChar char="–"/>
            </a:pPr>
            <a:r>
              <a:rPr lang="en" dirty="0"/>
              <a:t>Enhancements to the base HCCA: The concept in which an AP requests channel measurement from the associated STAs and exploit that for scheduling TXOPs over different links/bands/tones (depending on the underlying technology of the STAs)</a:t>
            </a:r>
            <a:endParaRPr dirty="0"/>
          </a:p>
          <a:p>
            <a:pPr marL="0" lvl="0" indent="0" algn="l" rtl="0">
              <a:spcBef>
                <a:spcPts val="480"/>
              </a:spcBef>
              <a:spcAft>
                <a:spcPts val="0"/>
              </a:spcAft>
              <a:buClr>
                <a:schemeClr val="dk1"/>
              </a:buClr>
              <a:buSzPts val="2400"/>
              <a:buFont typeface="Times New Roman"/>
              <a:buNone/>
            </a:pPr>
            <a:endParaRPr dirty="0"/>
          </a:p>
          <a:p>
            <a:pPr marL="742950" lvl="1" indent="-285750" algn="l" rtl="0">
              <a:spcBef>
                <a:spcPts val="400"/>
              </a:spcBef>
              <a:spcAft>
                <a:spcPts val="0"/>
              </a:spcAft>
              <a:buClr>
                <a:schemeClr val="dk1"/>
              </a:buClr>
              <a:buSzPts val="2000"/>
              <a:buFont typeface="Times New Roman"/>
              <a:buChar char="–"/>
            </a:pPr>
            <a:r>
              <a:rPr lang="en" dirty="0"/>
              <a:t>Y/N/A</a:t>
            </a:r>
            <a:endParaRPr dirty="0"/>
          </a:p>
        </p:txBody>
      </p:sp>
      <p:sp>
        <p:nvSpPr>
          <p:cNvPr id="226" name="Google Shape;226;p39"/>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11</a:t>
            </a:fld>
            <a:endParaRPr/>
          </a:p>
        </p:txBody>
      </p:sp>
      <p:sp>
        <p:nvSpPr>
          <p:cNvPr id="227" name="Google Shape;227;p39"/>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a:t>Straw Poll 1</a:t>
            </a:r>
            <a:endParaRPr/>
          </a:p>
        </p:txBody>
      </p:sp>
      <p:sp>
        <p:nvSpPr>
          <p:cNvPr id="2" name="Rectangle 1">
            <a:extLst>
              <a:ext uri="{FF2B5EF4-FFF2-40B4-BE49-F238E27FC236}">
                <a16:creationId xmlns:a16="http://schemas.microsoft.com/office/drawing/2014/main" id="{AE1760C6-F0BE-E20E-A181-03812C9CEF4F}"/>
              </a:ext>
            </a:extLst>
          </p:cNvPr>
          <p:cNvSpPr/>
          <p:nvPr/>
        </p:nvSpPr>
        <p:spPr>
          <a:xfrm>
            <a:off x="5463822" y="112889"/>
            <a:ext cx="2994377" cy="32273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Nima</a:t>
            </a:r>
          </a:p>
        </p:txBody>
      </p:sp>
      <p:sp>
        <p:nvSpPr>
          <p:cNvPr id="3" name="Rectangle 2">
            <a:extLst>
              <a:ext uri="{FF2B5EF4-FFF2-40B4-BE49-F238E27FC236}">
                <a16:creationId xmlns:a16="http://schemas.microsoft.com/office/drawing/2014/main" id="{94AC3FE1-3A3A-2710-17BE-B165DC920473}"/>
              </a:ext>
            </a:extLst>
          </p:cNvPr>
          <p:cNvSpPr/>
          <p:nvPr/>
        </p:nvSpPr>
        <p:spPr>
          <a:xfrm>
            <a:off x="4378815" y="112889"/>
            <a:ext cx="4596493" cy="32273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a:solidFill>
                  <a:schemeClr val="dk1"/>
                </a:solidFill>
                <a:latin typeface="Times New Roman"/>
                <a:cs typeface="Times New Roman"/>
                <a:sym typeface="Times New Roman"/>
              </a:rPr>
              <a:t>doc.: IEEE 802.11-23/0381-00-0uhr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26"/>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p>
            <a:pPr marL="342900" lvl="0" indent="-342900" algn="l" rtl="0">
              <a:spcBef>
                <a:spcPts val="0"/>
              </a:spcBef>
              <a:spcAft>
                <a:spcPts val="0"/>
              </a:spcAft>
              <a:buClr>
                <a:schemeClr val="dk1"/>
              </a:buClr>
              <a:buSzPts val="2400"/>
              <a:buFont typeface="Times New Roman"/>
              <a:buChar char="•"/>
            </a:pPr>
            <a:r>
              <a:rPr lang="en-US" dirty="0"/>
              <a:t>The purpose of this proposal is to enable the utilization of uplink channel quality (UCQ) in a controlled access mode, with the aim of enabling the AP to make informed decisions regarding the allocation of WM to STAs, based on the channel quality.</a:t>
            </a:r>
            <a:endParaRPr dirty="0"/>
          </a:p>
        </p:txBody>
      </p:sp>
      <p:sp>
        <p:nvSpPr>
          <p:cNvPr id="135" name="Google Shape;135;p26"/>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2</a:t>
            </a:fld>
            <a:endParaRPr/>
          </a:p>
        </p:txBody>
      </p:sp>
      <p:sp>
        <p:nvSpPr>
          <p:cNvPr id="136" name="Google Shape;136;p26"/>
          <p:cNvSpPr txBox="1">
            <a:spLocks noGrp="1"/>
          </p:cNvSpPr>
          <p:nvPr>
            <p:ph type="title"/>
          </p:nvPr>
        </p:nvSpPr>
        <p:spPr>
          <a:xfrm>
            <a:off x="723913" y="574475"/>
            <a:ext cx="7772400" cy="800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a:t>Abstract</a:t>
            </a:r>
            <a:endParaRPr/>
          </a:p>
        </p:txBody>
      </p:sp>
      <p:sp>
        <p:nvSpPr>
          <p:cNvPr id="2" name="Rectangle 1">
            <a:extLst>
              <a:ext uri="{FF2B5EF4-FFF2-40B4-BE49-F238E27FC236}">
                <a16:creationId xmlns:a16="http://schemas.microsoft.com/office/drawing/2014/main" id="{984EBFE3-E9BB-8B04-2D50-0E9DF186C73F}"/>
              </a:ext>
            </a:extLst>
          </p:cNvPr>
          <p:cNvSpPr/>
          <p:nvPr/>
        </p:nvSpPr>
        <p:spPr>
          <a:xfrm>
            <a:off x="5463822" y="112889"/>
            <a:ext cx="2994377" cy="32273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Nima</a:t>
            </a:r>
          </a:p>
        </p:txBody>
      </p:sp>
      <p:sp>
        <p:nvSpPr>
          <p:cNvPr id="3" name="Rectangle 2">
            <a:extLst>
              <a:ext uri="{FF2B5EF4-FFF2-40B4-BE49-F238E27FC236}">
                <a16:creationId xmlns:a16="http://schemas.microsoft.com/office/drawing/2014/main" id="{20185B8B-3E9E-EB80-60DB-9CFA9DCBE272}"/>
              </a:ext>
            </a:extLst>
          </p:cNvPr>
          <p:cNvSpPr/>
          <p:nvPr/>
        </p:nvSpPr>
        <p:spPr>
          <a:xfrm>
            <a:off x="4378815" y="112889"/>
            <a:ext cx="4596493" cy="32273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a:solidFill>
                  <a:schemeClr val="dk1"/>
                </a:solidFill>
                <a:latin typeface="Times New Roman"/>
                <a:cs typeface="Times New Roman"/>
                <a:sym typeface="Times New Roman"/>
              </a:rPr>
              <a:t>doc.: IEEE 802.11-23/0381-00-0uhr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27"/>
          <p:cNvSpPr txBox="1">
            <a:spLocks noGrp="1"/>
          </p:cNvSpPr>
          <p:nvPr>
            <p:ph type="title"/>
          </p:nvPr>
        </p:nvSpPr>
        <p:spPr>
          <a:xfrm>
            <a:off x="457200" y="615211"/>
            <a:ext cx="8229600" cy="378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800" dirty="0"/>
              <a:t>Overview</a:t>
            </a:r>
            <a:endParaRPr sz="2800" dirty="0"/>
          </a:p>
        </p:txBody>
      </p:sp>
      <p:sp>
        <p:nvSpPr>
          <p:cNvPr id="142" name="Google Shape;142;p27"/>
          <p:cNvSpPr txBox="1">
            <a:spLocks noGrp="1"/>
          </p:cNvSpPr>
          <p:nvPr>
            <p:ph type="body" idx="1"/>
          </p:nvPr>
        </p:nvSpPr>
        <p:spPr>
          <a:xfrm>
            <a:off x="457200" y="1046813"/>
            <a:ext cx="8503800" cy="3591900"/>
          </a:xfrm>
          <a:prstGeom prst="rect">
            <a:avLst/>
          </a:prstGeom>
          <a:noFill/>
          <a:ln>
            <a:noFill/>
          </a:ln>
        </p:spPr>
        <p:txBody>
          <a:bodyPr spcFirstLastPara="1" wrap="square" lIns="68575" tIns="68575" rIns="68575" bIns="68575" anchor="t" anchorCtr="0">
            <a:noAutofit/>
          </a:bodyPr>
          <a:lstStyle/>
          <a:p>
            <a:pPr marL="457200" lvl="0" indent="-355600" algn="just" rtl="0">
              <a:lnSpc>
                <a:spcPct val="100000"/>
              </a:lnSpc>
              <a:spcBef>
                <a:spcPts val="900"/>
              </a:spcBef>
              <a:spcAft>
                <a:spcPts val="0"/>
              </a:spcAft>
              <a:buSzPts val="2000"/>
              <a:buChar char="●"/>
            </a:pPr>
            <a:r>
              <a:rPr lang="en-US" sz="2000" b="0" dirty="0"/>
              <a:t>Background  </a:t>
            </a:r>
          </a:p>
          <a:p>
            <a:pPr indent="-355600" algn="just">
              <a:spcBef>
                <a:spcPts val="0"/>
              </a:spcBef>
              <a:buSzPts val="2000"/>
              <a:buFont typeface="Times New Roman"/>
              <a:buChar char="●"/>
            </a:pPr>
            <a:r>
              <a:rPr lang="en-US" sz="2000" b="0" dirty="0"/>
              <a:t>EDCA/HCCA Shortcomings</a:t>
            </a:r>
          </a:p>
          <a:p>
            <a:pPr marL="457200" lvl="0" indent="-355600" algn="just" rtl="0">
              <a:lnSpc>
                <a:spcPct val="100000"/>
              </a:lnSpc>
              <a:spcBef>
                <a:spcPts val="0"/>
              </a:spcBef>
              <a:spcAft>
                <a:spcPts val="0"/>
              </a:spcAft>
              <a:buSzPts val="2000"/>
              <a:buChar char="●"/>
            </a:pPr>
            <a:r>
              <a:rPr lang="en-US" sz="2000" b="0" dirty="0"/>
              <a:t>HCCA Enhancements</a:t>
            </a:r>
            <a:endParaRPr sz="2000" b="0" dirty="0"/>
          </a:p>
          <a:p>
            <a:pPr marL="457200" lvl="0" indent="-355600" algn="just" rtl="0">
              <a:lnSpc>
                <a:spcPct val="100000"/>
              </a:lnSpc>
              <a:spcBef>
                <a:spcPts val="0"/>
              </a:spcBef>
              <a:spcAft>
                <a:spcPts val="0"/>
              </a:spcAft>
              <a:buSzPts val="2000"/>
              <a:buChar char="●"/>
            </a:pPr>
            <a:r>
              <a:rPr lang="en-US" sz="2000" b="0" dirty="0"/>
              <a:t>Compatibility with MLO</a:t>
            </a:r>
          </a:p>
          <a:p>
            <a:pPr marL="457200" lvl="0" indent="-355600" algn="just" rtl="0">
              <a:lnSpc>
                <a:spcPct val="100000"/>
              </a:lnSpc>
              <a:spcBef>
                <a:spcPts val="0"/>
              </a:spcBef>
              <a:spcAft>
                <a:spcPts val="0"/>
              </a:spcAft>
              <a:buSzPts val="2000"/>
              <a:buChar char="●"/>
            </a:pPr>
            <a:r>
              <a:rPr lang="en-US" sz="2000" b="0" dirty="0"/>
              <a:t>Example of Enhanced HCCA frame Exchange under MLO</a:t>
            </a:r>
          </a:p>
          <a:p>
            <a:pPr marL="457200" lvl="0" indent="-355600" algn="just" rtl="0">
              <a:lnSpc>
                <a:spcPct val="100000"/>
              </a:lnSpc>
              <a:spcBef>
                <a:spcPts val="0"/>
              </a:spcBef>
              <a:spcAft>
                <a:spcPts val="0"/>
              </a:spcAft>
              <a:buSzPts val="2000"/>
              <a:buChar char="●"/>
            </a:pPr>
            <a:r>
              <a:rPr lang="en-US" sz="2000" b="0" dirty="0"/>
              <a:t>Conclusions</a:t>
            </a:r>
          </a:p>
          <a:p>
            <a:pPr marL="457200" lvl="0" indent="-355600" algn="just" rtl="0">
              <a:lnSpc>
                <a:spcPct val="100000"/>
              </a:lnSpc>
              <a:spcBef>
                <a:spcPts val="0"/>
              </a:spcBef>
              <a:spcAft>
                <a:spcPts val="0"/>
              </a:spcAft>
              <a:buSzPts val="2000"/>
              <a:buChar char="●"/>
            </a:pPr>
            <a:r>
              <a:rPr lang="en-US" sz="2000" b="0" dirty="0"/>
              <a:t>Straw Polls</a:t>
            </a:r>
            <a:endParaRPr sz="2000" b="0" dirty="0"/>
          </a:p>
        </p:txBody>
      </p:sp>
      <p:sp>
        <p:nvSpPr>
          <p:cNvPr id="143" name="Google Shape;143;p27"/>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3</a:t>
            </a:fld>
            <a:endParaRPr/>
          </a:p>
        </p:txBody>
      </p:sp>
      <p:sp>
        <p:nvSpPr>
          <p:cNvPr id="2" name="Rectangle 1">
            <a:extLst>
              <a:ext uri="{FF2B5EF4-FFF2-40B4-BE49-F238E27FC236}">
                <a16:creationId xmlns:a16="http://schemas.microsoft.com/office/drawing/2014/main" id="{3C4FFFFE-9590-10F3-22C0-3D6ED8841098}"/>
              </a:ext>
            </a:extLst>
          </p:cNvPr>
          <p:cNvSpPr/>
          <p:nvPr/>
        </p:nvSpPr>
        <p:spPr>
          <a:xfrm>
            <a:off x="5463822" y="112889"/>
            <a:ext cx="2994377" cy="32273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Nima</a:t>
            </a:r>
          </a:p>
        </p:txBody>
      </p:sp>
      <p:sp>
        <p:nvSpPr>
          <p:cNvPr id="3" name="Rectangle 2">
            <a:extLst>
              <a:ext uri="{FF2B5EF4-FFF2-40B4-BE49-F238E27FC236}">
                <a16:creationId xmlns:a16="http://schemas.microsoft.com/office/drawing/2014/main" id="{D7B88680-A60B-D2ED-175D-A0587E0A426E}"/>
              </a:ext>
            </a:extLst>
          </p:cNvPr>
          <p:cNvSpPr/>
          <p:nvPr/>
        </p:nvSpPr>
        <p:spPr>
          <a:xfrm>
            <a:off x="4378815" y="112889"/>
            <a:ext cx="4596493" cy="32273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a:solidFill>
                  <a:schemeClr val="dk1"/>
                </a:solidFill>
                <a:latin typeface="Times New Roman"/>
                <a:cs typeface="Times New Roman"/>
                <a:sym typeface="Times New Roman"/>
              </a:rPr>
              <a:t>doc.: IEEE 802.11-23/0381-00-0uhr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28"/>
          <p:cNvSpPr txBox="1">
            <a:spLocks noGrp="1"/>
          </p:cNvSpPr>
          <p:nvPr>
            <p:ph type="title"/>
          </p:nvPr>
        </p:nvSpPr>
        <p:spPr>
          <a:xfrm>
            <a:off x="457200" y="615211"/>
            <a:ext cx="8229600" cy="378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Font typeface="Arial"/>
              <a:buNone/>
            </a:pPr>
            <a:r>
              <a:rPr lang="en-US" sz="2800" dirty="0"/>
              <a:t>Background</a:t>
            </a:r>
          </a:p>
        </p:txBody>
      </p:sp>
      <p:sp>
        <p:nvSpPr>
          <p:cNvPr id="149" name="Google Shape;149;p28"/>
          <p:cNvSpPr txBox="1">
            <a:spLocks noGrp="1"/>
          </p:cNvSpPr>
          <p:nvPr>
            <p:ph type="body" idx="1"/>
          </p:nvPr>
        </p:nvSpPr>
        <p:spPr>
          <a:xfrm>
            <a:off x="585225" y="1046825"/>
            <a:ext cx="8229600" cy="3591900"/>
          </a:xfrm>
          <a:prstGeom prst="rect">
            <a:avLst/>
          </a:prstGeom>
          <a:noFill/>
          <a:ln>
            <a:noFill/>
          </a:ln>
        </p:spPr>
        <p:txBody>
          <a:bodyPr spcFirstLastPara="1" wrap="square" lIns="68575" tIns="68575" rIns="68575" bIns="68575" anchor="t" anchorCtr="0">
            <a:noAutofit/>
          </a:bodyPr>
          <a:lstStyle/>
          <a:p>
            <a:pPr indent="-336550" algn="just">
              <a:spcBef>
                <a:spcPts val="900"/>
              </a:spcBef>
              <a:buSzPts val="1700"/>
              <a:buFont typeface="Times New Roman"/>
              <a:buChar char="●"/>
            </a:pPr>
            <a:r>
              <a:rPr lang="en-US" sz="1700" b="0" dirty="0"/>
              <a:t>The Ultra High Reliability (UHR) study group (SG) was formed to develop PAR for the new 802.11 amendment. The focus will be on</a:t>
            </a:r>
          </a:p>
          <a:p>
            <a:pPr lvl="1"/>
            <a:r>
              <a:rPr lang="en-US" altLang="ko-KR" sz="1400" dirty="0"/>
              <a:t>Improve </a:t>
            </a:r>
            <a:r>
              <a:rPr lang="en-US" altLang="ko-KR" sz="1400" b="1" dirty="0"/>
              <a:t>reliability</a:t>
            </a:r>
            <a:r>
              <a:rPr lang="en-US" altLang="ko-KR" sz="1400" dirty="0"/>
              <a:t> of WLAN connectivity</a:t>
            </a:r>
          </a:p>
          <a:p>
            <a:pPr lvl="1"/>
            <a:r>
              <a:rPr lang="en-US" altLang="ko-KR" sz="1400" dirty="0"/>
              <a:t>Reduce </a:t>
            </a:r>
            <a:r>
              <a:rPr lang="en-US" altLang="ko-KR" sz="1400" b="1" dirty="0"/>
              <a:t>latencies</a:t>
            </a:r>
          </a:p>
          <a:p>
            <a:pPr lvl="1"/>
            <a:r>
              <a:rPr lang="en-US" altLang="ko-KR" sz="1400" dirty="0"/>
              <a:t>Increase </a:t>
            </a:r>
            <a:r>
              <a:rPr lang="en-US" altLang="ko-KR" sz="1400" b="1" dirty="0"/>
              <a:t>manageability</a:t>
            </a:r>
          </a:p>
          <a:p>
            <a:pPr lvl="1"/>
            <a:r>
              <a:rPr lang="en-US" altLang="ko-KR" sz="1400" dirty="0"/>
              <a:t>Increase </a:t>
            </a:r>
            <a:r>
              <a:rPr lang="en-US" altLang="ko-KR" sz="1400" b="1" dirty="0"/>
              <a:t>throughput</a:t>
            </a:r>
            <a:r>
              <a:rPr lang="en-US" altLang="ko-KR" sz="1400" dirty="0"/>
              <a:t> including at different SNR levels</a:t>
            </a:r>
          </a:p>
          <a:p>
            <a:pPr lvl="1"/>
            <a:r>
              <a:rPr lang="en-US" altLang="ko-KR" sz="1400" dirty="0"/>
              <a:t>Reduce device-level </a:t>
            </a:r>
            <a:r>
              <a:rPr lang="en-US" altLang="ko-KR" sz="1400" b="1" dirty="0"/>
              <a:t>power consumption</a:t>
            </a:r>
          </a:p>
          <a:p>
            <a:pPr marL="457200" lvl="0" indent="-336550" algn="just" rtl="0">
              <a:lnSpc>
                <a:spcPct val="100000"/>
              </a:lnSpc>
              <a:spcBef>
                <a:spcPts val="900"/>
              </a:spcBef>
              <a:spcAft>
                <a:spcPts val="0"/>
              </a:spcAft>
              <a:buSzPts val="1700"/>
              <a:buChar char="●"/>
            </a:pPr>
            <a:r>
              <a:rPr lang="en-US" sz="1700" b="0" dirty="0"/>
              <a:t>The main takeaway from the previous UHR meetings is the the potential features that address </a:t>
            </a:r>
            <a:r>
              <a:rPr lang="en-US" sz="1700" b="0" u="sng" dirty="0"/>
              <a:t>multiple objectives</a:t>
            </a:r>
            <a:r>
              <a:rPr lang="en-US" sz="1700" b="0" dirty="0"/>
              <a:t> would be considered with higher priority.</a:t>
            </a:r>
          </a:p>
          <a:p>
            <a:pPr marL="457200" lvl="0" indent="-336550" algn="just" rtl="0">
              <a:lnSpc>
                <a:spcPct val="100000"/>
              </a:lnSpc>
              <a:spcBef>
                <a:spcPts val="900"/>
              </a:spcBef>
              <a:spcAft>
                <a:spcPts val="0"/>
              </a:spcAft>
              <a:buSzPts val="1700"/>
              <a:buChar char="●"/>
            </a:pPr>
            <a:r>
              <a:rPr lang="en-US" sz="1700" b="0" dirty="0"/>
              <a:t>EDCA channel access doesn’t provide enough flexibility for intelligent allocation of WM, thus leading to avoidable delay and congestion. Limiting EDCA use has been proposed in [1]. </a:t>
            </a:r>
          </a:p>
          <a:p>
            <a:pPr marL="120650" lvl="0" indent="0" algn="just" rtl="0">
              <a:lnSpc>
                <a:spcPct val="100000"/>
              </a:lnSpc>
              <a:spcBef>
                <a:spcPts val="900"/>
              </a:spcBef>
              <a:spcAft>
                <a:spcPts val="0"/>
              </a:spcAft>
              <a:buSzPts val="1700"/>
              <a:buNone/>
            </a:pPr>
            <a:endParaRPr lang="en-US" sz="1700" b="0" dirty="0"/>
          </a:p>
          <a:p>
            <a:pPr marL="0" lvl="0" indent="0" algn="just" rtl="0">
              <a:lnSpc>
                <a:spcPct val="100000"/>
              </a:lnSpc>
              <a:spcBef>
                <a:spcPts val="900"/>
              </a:spcBef>
              <a:spcAft>
                <a:spcPts val="0"/>
              </a:spcAft>
              <a:buNone/>
            </a:pPr>
            <a:endParaRPr sz="1800" b="0" dirty="0"/>
          </a:p>
        </p:txBody>
      </p:sp>
      <p:sp>
        <p:nvSpPr>
          <p:cNvPr id="150" name="Google Shape;150;p28"/>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4</a:t>
            </a:fld>
            <a:endParaRPr/>
          </a:p>
        </p:txBody>
      </p:sp>
      <p:sp>
        <p:nvSpPr>
          <p:cNvPr id="2" name="Rectangle 1">
            <a:extLst>
              <a:ext uri="{FF2B5EF4-FFF2-40B4-BE49-F238E27FC236}">
                <a16:creationId xmlns:a16="http://schemas.microsoft.com/office/drawing/2014/main" id="{C499DA10-8B18-BDD3-1EE1-E9C797C40107}"/>
              </a:ext>
            </a:extLst>
          </p:cNvPr>
          <p:cNvSpPr/>
          <p:nvPr/>
        </p:nvSpPr>
        <p:spPr>
          <a:xfrm>
            <a:off x="5463822" y="112889"/>
            <a:ext cx="2994377" cy="32273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Nima</a:t>
            </a:r>
          </a:p>
        </p:txBody>
      </p:sp>
      <p:sp>
        <p:nvSpPr>
          <p:cNvPr id="3" name="Rectangle 2">
            <a:extLst>
              <a:ext uri="{FF2B5EF4-FFF2-40B4-BE49-F238E27FC236}">
                <a16:creationId xmlns:a16="http://schemas.microsoft.com/office/drawing/2014/main" id="{607B2A87-C45F-469E-C85A-910DE6F2CE7A}"/>
              </a:ext>
            </a:extLst>
          </p:cNvPr>
          <p:cNvSpPr/>
          <p:nvPr/>
        </p:nvSpPr>
        <p:spPr>
          <a:xfrm>
            <a:off x="4378815" y="112889"/>
            <a:ext cx="4596493" cy="32273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a:solidFill>
                  <a:schemeClr val="dk1"/>
                </a:solidFill>
                <a:latin typeface="Times New Roman"/>
                <a:cs typeface="Times New Roman"/>
                <a:sym typeface="Times New Roman"/>
              </a:rPr>
              <a:t>doc.: IEEE 802.11-23/0381-00-0uhr</a:t>
            </a:r>
          </a:p>
        </p:txBody>
      </p:sp>
    </p:spTree>
    <p:extLst>
      <p:ext uri="{BB962C8B-B14F-4D97-AF65-F5344CB8AC3E}">
        <p14:creationId xmlns:p14="http://schemas.microsoft.com/office/powerpoint/2010/main" val="705571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28"/>
          <p:cNvSpPr txBox="1">
            <a:spLocks noGrp="1"/>
          </p:cNvSpPr>
          <p:nvPr>
            <p:ph type="title"/>
          </p:nvPr>
        </p:nvSpPr>
        <p:spPr>
          <a:xfrm>
            <a:off x="457200" y="615211"/>
            <a:ext cx="8229600" cy="378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Font typeface="Arial"/>
              <a:buNone/>
            </a:pPr>
            <a:r>
              <a:rPr lang="en-US" sz="2800" dirty="0"/>
              <a:t>EDCA/HCCA Shortcomings</a:t>
            </a:r>
          </a:p>
        </p:txBody>
      </p:sp>
      <p:sp>
        <p:nvSpPr>
          <p:cNvPr id="149" name="Google Shape;149;p28"/>
          <p:cNvSpPr txBox="1">
            <a:spLocks noGrp="1"/>
          </p:cNvSpPr>
          <p:nvPr>
            <p:ph type="body" idx="1"/>
          </p:nvPr>
        </p:nvSpPr>
        <p:spPr>
          <a:xfrm>
            <a:off x="585225" y="1046825"/>
            <a:ext cx="8229600" cy="3591900"/>
          </a:xfrm>
          <a:prstGeom prst="rect">
            <a:avLst/>
          </a:prstGeom>
          <a:noFill/>
          <a:ln>
            <a:noFill/>
          </a:ln>
        </p:spPr>
        <p:txBody>
          <a:bodyPr spcFirstLastPara="1" wrap="square" lIns="68575" tIns="68575" rIns="68575" bIns="68575" anchor="t" anchorCtr="0">
            <a:noAutofit/>
          </a:bodyPr>
          <a:lstStyle/>
          <a:p>
            <a:pPr marL="457200" lvl="0" indent="-336550" algn="just" rtl="0">
              <a:lnSpc>
                <a:spcPct val="100000"/>
              </a:lnSpc>
              <a:spcBef>
                <a:spcPts val="900"/>
              </a:spcBef>
              <a:spcAft>
                <a:spcPts val="0"/>
              </a:spcAft>
              <a:buSzPts val="1700"/>
              <a:buChar char="●"/>
            </a:pPr>
            <a:r>
              <a:rPr lang="en-US" sz="1700" b="0" dirty="0"/>
              <a:t>The multi-interface availability introduced in 802.11be as well as the OFDMA scheme introduced in 802.11ax allow to naturally think of a standard protocol in SME for allocating the WM resources to the STAs in a controlled manner. </a:t>
            </a:r>
          </a:p>
          <a:p>
            <a:pPr marL="457200" lvl="0" indent="-336550" algn="just" rtl="0">
              <a:lnSpc>
                <a:spcPct val="100000"/>
              </a:lnSpc>
              <a:spcBef>
                <a:spcPts val="900"/>
              </a:spcBef>
              <a:spcAft>
                <a:spcPts val="0"/>
              </a:spcAft>
              <a:buSzPts val="1700"/>
              <a:buChar char="●"/>
            </a:pPr>
            <a:r>
              <a:rPr lang="en-US" sz="1700" b="0" dirty="0"/>
              <a:t>At present, the EDCA mechanism grants distributed access to STAs based on different UP classes. Similarly, the polled access provided by the HCCA mechanism utilizes only the TID and BSR information to grant TXOP to the STAs. Neither of these mechanisms takes into account channel quality as a factor for scheduling resources among STAs.</a:t>
            </a:r>
          </a:p>
          <a:p>
            <a:pPr marL="457200" lvl="0" indent="-336550" algn="just" rtl="0">
              <a:lnSpc>
                <a:spcPct val="100000"/>
              </a:lnSpc>
              <a:spcBef>
                <a:spcPts val="900"/>
              </a:spcBef>
              <a:spcAft>
                <a:spcPts val="0"/>
              </a:spcAft>
              <a:buSzPts val="1700"/>
              <a:buChar char="●"/>
            </a:pPr>
            <a:r>
              <a:rPr lang="en" sz="1700" b="0" dirty="0"/>
              <a:t>Competing unlicensed technologies operating in the same bands, such as LAA and NR-U,</a:t>
            </a:r>
            <a:r>
              <a:rPr lang="en-US" sz="1700" b="0" dirty="0"/>
              <a:t> are capable of making decision on channel access based on channel quality, thereby allowing more room to optimize the system performance</a:t>
            </a:r>
          </a:p>
          <a:p>
            <a:pPr marL="120650" lvl="0" indent="0" algn="just" rtl="0">
              <a:lnSpc>
                <a:spcPct val="100000"/>
              </a:lnSpc>
              <a:spcBef>
                <a:spcPts val="900"/>
              </a:spcBef>
              <a:spcAft>
                <a:spcPts val="0"/>
              </a:spcAft>
              <a:buSzPts val="1700"/>
              <a:buNone/>
            </a:pPr>
            <a:endParaRPr lang="en-US" sz="1700" b="0" dirty="0"/>
          </a:p>
          <a:p>
            <a:pPr marL="0" lvl="0" indent="0" algn="just" rtl="0">
              <a:lnSpc>
                <a:spcPct val="100000"/>
              </a:lnSpc>
              <a:spcBef>
                <a:spcPts val="900"/>
              </a:spcBef>
              <a:spcAft>
                <a:spcPts val="0"/>
              </a:spcAft>
              <a:buNone/>
            </a:pPr>
            <a:endParaRPr sz="1800" b="0" dirty="0"/>
          </a:p>
        </p:txBody>
      </p:sp>
      <p:sp>
        <p:nvSpPr>
          <p:cNvPr id="150" name="Google Shape;150;p28"/>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5</a:t>
            </a:fld>
            <a:endParaRPr/>
          </a:p>
        </p:txBody>
      </p:sp>
      <p:sp>
        <p:nvSpPr>
          <p:cNvPr id="2" name="Rectangle 1">
            <a:extLst>
              <a:ext uri="{FF2B5EF4-FFF2-40B4-BE49-F238E27FC236}">
                <a16:creationId xmlns:a16="http://schemas.microsoft.com/office/drawing/2014/main" id="{0020C455-A427-5F03-E735-999BAC2DC286}"/>
              </a:ext>
            </a:extLst>
          </p:cNvPr>
          <p:cNvSpPr/>
          <p:nvPr/>
        </p:nvSpPr>
        <p:spPr>
          <a:xfrm>
            <a:off x="5463822" y="112889"/>
            <a:ext cx="2994377" cy="32273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Nima</a:t>
            </a:r>
          </a:p>
        </p:txBody>
      </p:sp>
      <p:sp>
        <p:nvSpPr>
          <p:cNvPr id="3" name="Rectangle 2">
            <a:extLst>
              <a:ext uri="{FF2B5EF4-FFF2-40B4-BE49-F238E27FC236}">
                <a16:creationId xmlns:a16="http://schemas.microsoft.com/office/drawing/2014/main" id="{3ADC88F9-CC23-3E88-D06E-B7B5219208A5}"/>
              </a:ext>
            </a:extLst>
          </p:cNvPr>
          <p:cNvSpPr/>
          <p:nvPr/>
        </p:nvSpPr>
        <p:spPr>
          <a:xfrm>
            <a:off x="4378815" y="112889"/>
            <a:ext cx="4596493" cy="32273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a:solidFill>
                  <a:schemeClr val="dk1"/>
                </a:solidFill>
                <a:latin typeface="Times New Roman"/>
                <a:cs typeface="Times New Roman"/>
                <a:sym typeface="Times New Roman"/>
              </a:rPr>
              <a:t>doc.: IEEE 802.11-23/0381-00-0uhr</a:t>
            </a:r>
          </a:p>
        </p:txBody>
      </p:sp>
    </p:spTree>
    <p:extLst>
      <p:ext uri="{BB962C8B-B14F-4D97-AF65-F5344CB8AC3E}">
        <p14:creationId xmlns:p14="http://schemas.microsoft.com/office/powerpoint/2010/main" val="1204723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28"/>
          <p:cNvSpPr txBox="1">
            <a:spLocks noGrp="1"/>
          </p:cNvSpPr>
          <p:nvPr>
            <p:ph type="title"/>
          </p:nvPr>
        </p:nvSpPr>
        <p:spPr>
          <a:xfrm>
            <a:off x="457200" y="615211"/>
            <a:ext cx="8229600" cy="378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Font typeface="Arial"/>
              <a:buNone/>
            </a:pPr>
            <a:r>
              <a:rPr lang="en-US" sz="2800" dirty="0"/>
              <a:t>HCCA Enhancements</a:t>
            </a:r>
          </a:p>
        </p:txBody>
      </p:sp>
      <p:sp>
        <p:nvSpPr>
          <p:cNvPr id="149" name="Google Shape;149;p28"/>
          <p:cNvSpPr txBox="1">
            <a:spLocks noGrp="1"/>
          </p:cNvSpPr>
          <p:nvPr>
            <p:ph type="body" idx="1"/>
          </p:nvPr>
        </p:nvSpPr>
        <p:spPr>
          <a:xfrm>
            <a:off x="585225" y="1046825"/>
            <a:ext cx="8229600" cy="3591900"/>
          </a:xfrm>
          <a:prstGeom prst="rect">
            <a:avLst/>
          </a:prstGeom>
          <a:noFill/>
          <a:ln>
            <a:noFill/>
          </a:ln>
        </p:spPr>
        <p:txBody>
          <a:bodyPr spcFirstLastPara="1" wrap="square" lIns="68575" tIns="68575" rIns="68575" bIns="68575" anchor="t" anchorCtr="0">
            <a:noAutofit/>
          </a:bodyPr>
          <a:lstStyle/>
          <a:p>
            <a:pPr marL="457200" lvl="0" indent="-336550" algn="just" rtl="0">
              <a:lnSpc>
                <a:spcPct val="100000"/>
              </a:lnSpc>
              <a:spcBef>
                <a:spcPts val="900"/>
              </a:spcBef>
              <a:spcAft>
                <a:spcPts val="0"/>
              </a:spcAft>
              <a:buSzPts val="1700"/>
              <a:buChar char="●"/>
            </a:pPr>
            <a:r>
              <a:rPr lang="en-US" sz="1700" b="0" dirty="0"/>
              <a:t>To meet the emerging applications’ stringent latency and aggressive throughput requirements, a refined channel access technique is necessary.</a:t>
            </a:r>
          </a:p>
          <a:p>
            <a:pPr marL="457200" lvl="0" indent="-336550" algn="just" rtl="0">
              <a:lnSpc>
                <a:spcPct val="100000"/>
              </a:lnSpc>
              <a:spcBef>
                <a:spcPts val="900"/>
              </a:spcBef>
              <a:spcAft>
                <a:spcPts val="0"/>
              </a:spcAft>
              <a:buSzPts val="1700"/>
              <a:buChar char="●"/>
            </a:pPr>
            <a:r>
              <a:rPr lang="en-US" sz="1700" b="0" dirty="0"/>
              <a:t>Controlled access schema allow more flexibility for resource optimization.</a:t>
            </a:r>
          </a:p>
          <a:p>
            <a:pPr marL="457200" lvl="0" indent="-336550" algn="just" rtl="0">
              <a:lnSpc>
                <a:spcPct val="100000"/>
              </a:lnSpc>
              <a:spcBef>
                <a:spcPts val="900"/>
              </a:spcBef>
              <a:spcAft>
                <a:spcPts val="0"/>
              </a:spcAft>
              <a:buSzPts val="1700"/>
              <a:buChar char="●"/>
            </a:pPr>
            <a:r>
              <a:rPr lang="en-US" sz="1700" b="0" dirty="0"/>
              <a:t>The current HCCA mechanism is only poorly adopted by the vendors.</a:t>
            </a:r>
          </a:p>
          <a:p>
            <a:pPr marL="457200" lvl="0" indent="-336550" algn="just" rtl="0">
              <a:lnSpc>
                <a:spcPct val="100000"/>
              </a:lnSpc>
              <a:spcBef>
                <a:spcPts val="900"/>
              </a:spcBef>
              <a:spcAft>
                <a:spcPts val="0"/>
              </a:spcAft>
              <a:buSzPts val="1700"/>
              <a:buChar char="●"/>
            </a:pPr>
            <a:r>
              <a:rPr lang="en-US" sz="1700" b="0" dirty="0"/>
              <a:t>Enhancements to HCCA is a promising solution to address the envisioned UHR technical challenges. In particular, HCCA can benefit from a variety of readily available technologies to optimize the WM resource allocation strategy, tailored to the latency and reliability requirements of the emerging applications. </a:t>
            </a:r>
            <a:endParaRPr lang="en-US" sz="1300" dirty="0"/>
          </a:p>
          <a:p>
            <a:pPr indent="-336550" algn="just">
              <a:spcBef>
                <a:spcPts val="900"/>
              </a:spcBef>
              <a:buSzPts val="1700"/>
              <a:buFont typeface="Times New Roman"/>
              <a:buChar char="●"/>
            </a:pPr>
            <a:r>
              <a:rPr lang="en-US" sz="1700" b="0" dirty="0"/>
              <a:t>Providing CQI and channel load information to the AP can result in a more efficient and better control over the wireless resources, such as link/tone allocation in controlled access mode.  </a:t>
            </a:r>
            <a:endParaRPr lang="en-US" sz="1700" dirty="0"/>
          </a:p>
        </p:txBody>
      </p:sp>
      <p:sp>
        <p:nvSpPr>
          <p:cNvPr id="150" name="Google Shape;150;p28"/>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6</a:t>
            </a:fld>
            <a:endParaRPr/>
          </a:p>
        </p:txBody>
      </p:sp>
      <p:sp>
        <p:nvSpPr>
          <p:cNvPr id="2" name="Rectangle 1">
            <a:extLst>
              <a:ext uri="{FF2B5EF4-FFF2-40B4-BE49-F238E27FC236}">
                <a16:creationId xmlns:a16="http://schemas.microsoft.com/office/drawing/2014/main" id="{6B9BC1AE-1808-3669-419E-231DC72CBFC0}"/>
              </a:ext>
            </a:extLst>
          </p:cNvPr>
          <p:cNvSpPr/>
          <p:nvPr/>
        </p:nvSpPr>
        <p:spPr>
          <a:xfrm>
            <a:off x="5463822" y="112889"/>
            <a:ext cx="2994377" cy="32273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Nima</a:t>
            </a:r>
          </a:p>
        </p:txBody>
      </p:sp>
      <p:sp>
        <p:nvSpPr>
          <p:cNvPr id="3" name="Rectangle 2">
            <a:extLst>
              <a:ext uri="{FF2B5EF4-FFF2-40B4-BE49-F238E27FC236}">
                <a16:creationId xmlns:a16="http://schemas.microsoft.com/office/drawing/2014/main" id="{40D16389-D2F2-870E-742B-71D3FA346A63}"/>
              </a:ext>
            </a:extLst>
          </p:cNvPr>
          <p:cNvSpPr/>
          <p:nvPr/>
        </p:nvSpPr>
        <p:spPr>
          <a:xfrm>
            <a:off x="4378815" y="112889"/>
            <a:ext cx="4596493" cy="32273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a:solidFill>
                  <a:schemeClr val="dk1"/>
                </a:solidFill>
                <a:latin typeface="Times New Roman"/>
                <a:cs typeface="Times New Roman"/>
                <a:sym typeface="Times New Roman"/>
              </a:rPr>
              <a:t>doc.: IEEE 802.11-23/0381-00-0uhr</a:t>
            </a:r>
          </a:p>
        </p:txBody>
      </p:sp>
    </p:spTree>
    <p:extLst>
      <p:ext uri="{BB962C8B-B14F-4D97-AF65-F5344CB8AC3E}">
        <p14:creationId xmlns:p14="http://schemas.microsoft.com/office/powerpoint/2010/main" val="711066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28"/>
          <p:cNvSpPr txBox="1">
            <a:spLocks noGrp="1"/>
          </p:cNvSpPr>
          <p:nvPr>
            <p:ph type="title"/>
          </p:nvPr>
        </p:nvSpPr>
        <p:spPr>
          <a:xfrm>
            <a:off x="457200" y="615211"/>
            <a:ext cx="8229600" cy="378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Font typeface="Arial"/>
              <a:buNone/>
            </a:pPr>
            <a:r>
              <a:rPr lang="en-US" sz="2800" dirty="0"/>
              <a:t>HCCA Enhancements</a:t>
            </a:r>
          </a:p>
        </p:txBody>
      </p:sp>
      <p:sp>
        <p:nvSpPr>
          <p:cNvPr id="149" name="Google Shape;149;p28"/>
          <p:cNvSpPr txBox="1">
            <a:spLocks noGrp="1"/>
          </p:cNvSpPr>
          <p:nvPr>
            <p:ph type="body" idx="1"/>
          </p:nvPr>
        </p:nvSpPr>
        <p:spPr>
          <a:xfrm>
            <a:off x="364245" y="1005840"/>
            <a:ext cx="8229600" cy="3847471"/>
          </a:xfrm>
          <a:prstGeom prst="rect">
            <a:avLst/>
          </a:prstGeom>
          <a:noFill/>
          <a:ln>
            <a:noFill/>
          </a:ln>
        </p:spPr>
        <p:txBody>
          <a:bodyPr spcFirstLastPara="1" wrap="square" lIns="68575" tIns="68575" rIns="68575" bIns="68575" anchor="t" anchorCtr="0">
            <a:noAutofit/>
          </a:bodyPr>
          <a:lstStyle/>
          <a:p>
            <a:pPr marL="457200" lvl="0" indent="-336550" algn="just" rtl="0">
              <a:lnSpc>
                <a:spcPct val="100000"/>
              </a:lnSpc>
              <a:spcBef>
                <a:spcPts val="900"/>
              </a:spcBef>
              <a:spcAft>
                <a:spcPts val="0"/>
              </a:spcAft>
              <a:buSzPts val="1700"/>
              <a:buChar char="●"/>
            </a:pPr>
            <a:r>
              <a:rPr lang="en-US" sz="1700" b="0" dirty="0"/>
              <a:t>The channel measurement requires Request/</a:t>
            </a:r>
            <a:r>
              <a:rPr lang="en-US" sz="1700" b="0" dirty="0" err="1"/>
              <a:t>Respose</a:t>
            </a:r>
            <a:r>
              <a:rPr lang="en-US" sz="1700" b="0" dirty="0"/>
              <a:t>/Ack frame exchanges as per the current base standard, which adds considerable overhead to the network.</a:t>
            </a:r>
          </a:p>
          <a:p>
            <a:pPr marL="457200" lvl="0" indent="-336550" algn="just" rtl="0">
              <a:lnSpc>
                <a:spcPct val="100000"/>
              </a:lnSpc>
              <a:spcBef>
                <a:spcPts val="900"/>
              </a:spcBef>
              <a:spcAft>
                <a:spcPts val="0"/>
              </a:spcAft>
              <a:buSzPts val="1700"/>
              <a:buChar char="●"/>
            </a:pPr>
            <a:r>
              <a:rPr lang="en-US" sz="1700" b="0" dirty="0"/>
              <a:t>The channel measurement can be reported back to the AP during the CAP or in a periodic manner without an initial request by the AP. This feature, reduces the signaling overhead and allows better TXOP allocation to the STAs based on more parameters compared to EDCA. </a:t>
            </a:r>
          </a:p>
          <a:p>
            <a:pPr marL="457200" lvl="0" indent="-336550" algn="just" rtl="0">
              <a:lnSpc>
                <a:spcPct val="100000"/>
              </a:lnSpc>
              <a:spcBef>
                <a:spcPts val="900"/>
              </a:spcBef>
              <a:spcAft>
                <a:spcPts val="0"/>
              </a:spcAft>
              <a:buSzPts val="1700"/>
              <a:buChar char="●"/>
            </a:pPr>
            <a:r>
              <a:rPr lang="en-US" sz="1700" b="0" dirty="0"/>
              <a:t>Enhanced HCCA mechanism:</a:t>
            </a:r>
          </a:p>
          <a:p>
            <a:pPr lvl="1" indent="-336550" algn="just">
              <a:spcBef>
                <a:spcPts val="900"/>
              </a:spcBef>
              <a:buSzPts val="1700"/>
              <a:buChar char="●"/>
            </a:pPr>
            <a:r>
              <a:rPr lang="en-US" sz="1300" b="0" dirty="0"/>
              <a:t>To start an HCCA TXOP, the HC gains control of the WM by waiting a shorter time before initiating the first transmission of the TXOP than STAs using the EDCA procedures.</a:t>
            </a:r>
          </a:p>
          <a:p>
            <a:pPr lvl="1" indent="-336550" algn="just">
              <a:spcBef>
                <a:spcPts val="900"/>
              </a:spcBef>
              <a:buSzPts val="1700"/>
              <a:buChar char="●"/>
            </a:pPr>
            <a:r>
              <a:rPr lang="en-US" sz="1300" dirty="0"/>
              <a:t>Once the HC gains the control over channel, it sends a poll frame to STA, initiating the CAP.</a:t>
            </a:r>
          </a:p>
          <a:p>
            <a:pPr lvl="1" indent="-336550" algn="just">
              <a:spcBef>
                <a:spcPts val="900"/>
              </a:spcBef>
              <a:buSzPts val="1700"/>
              <a:buChar char="●"/>
            </a:pPr>
            <a:r>
              <a:rPr lang="en-US" sz="1300" b="0" dirty="0"/>
              <a:t>The STA respond with QoS+ frame, including </a:t>
            </a:r>
            <a:r>
              <a:rPr lang="en-US" sz="1300" dirty="0"/>
              <a:t>the CQI and channel load as well as QoS parameters.</a:t>
            </a:r>
          </a:p>
          <a:p>
            <a:pPr lvl="1" indent="-336550" algn="just">
              <a:spcBef>
                <a:spcPts val="900"/>
              </a:spcBef>
              <a:buSzPts val="1700"/>
              <a:buChar char="●"/>
            </a:pPr>
            <a:r>
              <a:rPr lang="en-US" sz="1300" b="0" dirty="0"/>
              <a:t>The AP allocates polled TXOP to the STAs based on the received QoS frames. </a:t>
            </a:r>
          </a:p>
          <a:p>
            <a:pPr lvl="1" indent="-336550" algn="just">
              <a:spcBef>
                <a:spcPts val="900"/>
              </a:spcBef>
              <a:buSzPts val="1700"/>
              <a:buChar char="●"/>
            </a:pPr>
            <a:endParaRPr lang="en-US" sz="1300" b="0" dirty="0"/>
          </a:p>
          <a:p>
            <a:pPr marL="120650" indent="0" algn="just">
              <a:spcBef>
                <a:spcPts val="900"/>
              </a:spcBef>
              <a:buSzPts val="1700"/>
              <a:buNone/>
            </a:pPr>
            <a:endParaRPr lang="en-US" sz="1700" dirty="0"/>
          </a:p>
        </p:txBody>
      </p:sp>
      <p:sp>
        <p:nvSpPr>
          <p:cNvPr id="150" name="Google Shape;150;p28"/>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7</a:t>
            </a:fld>
            <a:endParaRPr/>
          </a:p>
        </p:txBody>
      </p:sp>
      <p:sp>
        <p:nvSpPr>
          <p:cNvPr id="2" name="Rectangle 1">
            <a:extLst>
              <a:ext uri="{FF2B5EF4-FFF2-40B4-BE49-F238E27FC236}">
                <a16:creationId xmlns:a16="http://schemas.microsoft.com/office/drawing/2014/main" id="{AF278357-3E45-FF11-601A-5D7EA426E360}"/>
              </a:ext>
            </a:extLst>
          </p:cNvPr>
          <p:cNvSpPr/>
          <p:nvPr/>
        </p:nvSpPr>
        <p:spPr>
          <a:xfrm>
            <a:off x="5463822" y="112889"/>
            <a:ext cx="2994377" cy="32273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Nima</a:t>
            </a:r>
          </a:p>
        </p:txBody>
      </p:sp>
      <p:sp>
        <p:nvSpPr>
          <p:cNvPr id="3" name="Rectangle 2">
            <a:extLst>
              <a:ext uri="{FF2B5EF4-FFF2-40B4-BE49-F238E27FC236}">
                <a16:creationId xmlns:a16="http://schemas.microsoft.com/office/drawing/2014/main" id="{C1CD55C7-54B7-09D1-1994-D1CA1B5805B4}"/>
              </a:ext>
            </a:extLst>
          </p:cNvPr>
          <p:cNvSpPr/>
          <p:nvPr/>
        </p:nvSpPr>
        <p:spPr>
          <a:xfrm>
            <a:off x="4378815" y="112889"/>
            <a:ext cx="4596493" cy="32273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a:solidFill>
                  <a:schemeClr val="dk1"/>
                </a:solidFill>
                <a:latin typeface="Times New Roman"/>
                <a:cs typeface="Times New Roman"/>
                <a:sym typeface="Times New Roman"/>
              </a:rPr>
              <a:t>doc.: IEEE 802.11-23/0381-00-0uhr</a:t>
            </a:r>
          </a:p>
        </p:txBody>
      </p:sp>
    </p:spTree>
    <p:extLst>
      <p:ext uri="{BB962C8B-B14F-4D97-AF65-F5344CB8AC3E}">
        <p14:creationId xmlns:p14="http://schemas.microsoft.com/office/powerpoint/2010/main" val="423635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31"/>
          <p:cNvSpPr txBox="1">
            <a:spLocks noGrp="1"/>
          </p:cNvSpPr>
          <p:nvPr>
            <p:ph type="title"/>
          </p:nvPr>
        </p:nvSpPr>
        <p:spPr>
          <a:xfrm>
            <a:off x="533400" y="615211"/>
            <a:ext cx="8229600" cy="378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800" dirty="0"/>
              <a:t>Compatibility with MLO</a:t>
            </a:r>
            <a:endParaRPr sz="2800" dirty="0"/>
          </a:p>
        </p:txBody>
      </p:sp>
      <p:sp>
        <p:nvSpPr>
          <p:cNvPr id="170" name="Google Shape;170;p31"/>
          <p:cNvSpPr txBox="1">
            <a:spLocks noGrp="1"/>
          </p:cNvSpPr>
          <p:nvPr>
            <p:ph type="body" idx="1"/>
          </p:nvPr>
        </p:nvSpPr>
        <p:spPr>
          <a:xfrm>
            <a:off x="223100" y="993200"/>
            <a:ext cx="8583300" cy="3621300"/>
          </a:xfrm>
          <a:prstGeom prst="rect">
            <a:avLst/>
          </a:prstGeom>
          <a:noFill/>
          <a:ln>
            <a:noFill/>
          </a:ln>
        </p:spPr>
        <p:txBody>
          <a:bodyPr spcFirstLastPara="1" wrap="square" lIns="68575" tIns="68575" rIns="68575" bIns="68575" anchor="t" anchorCtr="0">
            <a:noAutofit/>
          </a:bodyPr>
          <a:lstStyle/>
          <a:p>
            <a:pPr algn="just">
              <a:spcBef>
                <a:spcPts val="900"/>
              </a:spcBef>
              <a:buFont typeface="Times New Roman"/>
              <a:buChar char="●"/>
            </a:pPr>
            <a:r>
              <a:rPr lang="en-US" sz="1700" b="0" dirty="0"/>
              <a:t>In the context of MLO, the HC functionality should be implemented in the upper-MAC (UMAC) in the SME for each MLD device.</a:t>
            </a:r>
          </a:p>
          <a:p>
            <a:pPr algn="just">
              <a:spcBef>
                <a:spcPts val="900"/>
              </a:spcBef>
              <a:buFont typeface="Times New Roman"/>
              <a:buChar char="●"/>
            </a:pPr>
            <a:r>
              <a:rPr lang="en-US" sz="1700" b="0" dirty="0"/>
              <a:t>If the HCCA is supported by both the AP MLD and the STA MLD, the STA MLD gathers the instantaneous CQI at each interface according to the set of enabled interfaces at different links.</a:t>
            </a:r>
          </a:p>
          <a:p>
            <a:pPr algn="just">
              <a:spcBef>
                <a:spcPts val="900"/>
              </a:spcBef>
              <a:buFont typeface="Times New Roman"/>
              <a:buChar char="●"/>
            </a:pPr>
            <a:r>
              <a:rPr lang="en-US" sz="1700" b="0" dirty="0"/>
              <a:t>During the CAP, the STA MLD reports the CQI of all links to the AP within a single QoS frame, which is transmitted over all/one active link(s).</a:t>
            </a:r>
          </a:p>
          <a:p>
            <a:pPr algn="just">
              <a:spcBef>
                <a:spcPts val="900"/>
              </a:spcBef>
              <a:buFont typeface="Times New Roman"/>
              <a:buChar char="●"/>
            </a:pPr>
            <a:r>
              <a:rPr lang="en-US" sz="1700" b="0" dirty="0"/>
              <a:t>If the CQI is poor over several subsequent CAPs, the AP can potentially direct all the STA traffic to other available links and temporarily teardown that particular link. It is important to note that the teardown is performed on a per link basis, not per STA basis as is the case in the current 802.11be draft Standard. </a:t>
            </a:r>
            <a:endParaRPr sz="1700" b="0" dirty="0"/>
          </a:p>
        </p:txBody>
      </p:sp>
      <p:sp>
        <p:nvSpPr>
          <p:cNvPr id="171" name="Google Shape;171;p31"/>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8</a:t>
            </a:fld>
            <a:endParaRPr/>
          </a:p>
        </p:txBody>
      </p:sp>
      <p:sp>
        <p:nvSpPr>
          <p:cNvPr id="2" name="Rectangle 1">
            <a:extLst>
              <a:ext uri="{FF2B5EF4-FFF2-40B4-BE49-F238E27FC236}">
                <a16:creationId xmlns:a16="http://schemas.microsoft.com/office/drawing/2014/main" id="{B648B38F-07AD-4DD1-A5D0-80EC695CE3EA}"/>
              </a:ext>
            </a:extLst>
          </p:cNvPr>
          <p:cNvSpPr/>
          <p:nvPr/>
        </p:nvSpPr>
        <p:spPr>
          <a:xfrm>
            <a:off x="5463822" y="112889"/>
            <a:ext cx="2994377" cy="32273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Nima</a:t>
            </a:r>
          </a:p>
        </p:txBody>
      </p:sp>
      <p:sp>
        <p:nvSpPr>
          <p:cNvPr id="3" name="Rectangle 2">
            <a:extLst>
              <a:ext uri="{FF2B5EF4-FFF2-40B4-BE49-F238E27FC236}">
                <a16:creationId xmlns:a16="http://schemas.microsoft.com/office/drawing/2014/main" id="{63158051-5E87-E839-91F4-E6521F2127E8}"/>
              </a:ext>
            </a:extLst>
          </p:cNvPr>
          <p:cNvSpPr/>
          <p:nvPr/>
        </p:nvSpPr>
        <p:spPr>
          <a:xfrm>
            <a:off x="4378815" y="112889"/>
            <a:ext cx="4596493" cy="32273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a:solidFill>
                  <a:schemeClr val="dk1"/>
                </a:solidFill>
                <a:latin typeface="Times New Roman"/>
                <a:cs typeface="Times New Roman"/>
                <a:sym typeface="Times New Roman"/>
              </a:rPr>
              <a:t>doc.: IEEE 802.11-23/0381-00-0uhr</a:t>
            </a:r>
          </a:p>
        </p:txBody>
      </p:sp>
    </p:spTree>
    <p:extLst>
      <p:ext uri="{BB962C8B-B14F-4D97-AF65-F5344CB8AC3E}">
        <p14:creationId xmlns:p14="http://schemas.microsoft.com/office/powerpoint/2010/main" val="7962922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32"/>
          <p:cNvSpPr txBox="1">
            <a:spLocks noGrp="1"/>
          </p:cNvSpPr>
          <p:nvPr>
            <p:ph type="title"/>
          </p:nvPr>
        </p:nvSpPr>
        <p:spPr>
          <a:xfrm>
            <a:off x="457200" y="539011"/>
            <a:ext cx="8229600" cy="378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800" dirty="0"/>
              <a:t>Example of Enhanced HCCA under MLO</a:t>
            </a:r>
            <a:endParaRPr sz="2800" dirty="0"/>
          </a:p>
        </p:txBody>
      </p:sp>
      <p:sp>
        <p:nvSpPr>
          <p:cNvPr id="177" name="Google Shape;177;p32"/>
          <p:cNvSpPr txBox="1">
            <a:spLocks noGrp="1"/>
          </p:cNvSpPr>
          <p:nvPr>
            <p:ph type="body" idx="1"/>
          </p:nvPr>
        </p:nvSpPr>
        <p:spPr>
          <a:xfrm>
            <a:off x="313975" y="917000"/>
            <a:ext cx="8430000" cy="3930900"/>
          </a:xfrm>
          <a:prstGeom prst="rect">
            <a:avLst/>
          </a:prstGeom>
          <a:noFill/>
          <a:ln>
            <a:noFill/>
          </a:ln>
        </p:spPr>
        <p:txBody>
          <a:bodyPr spcFirstLastPara="1" wrap="square" lIns="68575" tIns="68575" rIns="68575" bIns="68575" anchor="t" anchorCtr="0">
            <a:noAutofit/>
          </a:bodyPr>
          <a:lstStyle/>
          <a:p>
            <a:pPr marL="342900" lvl="0" indent="0" algn="just" rtl="0">
              <a:lnSpc>
                <a:spcPct val="100000"/>
              </a:lnSpc>
              <a:spcBef>
                <a:spcPts val="900"/>
              </a:spcBef>
              <a:spcAft>
                <a:spcPts val="0"/>
              </a:spcAft>
              <a:buNone/>
            </a:pPr>
            <a:endParaRPr sz="1200" b="0" dirty="0"/>
          </a:p>
          <a:p>
            <a:pPr marL="342900" lvl="0" indent="0" algn="just" rtl="0">
              <a:lnSpc>
                <a:spcPct val="100000"/>
              </a:lnSpc>
              <a:spcBef>
                <a:spcPts val="900"/>
              </a:spcBef>
              <a:spcAft>
                <a:spcPts val="0"/>
              </a:spcAft>
              <a:buNone/>
            </a:pPr>
            <a:endParaRPr sz="1200" b="0" dirty="0"/>
          </a:p>
        </p:txBody>
      </p:sp>
      <p:sp>
        <p:nvSpPr>
          <p:cNvPr id="178" name="Google Shape;178;p32"/>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9</a:t>
            </a:fld>
            <a:endParaRPr/>
          </a:p>
        </p:txBody>
      </p:sp>
      <p:cxnSp>
        <p:nvCxnSpPr>
          <p:cNvPr id="22" name="Straight Connector 21">
            <a:extLst>
              <a:ext uri="{FF2B5EF4-FFF2-40B4-BE49-F238E27FC236}">
                <a16:creationId xmlns:a16="http://schemas.microsoft.com/office/drawing/2014/main" id="{33593462-03DC-DB9D-D14E-26F18321FA4B}"/>
              </a:ext>
            </a:extLst>
          </p:cNvPr>
          <p:cNvCxnSpPr>
            <a:cxnSpLocks/>
          </p:cNvCxnSpPr>
          <p:nvPr/>
        </p:nvCxnSpPr>
        <p:spPr>
          <a:xfrm flipV="1">
            <a:off x="668616" y="1467051"/>
            <a:ext cx="23712" cy="3098703"/>
          </a:xfrm>
          <a:prstGeom prst="line">
            <a:avLst/>
          </a:prstGeom>
          <a:ln w="25400"/>
        </p:spPr>
        <p:style>
          <a:lnRef idx="1">
            <a:schemeClr val="dk1"/>
          </a:lnRef>
          <a:fillRef idx="0">
            <a:schemeClr val="dk1"/>
          </a:fillRef>
          <a:effectRef idx="0">
            <a:schemeClr val="dk1"/>
          </a:effectRef>
          <a:fontRef idx="minor">
            <a:schemeClr val="tx1"/>
          </a:fontRef>
        </p:style>
      </p:cxnSp>
      <p:cxnSp>
        <p:nvCxnSpPr>
          <p:cNvPr id="23" name="Straight Connector 22">
            <a:extLst>
              <a:ext uri="{FF2B5EF4-FFF2-40B4-BE49-F238E27FC236}">
                <a16:creationId xmlns:a16="http://schemas.microsoft.com/office/drawing/2014/main" id="{6DBA3D20-54B2-0CA8-BF05-3CD3457069AB}"/>
              </a:ext>
            </a:extLst>
          </p:cNvPr>
          <p:cNvCxnSpPr>
            <a:cxnSpLocks/>
          </p:cNvCxnSpPr>
          <p:nvPr/>
        </p:nvCxnSpPr>
        <p:spPr>
          <a:xfrm flipV="1">
            <a:off x="1329810" y="1467051"/>
            <a:ext cx="24042" cy="3105865"/>
          </a:xfrm>
          <a:prstGeom prst="line">
            <a:avLst/>
          </a:prstGeom>
          <a:ln w="25400"/>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EED2D0B2-DFD2-96E7-0476-494700A8CCF6}"/>
              </a:ext>
            </a:extLst>
          </p:cNvPr>
          <p:cNvCxnSpPr>
            <a:cxnSpLocks/>
          </p:cNvCxnSpPr>
          <p:nvPr/>
        </p:nvCxnSpPr>
        <p:spPr>
          <a:xfrm flipV="1">
            <a:off x="1969513" y="1467051"/>
            <a:ext cx="5639" cy="3105865"/>
          </a:xfrm>
          <a:prstGeom prst="line">
            <a:avLst/>
          </a:prstGeom>
          <a:ln w="25400"/>
        </p:spPr>
        <p:style>
          <a:lnRef idx="1">
            <a:schemeClr val="dk1"/>
          </a:lnRef>
          <a:fillRef idx="0">
            <a:schemeClr val="dk1"/>
          </a:fillRef>
          <a:effectRef idx="0">
            <a:schemeClr val="dk1"/>
          </a:effectRef>
          <a:fontRef idx="minor">
            <a:schemeClr val="tx1"/>
          </a:fontRef>
        </p:style>
      </p:cxnSp>
      <p:cxnSp>
        <p:nvCxnSpPr>
          <p:cNvPr id="25" name="Straight Connector 24">
            <a:extLst>
              <a:ext uri="{FF2B5EF4-FFF2-40B4-BE49-F238E27FC236}">
                <a16:creationId xmlns:a16="http://schemas.microsoft.com/office/drawing/2014/main" id="{D6FC3E6A-3038-35E5-99B4-6873A8567690}"/>
              </a:ext>
            </a:extLst>
          </p:cNvPr>
          <p:cNvCxnSpPr>
            <a:cxnSpLocks/>
          </p:cNvCxnSpPr>
          <p:nvPr/>
        </p:nvCxnSpPr>
        <p:spPr>
          <a:xfrm flipV="1">
            <a:off x="4270014" y="1478379"/>
            <a:ext cx="12068" cy="3120188"/>
          </a:xfrm>
          <a:prstGeom prst="line">
            <a:avLst/>
          </a:prstGeom>
          <a:ln w="25400"/>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9826ABC0-D665-AF16-9124-7D0AF8633B13}"/>
              </a:ext>
            </a:extLst>
          </p:cNvPr>
          <p:cNvCxnSpPr>
            <a:cxnSpLocks/>
          </p:cNvCxnSpPr>
          <p:nvPr/>
        </p:nvCxnSpPr>
        <p:spPr>
          <a:xfrm flipV="1">
            <a:off x="4901269" y="1473199"/>
            <a:ext cx="12710" cy="3113026"/>
          </a:xfrm>
          <a:prstGeom prst="line">
            <a:avLst/>
          </a:prstGeom>
          <a:ln w="25400"/>
        </p:spPr>
        <p:style>
          <a:lnRef idx="1">
            <a:schemeClr val="dk1"/>
          </a:lnRef>
          <a:fillRef idx="0">
            <a:schemeClr val="dk1"/>
          </a:fillRef>
          <a:effectRef idx="0">
            <a:schemeClr val="dk1"/>
          </a:effectRef>
          <a:fontRef idx="minor">
            <a:schemeClr val="tx1"/>
          </a:fontRef>
        </p:style>
      </p:cxnSp>
      <p:cxnSp>
        <p:nvCxnSpPr>
          <p:cNvPr id="27" name="Straight Connector 26">
            <a:extLst>
              <a:ext uri="{FF2B5EF4-FFF2-40B4-BE49-F238E27FC236}">
                <a16:creationId xmlns:a16="http://schemas.microsoft.com/office/drawing/2014/main" id="{6BD9E5EF-AB9E-D85E-127E-02354FFA39A5}"/>
              </a:ext>
            </a:extLst>
          </p:cNvPr>
          <p:cNvCxnSpPr>
            <a:cxnSpLocks/>
          </p:cNvCxnSpPr>
          <p:nvPr/>
        </p:nvCxnSpPr>
        <p:spPr>
          <a:xfrm flipV="1">
            <a:off x="5522558" y="1478379"/>
            <a:ext cx="25530" cy="3120188"/>
          </a:xfrm>
          <a:prstGeom prst="line">
            <a:avLst/>
          </a:prstGeom>
          <a:ln w="25400"/>
        </p:spPr>
        <p:style>
          <a:lnRef idx="1">
            <a:schemeClr val="dk1"/>
          </a:lnRef>
          <a:fillRef idx="0">
            <a:schemeClr val="dk1"/>
          </a:fillRef>
          <a:effectRef idx="0">
            <a:schemeClr val="dk1"/>
          </a:effectRef>
          <a:fontRef idx="minor">
            <a:schemeClr val="tx1"/>
          </a:fontRef>
        </p:style>
      </p:cxnSp>
      <p:cxnSp>
        <p:nvCxnSpPr>
          <p:cNvPr id="28" name="Straight Arrow Connector 27">
            <a:extLst>
              <a:ext uri="{FF2B5EF4-FFF2-40B4-BE49-F238E27FC236}">
                <a16:creationId xmlns:a16="http://schemas.microsoft.com/office/drawing/2014/main" id="{EA632DD2-585A-0083-7AFB-2727499714BB}"/>
              </a:ext>
            </a:extLst>
          </p:cNvPr>
          <p:cNvCxnSpPr>
            <a:cxnSpLocks/>
          </p:cNvCxnSpPr>
          <p:nvPr/>
        </p:nvCxnSpPr>
        <p:spPr>
          <a:xfrm flipH="1">
            <a:off x="1969513" y="1851899"/>
            <a:ext cx="2300501" cy="0"/>
          </a:xfrm>
          <a:prstGeom prst="straightConnector1">
            <a:avLst/>
          </a:prstGeom>
          <a:ln w="12700">
            <a:solidFill>
              <a:srgbClr val="C0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8A8A5A85-35F3-0FE6-5CE7-752204BE9F60}"/>
              </a:ext>
            </a:extLst>
          </p:cNvPr>
          <p:cNvCxnSpPr>
            <a:cxnSpLocks/>
          </p:cNvCxnSpPr>
          <p:nvPr/>
        </p:nvCxnSpPr>
        <p:spPr>
          <a:xfrm>
            <a:off x="1969513" y="2412804"/>
            <a:ext cx="2289868" cy="0"/>
          </a:xfrm>
          <a:prstGeom prst="straightConnector1">
            <a:avLst/>
          </a:prstGeom>
          <a:ln w="12700">
            <a:solidFill>
              <a:srgbClr val="C0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B2366A04-DFEE-1120-9A56-DD3918685E8A}"/>
              </a:ext>
            </a:extLst>
          </p:cNvPr>
          <p:cNvCxnSpPr>
            <a:cxnSpLocks/>
          </p:cNvCxnSpPr>
          <p:nvPr/>
        </p:nvCxnSpPr>
        <p:spPr>
          <a:xfrm flipH="1" flipV="1">
            <a:off x="668616" y="2010603"/>
            <a:ext cx="4853942" cy="3735"/>
          </a:xfrm>
          <a:prstGeom prst="straightConnector1">
            <a:avLst/>
          </a:prstGeom>
          <a:ln w="12700">
            <a:solidFill>
              <a:srgbClr val="C00000"/>
            </a:solidFill>
            <a:prstDash val="dash"/>
            <a:tailEnd type="triangle" w="lg" len="lg"/>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3F94A7F3-C02F-32CB-5BDE-28CDDCB3E7EA}"/>
              </a:ext>
            </a:extLst>
          </p:cNvPr>
          <p:cNvCxnSpPr>
            <a:cxnSpLocks/>
          </p:cNvCxnSpPr>
          <p:nvPr/>
        </p:nvCxnSpPr>
        <p:spPr>
          <a:xfrm flipH="1">
            <a:off x="1353852" y="1931294"/>
            <a:ext cx="3560127" cy="0"/>
          </a:xfrm>
          <a:prstGeom prst="straightConnector1">
            <a:avLst/>
          </a:prstGeom>
          <a:ln w="12700">
            <a:solidFill>
              <a:srgbClr val="C00000"/>
            </a:solidFill>
            <a:prstDash val="dash"/>
            <a:tailEnd type="triangle" w="lg" len="lg"/>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692C64CD-169B-6063-74A0-7E1DA8480279}"/>
              </a:ext>
            </a:extLst>
          </p:cNvPr>
          <p:cNvCxnSpPr>
            <a:cxnSpLocks/>
          </p:cNvCxnSpPr>
          <p:nvPr/>
        </p:nvCxnSpPr>
        <p:spPr>
          <a:xfrm flipH="1">
            <a:off x="1336737" y="2490097"/>
            <a:ext cx="3577242" cy="0"/>
          </a:xfrm>
          <a:prstGeom prst="straightConnector1">
            <a:avLst/>
          </a:prstGeom>
          <a:ln w="12700">
            <a:solidFill>
              <a:srgbClr val="C00000"/>
            </a:solidFill>
            <a:prstDash val="dash"/>
            <a:headEnd type="triangle" w="lg" len="lg"/>
            <a:tailEnd type="none" w="lg" len="lg"/>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510F75D7-3094-A462-4252-6E24405711D7}"/>
              </a:ext>
            </a:extLst>
          </p:cNvPr>
          <p:cNvCxnSpPr>
            <a:cxnSpLocks/>
          </p:cNvCxnSpPr>
          <p:nvPr/>
        </p:nvCxnSpPr>
        <p:spPr>
          <a:xfrm flipH="1">
            <a:off x="688903" y="2576496"/>
            <a:ext cx="4830970" cy="0"/>
          </a:xfrm>
          <a:prstGeom prst="straightConnector1">
            <a:avLst/>
          </a:prstGeom>
          <a:ln w="12700">
            <a:solidFill>
              <a:srgbClr val="C00000"/>
            </a:solidFill>
            <a:prstDash val="dash"/>
            <a:headEnd type="triangle" w="lg" len="lg"/>
            <a:tailEnd type="none" w="lg" len="lg"/>
          </a:ln>
        </p:spPr>
        <p:style>
          <a:lnRef idx="1">
            <a:schemeClr val="accent1"/>
          </a:lnRef>
          <a:fillRef idx="0">
            <a:schemeClr val="accent1"/>
          </a:fillRef>
          <a:effectRef idx="0">
            <a:schemeClr val="accent1"/>
          </a:effectRef>
          <a:fontRef idx="minor">
            <a:schemeClr val="tx1"/>
          </a:fontRef>
        </p:style>
      </p:cxnSp>
      <p:sp>
        <p:nvSpPr>
          <p:cNvPr id="59" name="TextBox 58">
            <a:extLst>
              <a:ext uri="{FF2B5EF4-FFF2-40B4-BE49-F238E27FC236}">
                <a16:creationId xmlns:a16="http://schemas.microsoft.com/office/drawing/2014/main" id="{BA453F0E-1D3A-E598-81F8-E07F4A168481}"/>
              </a:ext>
            </a:extLst>
          </p:cNvPr>
          <p:cNvSpPr txBox="1"/>
          <p:nvPr/>
        </p:nvSpPr>
        <p:spPr>
          <a:xfrm>
            <a:off x="1752588" y="1439676"/>
            <a:ext cx="888960" cy="280678"/>
          </a:xfrm>
          <a:prstGeom prst="rect">
            <a:avLst/>
          </a:prstGeom>
          <a:noFill/>
        </p:spPr>
        <p:txBody>
          <a:bodyPr wrap="square" rtlCol="0">
            <a:spAutoFit/>
          </a:bodyPr>
          <a:lstStyle/>
          <a:p>
            <a:pPr algn="ctr"/>
            <a:r>
              <a:rPr lang="en-US" sz="800" dirty="0"/>
              <a:t>2.4 GHz</a:t>
            </a:r>
          </a:p>
        </p:txBody>
      </p:sp>
      <p:sp>
        <p:nvSpPr>
          <p:cNvPr id="60" name="TextBox 59">
            <a:extLst>
              <a:ext uri="{FF2B5EF4-FFF2-40B4-BE49-F238E27FC236}">
                <a16:creationId xmlns:a16="http://schemas.microsoft.com/office/drawing/2014/main" id="{EEC19435-6E5C-F7F1-0DAC-D9AA5DFDB855}"/>
              </a:ext>
            </a:extLst>
          </p:cNvPr>
          <p:cNvSpPr txBox="1"/>
          <p:nvPr/>
        </p:nvSpPr>
        <p:spPr>
          <a:xfrm>
            <a:off x="1080553" y="1461517"/>
            <a:ext cx="888960" cy="280678"/>
          </a:xfrm>
          <a:prstGeom prst="rect">
            <a:avLst/>
          </a:prstGeom>
          <a:noFill/>
        </p:spPr>
        <p:txBody>
          <a:bodyPr wrap="square" rtlCol="0">
            <a:spAutoFit/>
          </a:bodyPr>
          <a:lstStyle/>
          <a:p>
            <a:pPr algn="ctr"/>
            <a:r>
              <a:rPr lang="en-US" sz="800" dirty="0"/>
              <a:t>5 GHz</a:t>
            </a:r>
          </a:p>
        </p:txBody>
      </p:sp>
      <p:sp>
        <p:nvSpPr>
          <p:cNvPr id="61" name="TextBox 60">
            <a:extLst>
              <a:ext uri="{FF2B5EF4-FFF2-40B4-BE49-F238E27FC236}">
                <a16:creationId xmlns:a16="http://schemas.microsoft.com/office/drawing/2014/main" id="{D6CAEE06-A950-BBE1-48D6-04EE3678649F}"/>
              </a:ext>
            </a:extLst>
          </p:cNvPr>
          <p:cNvSpPr txBox="1"/>
          <p:nvPr/>
        </p:nvSpPr>
        <p:spPr>
          <a:xfrm>
            <a:off x="4927918" y="1471956"/>
            <a:ext cx="888960" cy="280678"/>
          </a:xfrm>
          <a:prstGeom prst="rect">
            <a:avLst/>
          </a:prstGeom>
          <a:noFill/>
        </p:spPr>
        <p:txBody>
          <a:bodyPr wrap="square" rtlCol="0">
            <a:spAutoFit/>
          </a:bodyPr>
          <a:lstStyle/>
          <a:p>
            <a:pPr algn="ctr"/>
            <a:r>
              <a:rPr lang="en-US" sz="800" dirty="0"/>
              <a:t>6 GHz</a:t>
            </a:r>
          </a:p>
        </p:txBody>
      </p:sp>
      <p:sp>
        <p:nvSpPr>
          <p:cNvPr id="62" name="TextBox 61">
            <a:extLst>
              <a:ext uri="{FF2B5EF4-FFF2-40B4-BE49-F238E27FC236}">
                <a16:creationId xmlns:a16="http://schemas.microsoft.com/office/drawing/2014/main" id="{CAB56913-9A32-8FBE-2FAC-C2C26CCB4DF9}"/>
              </a:ext>
            </a:extLst>
          </p:cNvPr>
          <p:cNvSpPr txBox="1"/>
          <p:nvPr/>
        </p:nvSpPr>
        <p:spPr>
          <a:xfrm>
            <a:off x="3612110" y="1451565"/>
            <a:ext cx="888960" cy="280678"/>
          </a:xfrm>
          <a:prstGeom prst="rect">
            <a:avLst/>
          </a:prstGeom>
          <a:noFill/>
        </p:spPr>
        <p:txBody>
          <a:bodyPr wrap="square" rtlCol="0">
            <a:spAutoFit/>
          </a:bodyPr>
          <a:lstStyle/>
          <a:p>
            <a:pPr algn="ctr"/>
            <a:r>
              <a:rPr lang="en-US" sz="800" dirty="0"/>
              <a:t>2.4 GHz</a:t>
            </a:r>
          </a:p>
        </p:txBody>
      </p:sp>
      <p:sp>
        <p:nvSpPr>
          <p:cNvPr id="63" name="TextBox 62">
            <a:extLst>
              <a:ext uri="{FF2B5EF4-FFF2-40B4-BE49-F238E27FC236}">
                <a16:creationId xmlns:a16="http://schemas.microsoft.com/office/drawing/2014/main" id="{A0B8D30E-CB95-C2DC-8EFE-64B2A65F0C5C}"/>
              </a:ext>
            </a:extLst>
          </p:cNvPr>
          <p:cNvSpPr txBox="1"/>
          <p:nvPr/>
        </p:nvSpPr>
        <p:spPr>
          <a:xfrm>
            <a:off x="4270014" y="1470096"/>
            <a:ext cx="888960" cy="280678"/>
          </a:xfrm>
          <a:prstGeom prst="rect">
            <a:avLst/>
          </a:prstGeom>
          <a:noFill/>
        </p:spPr>
        <p:txBody>
          <a:bodyPr wrap="square" rtlCol="0">
            <a:spAutoFit/>
          </a:bodyPr>
          <a:lstStyle/>
          <a:p>
            <a:pPr algn="ctr"/>
            <a:r>
              <a:rPr lang="en-US" sz="800" dirty="0"/>
              <a:t>5 GHz</a:t>
            </a:r>
          </a:p>
        </p:txBody>
      </p:sp>
      <p:sp>
        <p:nvSpPr>
          <p:cNvPr id="128" name="TextBox 127">
            <a:extLst>
              <a:ext uri="{FF2B5EF4-FFF2-40B4-BE49-F238E27FC236}">
                <a16:creationId xmlns:a16="http://schemas.microsoft.com/office/drawing/2014/main" id="{45621DBB-436F-01FA-75C4-7416A64B9EAC}"/>
              </a:ext>
            </a:extLst>
          </p:cNvPr>
          <p:cNvSpPr txBox="1"/>
          <p:nvPr/>
        </p:nvSpPr>
        <p:spPr>
          <a:xfrm>
            <a:off x="427223" y="1439676"/>
            <a:ext cx="888960" cy="280678"/>
          </a:xfrm>
          <a:prstGeom prst="rect">
            <a:avLst/>
          </a:prstGeom>
          <a:noFill/>
        </p:spPr>
        <p:txBody>
          <a:bodyPr wrap="square" rtlCol="0">
            <a:spAutoFit/>
          </a:bodyPr>
          <a:lstStyle/>
          <a:p>
            <a:pPr algn="ctr"/>
            <a:r>
              <a:rPr lang="en-US" sz="800" dirty="0"/>
              <a:t>6 GHz</a:t>
            </a:r>
          </a:p>
        </p:txBody>
      </p:sp>
      <p:grpSp>
        <p:nvGrpSpPr>
          <p:cNvPr id="131" name="Group 130">
            <a:extLst>
              <a:ext uri="{FF2B5EF4-FFF2-40B4-BE49-F238E27FC236}">
                <a16:creationId xmlns:a16="http://schemas.microsoft.com/office/drawing/2014/main" id="{972159AC-808C-F9AD-20D5-A490DA4C05C5}"/>
              </a:ext>
            </a:extLst>
          </p:cNvPr>
          <p:cNvGrpSpPr/>
          <p:nvPr/>
        </p:nvGrpSpPr>
        <p:grpSpPr>
          <a:xfrm>
            <a:off x="400025" y="961075"/>
            <a:ext cx="5440627" cy="506454"/>
            <a:chOff x="173278" y="1096113"/>
            <a:chExt cx="5440627" cy="506454"/>
          </a:xfrm>
        </p:grpSpPr>
        <p:sp>
          <p:nvSpPr>
            <p:cNvPr id="53" name="TextBox 52">
              <a:extLst>
                <a:ext uri="{FF2B5EF4-FFF2-40B4-BE49-F238E27FC236}">
                  <a16:creationId xmlns:a16="http://schemas.microsoft.com/office/drawing/2014/main" id="{D7A5428E-CC2D-EDCC-583D-24E1CAB42B0D}"/>
                </a:ext>
              </a:extLst>
            </p:cNvPr>
            <p:cNvSpPr txBox="1"/>
            <p:nvPr/>
          </p:nvSpPr>
          <p:spPr>
            <a:xfrm>
              <a:off x="1469005" y="1371257"/>
              <a:ext cx="571090" cy="230832"/>
            </a:xfrm>
            <a:prstGeom prst="rect">
              <a:avLst/>
            </a:prstGeom>
            <a:noFill/>
            <a:ln>
              <a:solidFill>
                <a:schemeClr val="tx1"/>
              </a:solidFill>
            </a:ln>
          </p:spPr>
          <p:txBody>
            <a:bodyPr wrap="square" rtlCol="0">
              <a:spAutoFit/>
            </a:bodyPr>
            <a:lstStyle/>
            <a:p>
              <a:r>
                <a:rPr lang="en-US" sz="900" dirty="0"/>
                <a:t>STA 1</a:t>
              </a:r>
            </a:p>
          </p:txBody>
        </p:sp>
        <p:sp>
          <p:nvSpPr>
            <p:cNvPr id="54" name="TextBox 53">
              <a:extLst>
                <a:ext uri="{FF2B5EF4-FFF2-40B4-BE49-F238E27FC236}">
                  <a16:creationId xmlns:a16="http://schemas.microsoft.com/office/drawing/2014/main" id="{5CB3574E-51C4-AD05-D0EA-E229C5A78354}"/>
                </a:ext>
              </a:extLst>
            </p:cNvPr>
            <p:cNvSpPr txBox="1"/>
            <p:nvPr/>
          </p:nvSpPr>
          <p:spPr>
            <a:xfrm>
              <a:off x="173278" y="1371735"/>
              <a:ext cx="571090" cy="230832"/>
            </a:xfrm>
            <a:prstGeom prst="rect">
              <a:avLst/>
            </a:prstGeom>
            <a:noFill/>
            <a:ln>
              <a:solidFill>
                <a:schemeClr val="tx1"/>
              </a:solidFill>
            </a:ln>
          </p:spPr>
          <p:txBody>
            <a:bodyPr wrap="square" rtlCol="0">
              <a:spAutoFit/>
            </a:bodyPr>
            <a:lstStyle/>
            <a:p>
              <a:r>
                <a:rPr lang="en-US" sz="900" dirty="0"/>
                <a:t>STA 3</a:t>
              </a:r>
            </a:p>
          </p:txBody>
        </p:sp>
        <p:sp>
          <p:nvSpPr>
            <p:cNvPr id="55" name="TextBox 54">
              <a:extLst>
                <a:ext uri="{FF2B5EF4-FFF2-40B4-BE49-F238E27FC236}">
                  <a16:creationId xmlns:a16="http://schemas.microsoft.com/office/drawing/2014/main" id="{225E54FB-C2BF-814D-975E-3FA68FAFB93C}"/>
                </a:ext>
              </a:extLst>
            </p:cNvPr>
            <p:cNvSpPr txBox="1"/>
            <p:nvPr/>
          </p:nvSpPr>
          <p:spPr>
            <a:xfrm>
              <a:off x="827876" y="1371257"/>
              <a:ext cx="571090" cy="230832"/>
            </a:xfrm>
            <a:prstGeom prst="rect">
              <a:avLst/>
            </a:prstGeom>
            <a:noFill/>
            <a:ln>
              <a:solidFill>
                <a:schemeClr val="tx1"/>
              </a:solidFill>
            </a:ln>
          </p:spPr>
          <p:txBody>
            <a:bodyPr wrap="square" rtlCol="0">
              <a:spAutoFit/>
            </a:bodyPr>
            <a:lstStyle/>
            <a:p>
              <a:r>
                <a:rPr lang="en-US" sz="900" dirty="0"/>
                <a:t>STA 2</a:t>
              </a:r>
            </a:p>
          </p:txBody>
        </p:sp>
        <p:sp>
          <p:nvSpPr>
            <p:cNvPr id="56" name="TextBox 55">
              <a:extLst>
                <a:ext uri="{FF2B5EF4-FFF2-40B4-BE49-F238E27FC236}">
                  <a16:creationId xmlns:a16="http://schemas.microsoft.com/office/drawing/2014/main" id="{C5E982F8-2B70-774B-9A48-D3589D897F31}"/>
                </a:ext>
              </a:extLst>
            </p:cNvPr>
            <p:cNvSpPr txBox="1"/>
            <p:nvPr/>
          </p:nvSpPr>
          <p:spPr>
            <a:xfrm>
              <a:off x="5042815" y="1371257"/>
              <a:ext cx="571090" cy="230832"/>
            </a:xfrm>
            <a:prstGeom prst="rect">
              <a:avLst/>
            </a:prstGeom>
            <a:noFill/>
            <a:ln>
              <a:solidFill>
                <a:schemeClr val="tx1"/>
              </a:solidFill>
            </a:ln>
          </p:spPr>
          <p:txBody>
            <a:bodyPr wrap="square" rtlCol="0">
              <a:spAutoFit/>
            </a:bodyPr>
            <a:lstStyle/>
            <a:p>
              <a:pPr algn="ctr"/>
              <a:r>
                <a:rPr lang="en-US" sz="900" dirty="0"/>
                <a:t>AP 3</a:t>
              </a:r>
            </a:p>
          </p:txBody>
        </p:sp>
        <p:sp>
          <p:nvSpPr>
            <p:cNvPr id="57" name="TextBox 56">
              <a:extLst>
                <a:ext uri="{FF2B5EF4-FFF2-40B4-BE49-F238E27FC236}">
                  <a16:creationId xmlns:a16="http://schemas.microsoft.com/office/drawing/2014/main" id="{2376ABEC-9014-58F3-E3B5-FEDD1DB3017F}"/>
                </a:ext>
              </a:extLst>
            </p:cNvPr>
            <p:cNvSpPr txBox="1"/>
            <p:nvPr/>
          </p:nvSpPr>
          <p:spPr>
            <a:xfrm>
              <a:off x="3747089" y="1371735"/>
              <a:ext cx="571090" cy="230832"/>
            </a:xfrm>
            <a:prstGeom prst="rect">
              <a:avLst/>
            </a:prstGeom>
            <a:noFill/>
            <a:ln>
              <a:solidFill>
                <a:schemeClr val="tx1"/>
              </a:solidFill>
            </a:ln>
          </p:spPr>
          <p:txBody>
            <a:bodyPr wrap="square" rtlCol="0">
              <a:spAutoFit/>
            </a:bodyPr>
            <a:lstStyle/>
            <a:p>
              <a:pPr algn="ctr"/>
              <a:r>
                <a:rPr lang="en-US" sz="900" dirty="0"/>
                <a:t>AP 1 </a:t>
              </a:r>
            </a:p>
          </p:txBody>
        </p:sp>
        <p:sp>
          <p:nvSpPr>
            <p:cNvPr id="58" name="TextBox 57">
              <a:extLst>
                <a:ext uri="{FF2B5EF4-FFF2-40B4-BE49-F238E27FC236}">
                  <a16:creationId xmlns:a16="http://schemas.microsoft.com/office/drawing/2014/main" id="{CE56E289-E034-2593-CF19-D00CCFCF1A53}"/>
                </a:ext>
              </a:extLst>
            </p:cNvPr>
            <p:cNvSpPr txBox="1"/>
            <p:nvPr/>
          </p:nvSpPr>
          <p:spPr>
            <a:xfrm>
              <a:off x="4401687" y="1371257"/>
              <a:ext cx="571090" cy="230832"/>
            </a:xfrm>
            <a:prstGeom prst="rect">
              <a:avLst/>
            </a:prstGeom>
            <a:noFill/>
            <a:ln>
              <a:solidFill>
                <a:schemeClr val="tx1"/>
              </a:solidFill>
            </a:ln>
          </p:spPr>
          <p:txBody>
            <a:bodyPr wrap="square" rtlCol="0">
              <a:spAutoFit/>
            </a:bodyPr>
            <a:lstStyle/>
            <a:p>
              <a:pPr algn="ctr"/>
              <a:r>
                <a:rPr lang="en-US" sz="900" dirty="0"/>
                <a:t>AP 2</a:t>
              </a:r>
            </a:p>
          </p:txBody>
        </p:sp>
        <p:sp>
          <p:nvSpPr>
            <p:cNvPr id="129" name="TextBox 128">
              <a:extLst>
                <a:ext uri="{FF2B5EF4-FFF2-40B4-BE49-F238E27FC236}">
                  <a16:creationId xmlns:a16="http://schemas.microsoft.com/office/drawing/2014/main" id="{51248026-1A06-2BE5-4C52-76070C4007E6}"/>
                </a:ext>
              </a:extLst>
            </p:cNvPr>
            <p:cNvSpPr txBox="1"/>
            <p:nvPr/>
          </p:nvSpPr>
          <p:spPr>
            <a:xfrm>
              <a:off x="462156" y="1096113"/>
              <a:ext cx="1739695" cy="276999"/>
            </a:xfrm>
            <a:prstGeom prst="rect">
              <a:avLst/>
            </a:prstGeom>
            <a:noFill/>
          </p:spPr>
          <p:txBody>
            <a:bodyPr wrap="square" rtlCol="0">
              <a:spAutoFit/>
            </a:bodyPr>
            <a:lstStyle/>
            <a:p>
              <a:r>
                <a:rPr lang="en-US" sz="1200" b="1" dirty="0"/>
                <a:t>non-AP MLD </a:t>
              </a:r>
            </a:p>
          </p:txBody>
        </p:sp>
        <p:sp>
          <p:nvSpPr>
            <p:cNvPr id="130" name="TextBox 129">
              <a:extLst>
                <a:ext uri="{FF2B5EF4-FFF2-40B4-BE49-F238E27FC236}">
                  <a16:creationId xmlns:a16="http://schemas.microsoft.com/office/drawing/2014/main" id="{99ECEFB1-A553-C367-E454-56E40368566A}"/>
                </a:ext>
              </a:extLst>
            </p:cNvPr>
            <p:cNvSpPr txBox="1"/>
            <p:nvPr/>
          </p:nvSpPr>
          <p:spPr>
            <a:xfrm>
              <a:off x="3782361" y="1122586"/>
              <a:ext cx="1739695" cy="276999"/>
            </a:xfrm>
            <a:prstGeom prst="rect">
              <a:avLst/>
            </a:prstGeom>
            <a:noFill/>
          </p:spPr>
          <p:txBody>
            <a:bodyPr wrap="square" rtlCol="0">
              <a:spAutoFit/>
            </a:bodyPr>
            <a:lstStyle/>
            <a:p>
              <a:pPr algn="ctr"/>
              <a:r>
                <a:rPr lang="en-US" sz="1200" b="1" dirty="0"/>
                <a:t>AP MLD </a:t>
              </a:r>
            </a:p>
          </p:txBody>
        </p:sp>
      </p:grpSp>
      <p:cxnSp>
        <p:nvCxnSpPr>
          <p:cNvPr id="139" name="Straight Arrow Connector 138">
            <a:extLst>
              <a:ext uri="{FF2B5EF4-FFF2-40B4-BE49-F238E27FC236}">
                <a16:creationId xmlns:a16="http://schemas.microsoft.com/office/drawing/2014/main" id="{35A2F98C-85CA-F9B4-2960-92D777BA57A4}"/>
              </a:ext>
            </a:extLst>
          </p:cNvPr>
          <p:cNvCxnSpPr>
            <a:cxnSpLocks/>
          </p:cNvCxnSpPr>
          <p:nvPr/>
        </p:nvCxnSpPr>
        <p:spPr>
          <a:xfrm flipH="1">
            <a:off x="1969513" y="3040619"/>
            <a:ext cx="2300501" cy="9471"/>
          </a:xfrm>
          <a:prstGeom prst="straightConnector1">
            <a:avLst/>
          </a:prstGeom>
          <a:ln w="12700">
            <a:solidFill>
              <a:srgbClr val="C0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40" name="Straight Arrow Connector 139">
            <a:extLst>
              <a:ext uri="{FF2B5EF4-FFF2-40B4-BE49-F238E27FC236}">
                <a16:creationId xmlns:a16="http://schemas.microsoft.com/office/drawing/2014/main" id="{E9DD5897-7067-A2C6-6E65-BE085BA3AB2B}"/>
              </a:ext>
            </a:extLst>
          </p:cNvPr>
          <p:cNvCxnSpPr>
            <a:cxnSpLocks/>
          </p:cNvCxnSpPr>
          <p:nvPr/>
        </p:nvCxnSpPr>
        <p:spPr>
          <a:xfrm flipH="1" flipV="1">
            <a:off x="668616" y="3199323"/>
            <a:ext cx="4853942" cy="3735"/>
          </a:xfrm>
          <a:prstGeom prst="straightConnector1">
            <a:avLst/>
          </a:prstGeom>
          <a:ln w="12700">
            <a:solidFill>
              <a:srgbClr val="C00000"/>
            </a:solidFill>
            <a:prstDash val="solid"/>
            <a:tailEnd type="triangle" w="lg" len="lg"/>
          </a:ln>
        </p:spPr>
        <p:style>
          <a:lnRef idx="1">
            <a:schemeClr val="accent1"/>
          </a:lnRef>
          <a:fillRef idx="0">
            <a:schemeClr val="accent1"/>
          </a:fillRef>
          <a:effectRef idx="0">
            <a:schemeClr val="accent1"/>
          </a:effectRef>
          <a:fontRef idx="minor">
            <a:schemeClr val="tx1"/>
          </a:fontRef>
        </p:style>
      </p:cxnSp>
      <p:cxnSp>
        <p:nvCxnSpPr>
          <p:cNvPr id="141" name="Straight Arrow Connector 140">
            <a:extLst>
              <a:ext uri="{FF2B5EF4-FFF2-40B4-BE49-F238E27FC236}">
                <a16:creationId xmlns:a16="http://schemas.microsoft.com/office/drawing/2014/main" id="{901E0305-D040-9C93-CFAC-1D3A92CA948C}"/>
              </a:ext>
            </a:extLst>
          </p:cNvPr>
          <p:cNvCxnSpPr>
            <a:cxnSpLocks/>
          </p:cNvCxnSpPr>
          <p:nvPr/>
        </p:nvCxnSpPr>
        <p:spPr>
          <a:xfrm flipH="1">
            <a:off x="1353852" y="3120014"/>
            <a:ext cx="3560127" cy="0"/>
          </a:xfrm>
          <a:prstGeom prst="straightConnector1">
            <a:avLst/>
          </a:prstGeom>
          <a:ln w="12700">
            <a:solidFill>
              <a:srgbClr val="C00000"/>
            </a:solidFill>
            <a:prstDash val="solid"/>
            <a:tailEnd type="triangle" w="lg" len="lg"/>
          </a:ln>
        </p:spPr>
        <p:style>
          <a:lnRef idx="1">
            <a:schemeClr val="accent1"/>
          </a:lnRef>
          <a:fillRef idx="0">
            <a:schemeClr val="accent1"/>
          </a:fillRef>
          <a:effectRef idx="0">
            <a:schemeClr val="accent1"/>
          </a:effectRef>
          <a:fontRef idx="minor">
            <a:schemeClr val="tx1"/>
          </a:fontRef>
        </p:style>
      </p:cxnSp>
      <p:cxnSp>
        <p:nvCxnSpPr>
          <p:cNvPr id="144" name="Straight Arrow Connector 143">
            <a:extLst>
              <a:ext uri="{FF2B5EF4-FFF2-40B4-BE49-F238E27FC236}">
                <a16:creationId xmlns:a16="http://schemas.microsoft.com/office/drawing/2014/main" id="{2BA7AE99-20CA-47F9-F122-168AC93666B9}"/>
              </a:ext>
            </a:extLst>
          </p:cNvPr>
          <p:cNvCxnSpPr>
            <a:cxnSpLocks/>
          </p:cNvCxnSpPr>
          <p:nvPr/>
        </p:nvCxnSpPr>
        <p:spPr>
          <a:xfrm>
            <a:off x="1969513" y="3723444"/>
            <a:ext cx="2289868" cy="0"/>
          </a:xfrm>
          <a:prstGeom prst="straightConnector1">
            <a:avLst/>
          </a:prstGeom>
          <a:ln w="12700">
            <a:solidFill>
              <a:srgbClr val="C0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45" name="Straight Arrow Connector 144">
            <a:extLst>
              <a:ext uri="{FF2B5EF4-FFF2-40B4-BE49-F238E27FC236}">
                <a16:creationId xmlns:a16="http://schemas.microsoft.com/office/drawing/2014/main" id="{5DC7D0D3-017F-8405-E422-4AA73253A45E}"/>
              </a:ext>
            </a:extLst>
          </p:cNvPr>
          <p:cNvCxnSpPr>
            <a:cxnSpLocks/>
          </p:cNvCxnSpPr>
          <p:nvPr/>
        </p:nvCxnSpPr>
        <p:spPr>
          <a:xfrm flipH="1">
            <a:off x="1321497" y="3823597"/>
            <a:ext cx="3577242" cy="0"/>
          </a:xfrm>
          <a:prstGeom prst="straightConnector1">
            <a:avLst/>
          </a:prstGeom>
          <a:ln w="12700">
            <a:solidFill>
              <a:srgbClr val="C00000"/>
            </a:solidFill>
            <a:prstDash val="solid"/>
            <a:headEnd type="triangle" w="lg" len="lg"/>
            <a:tailEnd type="none" w="lg" len="lg"/>
          </a:ln>
        </p:spPr>
        <p:style>
          <a:lnRef idx="1">
            <a:schemeClr val="accent1"/>
          </a:lnRef>
          <a:fillRef idx="0">
            <a:schemeClr val="accent1"/>
          </a:fillRef>
          <a:effectRef idx="0">
            <a:schemeClr val="accent1"/>
          </a:effectRef>
          <a:fontRef idx="minor">
            <a:schemeClr val="tx1"/>
          </a:fontRef>
        </p:style>
      </p:cxnSp>
      <p:cxnSp>
        <p:nvCxnSpPr>
          <p:cNvPr id="146" name="Straight Arrow Connector 145">
            <a:extLst>
              <a:ext uri="{FF2B5EF4-FFF2-40B4-BE49-F238E27FC236}">
                <a16:creationId xmlns:a16="http://schemas.microsoft.com/office/drawing/2014/main" id="{24616A73-BC6C-1961-CEB9-AD042C4BE99F}"/>
              </a:ext>
            </a:extLst>
          </p:cNvPr>
          <p:cNvCxnSpPr>
            <a:cxnSpLocks/>
          </p:cNvCxnSpPr>
          <p:nvPr/>
        </p:nvCxnSpPr>
        <p:spPr>
          <a:xfrm flipH="1">
            <a:off x="1939033" y="4336019"/>
            <a:ext cx="2300501" cy="9471"/>
          </a:xfrm>
          <a:prstGeom prst="straightConnector1">
            <a:avLst/>
          </a:prstGeom>
          <a:ln w="12700">
            <a:solidFill>
              <a:srgbClr val="C0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47" name="Straight Arrow Connector 146">
            <a:extLst>
              <a:ext uri="{FF2B5EF4-FFF2-40B4-BE49-F238E27FC236}">
                <a16:creationId xmlns:a16="http://schemas.microsoft.com/office/drawing/2014/main" id="{CDCAF4B5-14C4-8A28-7353-904D473FC45A}"/>
              </a:ext>
            </a:extLst>
          </p:cNvPr>
          <p:cNvCxnSpPr>
            <a:cxnSpLocks/>
          </p:cNvCxnSpPr>
          <p:nvPr/>
        </p:nvCxnSpPr>
        <p:spPr>
          <a:xfrm flipH="1">
            <a:off x="1323372" y="4415414"/>
            <a:ext cx="3560127" cy="0"/>
          </a:xfrm>
          <a:prstGeom prst="straightConnector1">
            <a:avLst/>
          </a:prstGeom>
          <a:ln w="12700">
            <a:solidFill>
              <a:srgbClr val="C00000"/>
            </a:solidFill>
            <a:prstDash val="solid"/>
            <a:tailEnd type="triangle" w="lg" len="lg"/>
          </a:ln>
        </p:spPr>
        <p:style>
          <a:lnRef idx="1">
            <a:schemeClr val="accent1"/>
          </a:lnRef>
          <a:fillRef idx="0">
            <a:schemeClr val="accent1"/>
          </a:fillRef>
          <a:effectRef idx="0">
            <a:schemeClr val="accent1"/>
          </a:effectRef>
          <a:fontRef idx="minor">
            <a:schemeClr val="tx1"/>
          </a:fontRef>
        </p:style>
      </p:cxnSp>
      <p:sp>
        <p:nvSpPr>
          <p:cNvPr id="148" name="TextBox 147">
            <a:extLst>
              <a:ext uri="{FF2B5EF4-FFF2-40B4-BE49-F238E27FC236}">
                <a16:creationId xmlns:a16="http://schemas.microsoft.com/office/drawing/2014/main" id="{D2D96866-9A33-4C68-E855-931A0E9B2BEC}"/>
              </a:ext>
            </a:extLst>
          </p:cNvPr>
          <p:cNvSpPr txBox="1"/>
          <p:nvPr/>
        </p:nvSpPr>
        <p:spPr>
          <a:xfrm>
            <a:off x="2759413" y="1648399"/>
            <a:ext cx="947695" cy="230832"/>
          </a:xfrm>
          <a:prstGeom prst="rect">
            <a:avLst/>
          </a:prstGeom>
          <a:noFill/>
        </p:spPr>
        <p:txBody>
          <a:bodyPr wrap="none" rtlCol="0">
            <a:spAutoFit/>
          </a:bodyPr>
          <a:lstStyle/>
          <a:p>
            <a:r>
              <a:rPr lang="en-US" sz="900" dirty="0"/>
              <a:t>Poll Frame. [B]</a:t>
            </a:r>
          </a:p>
        </p:txBody>
      </p:sp>
      <p:sp>
        <p:nvSpPr>
          <p:cNvPr id="149" name="TextBox 148">
            <a:extLst>
              <a:ext uri="{FF2B5EF4-FFF2-40B4-BE49-F238E27FC236}">
                <a16:creationId xmlns:a16="http://schemas.microsoft.com/office/drawing/2014/main" id="{1C26D406-3722-8743-C36F-41F05868D36F}"/>
              </a:ext>
            </a:extLst>
          </p:cNvPr>
          <p:cNvSpPr txBox="1"/>
          <p:nvPr/>
        </p:nvSpPr>
        <p:spPr>
          <a:xfrm>
            <a:off x="2625492" y="3515684"/>
            <a:ext cx="1005403" cy="230832"/>
          </a:xfrm>
          <a:prstGeom prst="rect">
            <a:avLst/>
          </a:prstGeom>
          <a:noFill/>
        </p:spPr>
        <p:txBody>
          <a:bodyPr wrap="none" rtlCol="0">
            <a:spAutoFit/>
          </a:bodyPr>
          <a:lstStyle/>
          <a:p>
            <a:r>
              <a:rPr lang="en-US" sz="900" dirty="0"/>
              <a:t>UP TB PPDU [I]</a:t>
            </a:r>
          </a:p>
        </p:txBody>
      </p:sp>
      <p:sp>
        <p:nvSpPr>
          <p:cNvPr id="150" name="TextBox 149">
            <a:extLst>
              <a:ext uri="{FF2B5EF4-FFF2-40B4-BE49-F238E27FC236}">
                <a16:creationId xmlns:a16="http://schemas.microsoft.com/office/drawing/2014/main" id="{64984804-DCA9-99C8-F881-EFC6E4448F6A}"/>
              </a:ext>
            </a:extLst>
          </p:cNvPr>
          <p:cNvSpPr txBox="1"/>
          <p:nvPr/>
        </p:nvSpPr>
        <p:spPr>
          <a:xfrm>
            <a:off x="2725509" y="4128415"/>
            <a:ext cx="819455" cy="230832"/>
          </a:xfrm>
          <a:prstGeom prst="rect">
            <a:avLst/>
          </a:prstGeom>
          <a:noFill/>
        </p:spPr>
        <p:txBody>
          <a:bodyPr wrap="none" rtlCol="0">
            <a:spAutoFit/>
          </a:bodyPr>
          <a:lstStyle/>
          <a:p>
            <a:r>
              <a:rPr lang="en-US" sz="900" dirty="0"/>
              <a:t>Block Ack [I]</a:t>
            </a:r>
          </a:p>
        </p:txBody>
      </p:sp>
      <p:sp>
        <p:nvSpPr>
          <p:cNvPr id="151" name="TextBox 150">
            <a:extLst>
              <a:ext uri="{FF2B5EF4-FFF2-40B4-BE49-F238E27FC236}">
                <a16:creationId xmlns:a16="http://schemas.microsoft.com/office/drawing/2014/main" id="{C062E973-24B1-149E-77ED-D7DB42BDED3B}"/>
              </a:ext>
            </a:extLst>
          </p:cNvPr>
          <p:cNvSpPr txBox="1"/>
          <p:nvPr/>
        </p:nvSpPr>
        <p:spPr>
          <a:xfrm>
            <a:off x="2746701" y="2212884"/>
            <a:ext cx="1008609" cy="230832"/>
          </a:xfrm>
          <a:prstGeom prst="rect">
            <a:avLst/>
          </a:prstGeom>
          <a:noFill/>
        </p:spPr>
        <p:txBody>
          <a:bodyPr wrap="none" rtlCol="0">
            <a:spAutoFit/>
          </a:bodyPr>
          <a:lstStyle/>
          <a:p>
            <a:r>
              <a:rPr lang="en-US" sz="900" dirty="0"/>
              <a:t>QoS+ Frame. [I]</a:t>
            </a:r>
          </a:p>
        </p:txBody>
      </p:sp>
      <p:sp>
        <p:nvSpPr>
          <p:cNvPr id="152" name="TextBox 151">
            <a:extLst>
              <a:ext uri="{FF2B5EF4-FFF2-40B4-BE49-F238E27FC236}">
                <a16:creationId xmlns:a16="http://schemas.microsoft.com/office/drawing/2014/main" id="{F7D69846-0C13-183C-C04C-DE61BC8182FF}"/>
              </a:ext>
            </a:extLst>
          </p:cNvPr>
          <p:cNvSpPr txBox="1"/>
          <p:nvPr/>
        </p:nvSpPr>
        <p:spPr>
          <a:xfrm>
            <a:off x="2647003" y="2835964"/>
            <a:ext cx="1043876" cy="230832"/>
          </a:xfrm>
          <a:prstGeom prst="rect">
            <a:avLst/>
          </a:prstGeom>
          <a:noFill/>
        </p:spPr>
        <p:txBody>
          <a:bodyPr wrap="none" rtlCol="0">
            <a:spAutoFit/>
          </a:bodyPr>
          <a:lstStyle/>
          <a:p>
            <a:r>
              <a:rPr lang="en-US" sz="900" dirty="0"/>
              <a:t>Trigger Frame [I]</a:t>
            </a:r>
          </a:p>
        </p:txBody>
      </p:sp>
      <p:sp>
        <p:nvSpPr>
          <p:cNvPr id="153" name="TextBox 152">
            <a:extLst>
              <a:ext uri="{FF2B5EF4-FFF2-40B4-BE49-F238E27FC236}">
                <a16:creationId xmlns:a16="http://schemas.microsoft.com/office/drawing/2014/main" id="{4CC22A6D-EC9A-533E-DCF7-962B1AAD19AB}"/>
              </a:ext>
            </a:extLst>
          </p:cNvPr>
          <p:cNvSpPr txBox="1"/>
          <p:nvPr/>
        </p:nvSpPr>
        <p:spPr>
          <a:xfrm>
            <a:off x="5972325" y="1340284"/>
            <a:ext cx="2828486" cy="406265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Times New Roman" panose="02020603050405020304" pitchFamily="18" charset="0"/>
                <a:cs typeface="Times New Roman" panose="02020603050405020304" pitchFamily="18" charset="0"/>
              </a:rPr>
              <a:t>              </a:t>
            </a:r>
            <a:r>
              <a:rPr lang="en-US" sz="1200" dirty="0">
                <a:latin typeface="Arial" panose="020B0604020202020204" pitchFamily="34" charset="0"/>
                <a:cs typeface="Arial" panose="020B0604020202020204" pitchFamily="34" charset="0"/>
              </a:rPr>
              <a:t>Alternate Sequence</a:t>
            </a:r>
            <a:br>
              <a:rPr lang="en-US" sz="1200" dirty="0">
                <a:latin typeface="Times New Roman" panose="02020603050405020304" pitchFamily="18" charset="0"/>
                <a:cs typeface="Times New Roman" panose="02020603050405020304" pitchFamily="18" charset="0"/>
              </a:rPr>
            </a:br>
            <a:r>
              <a:rPr kumimoji="0" lang="en-US" sz="1200" b="0" i="0" u="none" strike="noStrike" kern="1200" cap="none" spc="0" normalizeH="0" baseline="0" noProof="0" dirty="0">
                <a:ln>
                  <a:noFill/>
                </a:ln>
                <a:solidFill>
                  <a:srgbClr val="2C3035"/>
                </a:solidFill>
                <a:effectLst/>
                <a:uLnTx/>
                <a:uFillTx/>
                <a:latin typeface="Arial"/>
                <a:ea typeface="+mn-ea"/>
                <a:cs typeface="+mn-cs"/>
              </a:rPr>
              <a:t>[I] = Individually addressed</a:t>
            </a:r>
          </a:p>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C3035"/>
                </a:solidFill>
                <a:effectLst/>
                <a:uLnTx/>
                <a:uFillTx/>
                <a:latin typeface="Arial"/>
                <a:ea typeface="+mn-ea"/>
                <a:cs typeface="+mn-cs"/>
              </a:rPr>
              <a:t>[B] = broadcast address </a:t>
            </a:r>
            <a:br>
              <a:rPr kumimoji="0" lang="en-US" sz="1400" b="0" i="0" u="none" strike="noStrike" kern="1200" cap="none" spc="0" normalizeH="0" baseline="0" noProof="0" dirty="0">
                <a:ln>
                  <a:noFill/>
                </a:ln>
                <a:solidFill>
                  <a:srgbClr val="2C3035"/>
                </a:solidFill>
                <a:effectLst/>
                <a:uLnTx/>
                <a:uFillTx/>
                <a:latin typeface="Arial"/>
                <a:ea typeface="+mn-ea"/>
                <a:cs typeface="+mn-cs"/>
              </a:rPr>
            </a:br>
            <a:br>
              <a:rPr kumimoji="0" lang="en-US" sz="1400" b="0" i="0" u="none" strike="noStrike" kern="1200" cap="none" spc="0" normalizeH="0" baseline="0" noProof="0" dirty="0">
                <a:ln>
                  <a:noFill/>
                </a:ln>
                <a:solidFill>
                  <a:srgbClr val="2C3035"/>
                </a:solidFill>
                <a:effectLst/>
                <a:uLnTx/>
                <a:uFillTx/>
                <a:latin typeface="Arial"/>
                <a:ea typeface="+mn-ea"/>
                <a:cs typeface="+mn-cs"/>
              </a:rPr>
            </a:br>
            <a:r>
              <a:rPr lang="en-US" sz="1200" dirty="0">
                <a:solidFill>
                  <a:srgbClr val="2C3035"/>
                </a:solidFill>
                <a:latin typeface="Arial"/>
              </a:rPr>
              <a:t>This example shows two sessions of resource allocation based on the QoS+ frame which includes CQI and channel load per individual link, in addition to the base QoS parameters. The Poll frame is transmitted over one or more active links and the QoS+ frames is similarly sent over one or more active links to the AP MLD. Upon receiving the QoS+ frame, the AP sends a TF in which the operating band/channel as well as the tones (in case of OFDMA) is carried to the STA MLD for the specified TXOP duration.</a:t>
            </a:r>
            <a:br>
              <a:rPr kumimoji="0" lang="en-US" sz="1400" b="0" i="0" u="none" strike="noStrike" kern="1200" cap="none" spc="0" normalizeH="0" baseline="0" noProof="0" dirty="0">
                <a:ln>
                  <a:noFill/>
                </a:ln>
                <a:solidFill>
                  <a:srgbClr val="2C3035"/>
                </a:solidFill>
                <a:effectLst/>
                <a:uLnTx/>
                <a:uFillTx/>
                <a:latin typeface="Arial"/>
                <a:ea typeface="+mn-ea"/>
                <a:cs typeface="+mn-cs"/>
              </a:rPr>
            </a:br>
            <a:endParaRPr kumimoji="0" lang="en-US" sz="2400" b="0" i="0" u="none" strike="noStrike" kern="1200" cap="none" spc="0" normalizeH="0" baseline="0" noProof="0" dirty="0">
              <a:ln>
                <a:noFill/>
              </a:ln>
              <a:solidFill>
                <a:srgbClr val="2C3035"/>
              </a:solidFill>
              <a:effectLst/>
              <a:uLnTx/>
              <a:uFillTx/>
              <a:latin typeface="Arial"/>
              <a:ea typeface="+mn-ea"/>
              <a:cs typeface="+mn-cs"/>
            </a:endParaRPr>
          </a:p>
          <a:p>
            <a:endParaRPr lang="en-US" dirty="0">
              <a:latin typeface="Times New Roman" panose="02020603050405020304" pitchFamily="18" charset="0"/>
              <a:cs typeface="Times New Roman" panose="02020603050405020304" pitchFamily="18" charset="0"/>
            </a:endParaRPr>
          </a:p>
        </p:txBody>
      </p:sp>
      <p:cxnSp>
        <p:nvCxnSpPr>
          <p:cNvPr id="154" name="Straight Arrow Connector 153">
            <a:extLst>
              <a:ext uri="{FF2B5EF4-FFF2-40B4-BE49-F238E27FC236}">
                <a16:creationId xmlns:a16="http://schemas.microsoft.com/office/drawing/2014/main" id="{323A35C9-BC9C-F6F5-0182-9D325F63F10E}"/>
              </a:ext>
            </a:extLst>
          </p:cNvPr>
          <p:cNvCxnSpPr>
            <a:cxnSpLocks/>
          </p:cNvCxnSpPr>
          <p:nvPr/>
        </p:nvCxnSpPr>
        <p:spPr>
          <a:xfrm flipH="1">
            <a:off x="6048524" y="1516479"/>
            <a:ext cx="530126" cy="0"/>
          </a:xfrm>
          <a:prstGeom prst="straightConnector1">
            <a:avLst/>
          </a:prstGeom>
          <a:ln w="12700">
            <a:solidFill>
              <a:srgbClr val="C00000"/>
            </a:solidFill>
            <a:prstDash val="dash"/>
            <a:tailEnd type="triangle" w="lg" len="lg"/>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D2336D8A-7DAB-B5AC-FC9B-4AD7B11DEE5F}"/>
              </a:ext>
            </a:extLst>
          </p:cNvPr>
          <p:cNvSpPr/>
          <p:nvPr/>
        </p:nvSpPr>
        <p:spPr>
          <a:xfrm>
            <a:off x="5463822" y="112889"/>
            <a:ext cx="2994377" cy="32273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Nima</a:t>
            </a:r>
          </a:p>
        </p:txBody>
      </p:sp>
      <p:sp>
        <p:nvSpPr>
          <p:cNvPr id="3" name="Rectangle 2">
            <a:extLst>
              <a:ext uri="{FF2B5EF4-FFF2-40B4-BE49-F238E27FC236}">
                <a16:creationId xmlns:a16="http://schemas.microsoft.com/office/drawing/2014/main" id="{E26623D0-E4AB-EE98-EE49-5FF5815B3D60}"/>
              </a:ext>
            </a:extLst>
          </p:cNvPr>
          <p:cNvSpPr/>
          <p:nvPr/>
        </p:nvSpPr>
        <p:spPr>
          <a:xfrm>
            <a:off x="4378815" y="112889"/>
            <a:ext cx="4596493" cy="32273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a:solidFill>
                  <a:schemeClr val="dk1"/>
                </a:solidFill>
                <a:latin typeface="Times New Roman"/>
                <a:cs typeface="Times New Roman"/>
                <a:sym typeface="Times New Roman"/>
              </a:rPr>
              <a:t>doc.: IEEE 802.11-23/0381-00-0uhr</a:t>
            </a: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bg1"/>
          </a:solidFill>
        </a:ln>
      </a:spPr>
      <a:bodyPr rtlCol="0" anchor="ctr"/>
      <a:lstStyle>
        <a:defPPr algn="ctr">
          <a:defRPr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3698</TotalTime>
  <Words>1253</Words>
  <Application>Microsoft Macintosh PowerPoint</Application>
  <PresentationFormat>On-screen Show (16:9)</PresentationFormat>
  <Paragraphs>125</Paragraphs>
  <Slides>11</Slides>
  <Notes>11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11</vt:i4>
      </vt:variant>
    </vt:vector>
  </HeadingPairs>
  <TitlesOfParts>
    <vt:vector size="15" baseType="lpstr">
      <vt:lpstr>Arial</vt:lpstr>
      <vt:lpstr>Times New Roman</vt:lpstr>
      <vt:lpstr>Simple Light</vt:lpstr>
      <vt:lpstr>802-11-Submission</vt:lpstr>
      <vt:lpstr>Enhancements to Channel Access for UHR</vt:lpstr>
      <vt:lpstr>Abstract</vt:lpstr>
      <vt:lpstr>Overview</vt:lpstr>
      <vt:lpstr>Background</vt:lpstr>
      <vt:lpstr>EDCA/HCCA Shortcomings</vt:lpstr>
      <vt:lpstr>HCCA Enhancements</vt:lpstr>
      <vt:lpstr>HCCA Enhancements</vt:lpstr>
      <vt:lpstr>Compatibility with MLO</vt:lpstr>
      <vt:lpstr>Example of Enhanced HCCA under MLO</vt:lpstr>
      <vt:lpstr>Conclusion</vt:lpstr>
      <vt:lpstr>Straw Poll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Non-Primary Channel Utilization</dc:title>
  <dc:creator>Sindhu Verma</dc:creator>
  <cp:lastModifiedBy>Microsoft Office User</cp:lastModifiedBy>
  <cp:revision>10</cp:revision>
  <dcterms:modified xsi:type="dcterms:W3CDTF">2023-03-10T20:37:56Z</dcterms:modified>
</cp:coreProperties>
</file>