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5" r:id="rId3"/>
    <p:sldId id="269" r:id="rId4"/>
    <p:sldId id="276" r:id="rId5"/>
    <p:sldId id="272" r:id="rId6"/>
    <p:sldId id="273" r:id="rId7"/>
    <p:sldId id="280" r:id="rId8"/>
    <p:sldId id="278" r:id="rId9"/>
    <p:sldId id="279" r:id="rId10"/>
    <p:sldId id="274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00" d="100"/>
          <a:sy n="100" d="100"/>
        </p:scale>
        <p:origin x="749" y="4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2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7233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3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2474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4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0453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5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899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6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5647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7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4574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8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1450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9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093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802.11-23/0378r0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600200" y="762000"/>
            <a:ext cx="57912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Enhanced Scheduling Method for Low Latency Traffic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415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2023-05-16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0686255"/>
              </p:ext>
            </p:extLst>
          </p:nvPr>
        </p:nvGraphicFramePr>
        <p:xfrm>
          <a:off x="228600" y="3263900"/>
          <a:ext cx="8639175" cy="295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393294" imgH="2866335" progId="Word.Document.8">
                  <p:embed/>
                </p:oleObj>
              </mc:Choice>
              <mc:Fallback>
                <p:oleObj name="Document" r:id="rId3" imgW="8393294" imgH="28663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263900"/>
                        <a:ext cx="8639175" cy="295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00837" y="279995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691667-114B-582B-B5AC-B8F1078F008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EDAEBC-4C97-DE59-8E51-9CFF6AEA796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Serhat Erkucuk,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81740D-8EA5-CD18-4166-62DB32DAFA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5FE6852-1590-79F7-4BD2-D8110C9E7E4E}"/>
              </a:ext>
            </a:extLst>
          </p:cNvPr>
          <p:cNvSpPr txBox="1"/>
          <p:nvPr/>
        </p:nvSpPr>
        <p:spPr>
          <a:xfrm>
            <a:off x="515144" y="1509486"/>
            <a:ext cx="8113712" cy="49675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spcBef>
                <a:spcPct val="20000"/>
              </a:spcBef>
              <a:buClrTx/>
              <a:buSzTx/>
              <a:defRPr/>
            </a:pPr>
            <a:r>
              <a:rPr kumimoji="0" lang="en-US" altLang="ko-KR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굴림" panose="020B0600000101010101" pitchFamily="50" charset="-127"/>
                <a:cs typeface="+mn-cs"/>
              </a:rPr>
              <a:t>[1] 23/0480r0, UHR Proposed PAR</a:t>
            </a:r>
          </a:p>
          <a:p>
            <a:pPr defTabSz="914400">
              <a:spcBef>
                <a:spcPct val="20000"/>
              </a:spcBef>
              <a:buClrTx/>
              <a:buSzTx/>
              <a:defRPr/>
            </a:pPr>
            <a:r>
              <a:rPr kumimoji="0" lang="en-US" altLang="ko-KR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굴림" panose="020B0600000101010101" pitchFamily="50" charset="-127"/>
                <a:cs typeface="+mn-cs"/>
              </a:rPr>
              <a:t>[2] 22/1556r1, Multi-AP Coordination for Low Latency Traffic Delivery</a:t>
            </a:r>
            <a:endParaRPr lang="en-US" altLang="ko-KR" sz="1800" kern="0" dirty="0">
              <a:solidFill>
                <a:srgbClr val="000000"/>
              </a:solidFill>
              <a:latin typeface="Times New Roman"/>
              <a:ea typeface="굴림" panose="020B0600000101010101" pitchFamily="50" charset="-127"/>
            </a:endParaRPr>
          </a:p>
          <a:p>
            <a:pPr defTabSz="914400">
              <a:spcBef>
                <a:spcPct val="20000"/>
              </a:spcBef>
              <a:buClrTx/>
              <a:buSzTx/>
              <a:defRPr/>
            </a:pPr>
            <a:r>
              <a:rPr kumimoji="0" lang="en-US" altLang="ko-KR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굴림" panose="020B0600000101010101" pitchFamily="50" charset="-127"/>
                <a:cs typeface="+mn-cs"/>
              </a:rPr>
              <a:t>[3] 22/1899r0, Multi-AP Operation for Low Latency Traffic Delivery - Follow up</a:t>
            </a:r>
          </a:p>
          <a:p>
            <a:pPr defTabSz="914400">
              <a:spcBef>
                <a:spcPct val="20000"/>
              </a:spcBef>
              <a:buClrTx/>
              <a:buSzTx/>
              <a:defRPr/>
            </a:pPr>
            <a:r>
              <a:rPr kumimoji="0" lang="en-US" altLang="ko-KR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굴림" panose="020B0600000101010101" pitchFamily="50" charset="-127"/>
                <a:cs typeface="+mn-cs"/>
              </a:rPr>
              <a:t>[4] 23/0046r2, Multi-AP Coordination for Low Latency Traffic Delivery: Usage Scenarios and Potential Features</a:t>
            </a:r>
          </a:p>
          <a:p>
            <a:pPr defTabSz="914400">
              <a:spcBef>
                <a:spcPct val="20000"/>
              </a:spcBef>
              <a:buClrTx/>
              <a:buSzTx/>
              <a:defRPr/>
            </a:pPr>
            <a:r>
              <a:rPr kumimoji="0" lang="en-US" altLang="ko-KR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굴림" panose="020B0600000101010101" pitchFamily="50" charset="-127"/>
                <a:cs typeface="+mn-cs"/>
              </a:rPr>
              <a:t>[5] 22/1393r0, Latency Reduction Scheme for UHR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굴림" panose="020B0600000101010101" pitchFamily="50" charset="-127"/>
                <a:cs typeface="+mn-cs"/>
              </a:rPr>
              <a:t>[6] 22/1939r0, PPDU Design for Short Frames</a:t>
            </a:r>
          </a:p>
          <a:p>
            <a:pPr defTabSz="914400">
              <a:spcBef>
                <a:spcPct val="20000"/>
              </a:spcBef>
              <a:buClrTx/>
              <a:buSzTx/>
              <a:defRPr/>
            </a:pPr>
            <a:r>
              <a:rPr kumimoji="0" lang="en-US" altLang="ko-KR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굴림" panose="020B0600000101010101" pitchFamily="50" charset="-127"/>
                <a:cs typeface="+mn-cs"/>
              </a:rPr>
              <a:t>[7] 22/1923r1, Enhanced Trigger-Based Uplink Transmission</a:t>
            </a:r>
          </a:p>
          <a:p>
            <a:pPr defTabSz="914400">
              <a:spcBef>
                <a:spcPct val="20000"/>
              </a:spcBef>
              <a:buClrTx/>
              <a:buSzTx/>
              <a:defRPr/>
            </a:pPr>
            <a:r>
              <a:rPr kumimoji="0" lang="en-US" altLang="ko-KR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굴림" panose="020B0600000101010101" pitchFamily="50" charset="-127"/>
                <a:cs typeface="+mn-cs"/>
              </a:rPr>
              <a:t>[8] 22/1926r0, Challenges to Achieve Low Latency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굴림" panose="020B0600000101010101" pitchFamily="50" charset="-127"/>
                <a:cs typeface="+mn-cs"/>
              </a:rPr>
              <a:t>[9] 22/1519r0, Requirements of Low Latency in UHR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굴림" panose="020B0600000101010101" pitchFamily="50" charset="-127"/>
                <a:cs typeface="+mn-cs"/>
              </a:rPr>
              <a:t>[10] 22/1931r0, Follow-up on Latency Reduction with ML Techniques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굴림" panose="020B0600000101010101" pitchFamily="50" charset="-127"/>
                <a:cs typeface="+mn-cs"/>
              </a:rPr>
              <a:t>[11] 22/1880r1, Latency and Reliability Enhancements for UHR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굴림" panose="020B0600000101010101" pitchFamily="50" charset="-127"/>
                <a:cs typeface="+mn-cs"/>
              </a:rPr>
              <a:t>[12] 23/0018r1, Low Latency Support in UHR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굴림" panose="020B0600000101010101" pitchFamily="50" charset="-127"/>
                <a:cs typeface="+mn-cs"/>
              </a:rPr>
              <a:t>[13] 23/0045r1, Urgency-based Delivery of Latency Sensitive Traffic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굴림" panose="020B0600000101010101" pitchFamily="50" charset="-127"/>
                <a:cs typeface="+mn-cs"/>
              </a:rPr>
              <a:t>[14] 23/0069r1, Considerations on Latency Improvement</a:t>
            </a:r>
          </a:p>
        </p:txBody>
      </p:sp>
      <p:sp>
        <p:nvSpPr>
          <p:cNvPr id="14" name="Rectangle 1">
            <a:extLst>
              <a:ext uri="{FF2B5EF4-FFF2-40B4-BE49-F238E27FC236}">
                <a16:creationId xmlns:a16="http://schemas.microsoft.com/office/drawing/2014/main" id="{D857A7CC-2A6F-CCEF-BBCF-19DD376F36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1634633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0148E190-96F9-FEC3-990C-10CEA328C2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3BE730AE-BA56-91C5-F76C-09BC103FC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772400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“</a:t>
            </a:r>
            <a:r>
              <a:rPr lang="en-US" sz="1800" b="0" i="1" kern="0" dirty="0"/>
              <a:t>Enabling at least one mode of operation capable of improving the tail of the latency distribution and jitter compared to EHT MAC/PHY operation, with mobility between BSSs</a:t>
            </a:r>
            <a:r>
              <a:rPr lang="en-US" sz="1800" b="0" kern="0" dirty="0"/>
              <a:t>” is one of the main targets for enhancing reliability</a:t>
            </a:r>
            <a:r>
              <a:rPr lang="en-US" sz="1800" kern="0" dirty="0"/>
              <a:t> </a:t>
            </a:r>
            <a:r>
              <a:rPr lang="en-US" sz="1800" b="0" kern="0" dirty="0"/>
              <a:t>in P802.11bn [1]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UHR contributions on latency so far can be categorized under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kern="0" dirty="0"/>
              <a:t>Multi-AP operation [2 - 4]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/>
              <a:t>PPDU design [5 - 6]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/>
              <a:t>Frame overhead reduction [7 - 8]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kern="0" dirty="0"/>
              <a:t>Latency improvement by AI/ML </a:t>
            </a:r>
            <a:r>
              <a:rPr lang="en-US" sz="1600" kern="0" dirty="0"/>
              <a:t>[9 - 10]</a:t>
            </a:r>
            <a:endParaRPr lang="en-US" sz="1600" b="0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/>
              <a:t>Preemption/Scheduling [11 - 14]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In this contribution, we consider scheduling methods for low latency traffic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500" kern="0" dirty="0"/>
          </a:p>
        </p:txBody>
      </p:sp>
    </p:spTree>
    <p:extLst>
      <p:ext uri="{BB962C8B-B14F-4D97-AF65-F5344CB8AC3E}">
        <p14:creationId xmlns:p14="http://schemas.microsoft.com/office/powerpoint/2010/main" val="13779113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0148E190-96F9-FEC3-990C-10CEA328C2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Support for LL Traffic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3BE730AE-BA56-91C5-F76C-09BC103FC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81200"/>
            <a:ext cx="7772400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kern="0" dirty="0"/>
              <a:t>Deterministic low latency traffic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/>
              <a:t>P</a:t>
            </a:r>
            <a:r>
              <a:rPr lang="en-US" sz="1600" b="0" kern="0" dirty="0"/>
              <a:t>eriodic patterns with burst arrival of packets in each interval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kern="0" dirty="0"/>
              <a:t>Can be supported by R-TWT and SCS in 11be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b="0" kern="0" dirty="0"/>
              <a:t>If an R-TWT scheduling AP has established SCS stream(s) described by QoS Characteristics element(s) with an R-TWT scheduled STA whose TID and Direction fields match an R-TWT TID and its specified direction for an R-TWT schedule established with the R-TWT scheduled STA, the AP should follow the rules specified in 35.17 (EHT SCS procedure) for scheduling of downlink or uplink QoS Data frames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/>
              <a:t>Event-based low latency traffic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kern="0" dirty="0"/>
              <a:t>Non-periodic, unpredictable patterns, traffic dynamically changing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/>
              <a:t>Hard to schedule by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kern="0" dirty="0"/>
              <a:t>May not be supported by existing 11be </a:t>
            </a:r>
            <a:r>
              <a:rPr lang="en-US" sz="1600" kern="0" dirty="0"/>
              <a:t>procedure</a:t>
            </a:r>
            <a:r>
              <a:rPr lang="en-US" sz="1600" b="0" kern="0" dirty="0"/>
              <a:t>s (e.g., R-TWT, SCS)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/>
              <a:t>Preemption and event-based scheduling methods needed</a:t>
            </a:r>
            <a:endParaRPr lang="en-US" sz="1600" b="0" kern="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kern="0" dirty="0"/>
          </a:p>
        </p:txBody>
      </p:sp>
    </p:spTree>
    <p:extLst>
      <p:ext uri="{BB962C8B-B14F-4D97-AF65-F5344CB8AC3E}">
        <p14:creationId xmlns:p14="http://schemas.microsoft.com/office/powerpoint/2010/main" val="35917113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0148E190-96F9-FEC3-990C-10CEA328C2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Event-based LL Data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3BE730AE-BA56-91C5-F76C-09BC103FC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81200"/>
            <a:ext cx="7772400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For deterministic latency sensitive traffic, SCS procedure is negotiated. Based on the SCS procedure, AP may use the QoS parameters (e.g., delay bound, user priority, etc.) to schedule the traffic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For event-based latency sensitive traffic, STA may send a BSR to the AP for a Triggered TXOP Sharing. However, AP may not immediately schedule the STA for the Triggered TXOP Sharing as the AP may not know how urgent the traffic is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For more efficient scheduling of the event-based latency sensitive traffic, we introduce a new scheduling method consisting of requesting an urgent TXOP sharing in UHR</a:t>
            </a:r>
            <a:endParaRPr lang="en-US" sz="1800" kern="0" dirty="0">
              <a:highlight>
                <a:srgbClr val="FFFF00"/>
              </a:highlight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kern="0" dirty="0"/>
          </a:p>
        </p:txBody>
      </p:sp>
    </p:spTree>
    <p:extLst>
      <p:ext uri="{BB962C8B-B14F-4D97-AF65-F5344CB8AC3E}">
        <p14:creationId xmlns:p14="http://schemas.microsoft.com/office/powerpoint/2010/main" val="22064861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0148E190-96F9-FEC3-990C-10CEA328C2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Existing Procedure</a:t>
            </a:r>
          </a:p>
        </p:txBody>
      </p:sp>
      <p:cxnSp>
        <p:nvCxnSpPr>
          <p:cNvPr id="2" name="직선 연결선 66">
            <a:extLst>
              <a:ext uri="{FF2B5EF4-FFF2-40B4-BE49-F238E27FC236}">
                <a16:creationId xmlns:a16="http://schemas.microsoft.com/office/drawing/2014/main" id="{3EC4EA05-B2A6-D3AE-8F1A-C1C6C01C5E6A}"/>
              </a:ext>
            </a:extLst>
          </p:cNvPr>
          <p:cNvCxnSpPr>
            <a:cxnSpLocks/>
          </p:cNvCxnSpPr>
          <p:nvPr/>
        </p:nvCxnSpPr>
        <p:spPr>
          <a:xfrm>
            <a:off x="1600200" y="4199624"/>
            <a:ext cx="6497052" cy="0"/>
          </a:xfrm>
          <a:prstGeom prst="line">
            <a:avLst/>
          </a:prstGeom>
          <a:noFill/>
          <a:ln w="28575" cap="flat" cmpd="sng" algn="ctr">
            <a:solidFill>
              <a:srgbClr val="0F2E30"/>
            </a:solidFill>
            <a:prstDash val="solid"/>
            <a:miter lim="800000"/>
          </a:ln>
          <a:effectLst/>
        </p:spPr>
      </p:cxnSp>
      <p:cxnSp>
        <p:nvCxnSpPr>
          <p:cNvPr id="3" name="직선 연결선 70">
            <a:extLst>
              <a:ext uri="{FF2B5EF4-FFF2-40B4-BE49-F238E27FC236}">
                <a16:creationId xmlns:a16="http://schemas.microsoft.com/office/drawing/2014/main" id="{83A878C0-A152-F7A7-B4F5-9442AAFF6092}"/>
              </a:ext>
            </a:extLst>
          </p:cNvPr>
          <p:cNvCxnSpPr>
            <a:cxnSpLocks/>
          </p:cNvCxnSpPr>
          <p:nvPr/>
        </p:nvCxnSpPr>
        <p:spPr>
          <a:xfrm>
            <a:off x="1600200" y="5140093"/>
            <a:ext cx="6497052" cy="0"/>
          </a:xfrm>
          <a:prstGeom prst="line">
            <a:avLst/>
          </a:prstGeom>
          <a:noFill/>
          <a:ln w="28575" cap="flat" cmpd="sng" algn="ctr">
            <a:solidFill>
              <a:srgbClr val="0F2E30"/>
            </a:solidFill>
            <a:prstDash val="solid"/>
            <a:miter lim="800000"/>
          </a:ln>
          <a:effectLst/>
        </p:spPr>
      </p:cxnSp>
      <p:cxnSp>
        <p:nvCxnSpPr>
          <p:cNvPr id="4" name="직선 연결선 71">
            <a:extLst>
              <a:ext uri="{FF2B5EF4-FFF2-40B4-BE49-F238E27FC236}">
                <a16:creationId xmlns:a16="http://schemas.microsoft.com/office/drawing/2014/main" id="{635F9BDA-BF90-3E84-7C3D-993F5B68719E}"/>
              </a:ext>
            </a:extLst>
          </p:cNvPr>
          <p:cNvCxnSpPr>
            <a:cxnSpLocks/>
          </p:cNvCxnSpPr>
          <p:nvPr/>
        </p:nvCxnSpPr>
        <p:spPr>
          <a:xfrm>
            <a:off x="1600200" y="6066524"/>
            <a:ext cx="6497052" cy="0"/>
          </a:xfrm>
          <a:prstGeom prst="line">
            <a:avLst/>
          </a:prstGeom>
          <a:noFill/>
          <a:ln w="28575" cap="flat" cmpd="sng" algn="ctr">
            <a:solidFill>
              <a:srgbClr val="0F2E30"/>
            </a:solidFill>
            <a:prstDash val="solid"/>
            <a:miter lim="800000"/>
          </a:ln>
          <a:effectLst/>
        </p:spPr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3FE18E61-8F2D-D97C-C9F6-92C56F9EE3CF}"/>
              </a:ext>
            </a:extLst>
          </p:cNvPr>
          <p:cNvSpPr txBox="1"/>
          <p:nvPr/>
        </p:nvSpPr>
        <p:spPr>
          <a:xfrm>
            <a:off x="992605" y="4013135"/>
            <a:ext cx="48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1800" dirty="0">
                <a:solidFill>
                  <a:srgbClr val="0F2E30"/>
                </a:solidFill>
                <a:latin typeface="Verdana"/>
                <a:ea typeface="+mn-ea"/>
              </a:rPr>
              <a:t>AP</a:t>
            </a:r>
            <a:endParaRPr lang="ko-KR" altLang="en-US" sz="1800" dirty="0">
              <a:solidFill>
                <a:srgbClr val="0F2E30"/>
              </a:solidFill>
              <a:latin typeface="Verdana"/>
              <a:ea typeface="+mn-ea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C165AAC-93A1-504E-1B9A-D93A2313D589}"/>
              </a:ext>
            </a:extLst>
          </p:cNvPr>
          <p:cNvSpPr txBox="1"/>
          <p:nvPr/>
        </p:nvSpPr>
        <p:spPr>
          <a:xfrm>
            <a:off x="862259" y="4971654"/>
            <a:ext cx="775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1800" dirty="0">
                <a:solidFill>
                  <a:srgbClr val="0F2E30"/>
                </a:solidFill>
                <a:latin typeface="Verdana"/>
                <a:ea typeface="+mn-ea"/>
              </a:rPr>
              <a:t>STA1</a:t>
            </a:r>
            <a:endParaRPr lang="ko-KR" altLang="en-US" sz="1800" dirty="0">
              <a:solidFill>
                <a:srgbClr val="0F2E30"/>
              </a:solidFill>
              <a:latin typeface="Verdana"/>
              <a:ea typeface="+mn-ea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D431A3F-C909-4735-6AF0-850FD2E7DBBF}"/>
              </a:ext>
            </a:extLst>
          </p:cNvPr>
          <p:cNvSpPr txBox="1"/>
          <p:nvPr/>
        </p:nvSpPr>
        <p:spPr>
          <a:xfrm>
            <a:off x="858246" y="6098616"/>
            <a:ext cx="775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1800" dirty="0">
                <a:solidFill>
                  <a:srgbClr val="0F2E30"/>
                </a:solidFill>
                <a:latin typeface="Verdana"/>
                <a:ea typeface="+mn-ea"/>
              </a:rPr>
              <a:t>STA2</a:t>
            </a:r>
            <a:endParaRPr lang="ko-KR" altLang="en-US" sz="1800" dirty="0">
              <a:solidFill>
                <a:srgbClr val="0F2E30"/>
              </a:solidFill>
              <a:latin typeface="Verdana"/>
              <a:ea typeface="+mn-ea"/>
            </a:endParaRPr>
          </a:p>
        </p:txBody>
      </p:sp>
      <p:cxnSp>
        <p:nvCxnSpPr>
          <p:cNvPr id="14" name="직선 연결선 76">
            <a:extLst>
              <a:ext uri="{FF2B5EF4-FFF2-40B4-BE49-F238E27FC236}">
                <a16:creationId xmlns:a16="http://schemas.microsoft.com/office/drawing/2014/main" id="{BE6B5C85-B245-5AE5-B86F-E4DA2AE6596C}"/>
              </a:ext>
            </a:extLst>
          </p:cNvPr>
          <p:cNvCxnSpPr>
            <a:cxnSpLocks/>
          </p:cNvCxnSpPr>
          <p:nvPr/>
        </p:nvCxnSpPr>
        <p:spPr>
          <a:xfrm>
            <a:off x="1679322" y="4982756"/>
            <a:ext cx="256673" cy="0"/>
          </a:xfrm>
          <a:prstGeom prst="line">
            <a:avLst/>
          </a:prstGeom>
          <a:noFill/>
          <a:ln w="12700" cap="flat" cmpd="sng" algn="ctr">
            <a:solidFill>
              <a:srgbClr val="0F2E30"/>
            </a:solidFill>
            <a:prstDash val="solid"/>
            <a:miter lim="800000"/>
          </a:ln>
          <a:effectLst/>
        </p:spPr>
      </p:cxnSp>
      <p:cxnSp>
        <p:nvCxnSpPr>
          <p:cNvPr id="15" name="직선 연결선 80">
            <a:extLst>
              <a:ext uri="{FF2B5EF4-FFF2-40B4-BE49-F238E27FC236}">
                <a16:creationId xmlns:a16="http://schemas.microsoft.com/office/drawing/2014/main" id="{98C238A8-C952-ABCC-61E5-F963E6BECAC0}"/>
              </a:ext>
            </a:extLst>
          </p:cNvPr>
          <p:cNvCxnSpPr>
            <a:cxnSpLocks/>
            <a:stCxn id="11" idx="3"/>
          </p:cNvCxnSpPr>
          <p:nvPr/>
        </p:nvCxnSpPr>
        <p:spPr>
          <a:xfrm flipV="1">
            <a:off x="1637728" y="4982905"/>
            <a:ext cx="41594" cy="173415"/>
          </a:xfrm>
          <a:prstGeom prst="line">
            <a:avLst/>
          </a:prstGeom>
          <a:noFill/>
          <a:ln w="12700" cap="flat" cmpd="sng" algn="ctr">
            <a:solidFill>
              <a:srgbClr val="0F2E30"/>
            </a:solidFill>
            <a:prstDash val="solid"/>
            <a:miter lim="800000"/>
          </a:ln>
          <a:effectLst/>
        </p:spPr>
      </p:cxnSp>
      <p:cxnSp>
        <p:nvCxnSpPr>
          <p:cNvPr id="16" name="직선 연결선 82">
            <a:extLst>
              <a:ext uri="{FF2B5EF4-FFF2-40B4-BE49-F238E27FC236}">
                <a16:creationId xmlns:a16="http://schemas.microsoft.com/office/drawing/2014/main" id="{53600A45-EAC6-1917-3866-074F5B2860F0}"/>
              </a:ext>
            </a:extLst>
          </p:cNvPr>
          <p:cNvCxnSpPr>
            <a:cxnSpLocks/>
          </p:cNvCxnSpPr>
          <p:nvPr/>
        </p:nvCxnSpPr>
        <p:spPr>
          <a:xfrm flipV="1">
            <a:off x="1716850" y="4972697"/>
            <a:ext cx="41594" cy="173415"/>
          </a:xfrm>
          <a:prstGeom prst="line">
            <a:avLst/>
          </a:prstGeom>
          <a:noFill/>
          <a:ln w="12700" cap="flat" cmpd="sng" algn="ctr">
            <a:solidFill>
              <a:srgbClr val="0F2E30"/>
            </a:solidFill>
            <a:prstDash val="solid"/>
            <a:miter lim="800000"/>
          </a:ln>
          <a:effectLst/>
        </p:spPr>
      </p:cxnSp>
      <p:cxnSp>
        <p:nvCxnSpPr>
          <p:cNvPr id="17" name="직선 연결선 83">
            <a:extLst>
              <a:ext uri="{FF2B5EF4-FFF2-40B4-BE49-F238E27FC236}">
                <a16:creationId xmlns:a16="http://schemas.microsoft.com/office/drawing/2014/main" id="{590CA5BD-0DAB-241B-896D-173D3863238B}"/>
              </a:ext>
            </a:extLst>
          </p:cNvPr>
          <p:cNvCxnSpPr>
            <a:cxnSpLocks/>
          </p:cNvCxnSpPr>
          <p:nvPr/>
        </p:nvCxnSpPr>
        <p:spPr>
          <a:xfrm flipV="1">
            <a:off x="1798894" y="4972696"/>
            <a:ext cx="41594" cy="173415"/>
          </a:xfrm>
          <a:prstGeom prst="line">
            <a:avLst/>
          </a:prstGeom>
          <a:noFill/>
          <a:ln w="12700" cap="flat" cmpd="sng" algn="ctr">
            <a:solidFill>
              <a:srgbClr val="0F2E30"/>
            </a:solidFill>
            <a:prstDash val="solid"/>
            <a:miter lim="800000"/>
          </a:ln>
          <a:effectLst/>
        </p:spPr>
      </p:cxnSp>
      <p:sp>
        <p:nvSpPr>
          <p:cNvPr id="30" name="직사각형 97">
            <a:extLst>
              <a:ext uri="{FF2B5EF4-FFF2-40B4-BE49-F238E27FC236}">
                <a16:creationId xmlns:a16="http://schemas.microsoft.com/office/drawing/2014/main" id="{11F3AA5E-214A-7F78-93BD-EFE9367A857B}"/>
              </a:ext>
            </a:extLst>
          </p:cNvPr>
          <p:cNvSpPr/>
          <p:nvPr/>
        </p:nvSpPr>
        <p:spPr>
          <a:xfrm rot="5400000">
            <a:off x="1811121" y="4727571"/>
            <a:ext cx="502723" cy="314964"/>
          </a:xfrm>
          <a:prstGeom prst="rect">
            <a:avLst/>
          </a:prstGeom>
          <a:solidFill>
            <a:srgbClr val="F7D352"/>
          </a:solidFill>
          <a:ln w="12700" cap="flat" cmpd="sng" algn="ctr">
            <a:solidFill>
              <a:srgbClr val="F7D352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000" b="0" i="0" u="none" strike="noStrike" kern="0" cap="none" spc="0" normalizeH="0" baseline="0" noProof="0" dirty="0">
                <a:ln>
                  <a:noFill/>
                </a:ln>
                <a:solidFill>
                  <a:srgbClr val="0F2E3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BSR</a:t>
            </a:r>
            <a:endParaRPr kumimoji="0" lang="ko-KR" altLang="en-US" sz="1000" b="0" i="0" u="none" strike="noStrike" kern="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31" name="직사각형 98">
            <a:extLst>
              <a:ext uri="{FF2B5EF4-FFF2-40B4-BE49-F238E27FC236}">
                <a16:creationId xmlns:a16="http://schemas.microsoft.com/office/drawing/2014/main" id="{308D354B-DBA5-0C1C-C163-D91F257EC754}"/>
              </a:ext>
            </a:extLst>
          </p:cNvPr>
          <p:cNvSpPr/>
          <p:nvPr/>
        </p:nvSpPr>
        <p:spPr>
          <a:xfrm>
            <a:off x="4724854" y="3810000"/>
            <a:ext cx="651866" cy="387866"/>
          </a:xfrm>
          <a:prstGeom prst="rect">
            <a:avLst/>
          </a:prstGeom>
          <a:solidFill>
            <a:srgbClr val="F7D352"/>
          </a:solidFill>
          <a:ln w="12700" cap="flat" cmpd="sng" algn="ctr">
            <a:solidFill>
              <a:srgbClr val="F7D352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000" b="0" i="0" u="none" strike="noStrike" kern="0" cap="none" spc="0" normalizeH="0" baseline="0" noProof="0" dirty="0">
                <a:ln>
                  <a:noFill/>
                </a:ln>
                <a:solidFill>
                  <a:srgbClr val="0F2E3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MRTT (STA1)</a:t>
            </a:r>
            <a:endParaRPr kumimoji="0" lang="ko-KR" altLang="en-US" sz="1000" b="0" i="0" u="none" strike="noStrike" kern="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32" name="직사각형 99">
            <a:extLst>
              <a:ext uri="{FF2B5EF4-FFF2-40B4-BE49-F238E27FC236}">
                <a16:creationId xmlns:a16="http://schemas.microsoft.com/office/drawing/2014/main" id="{1AD4CD55-0FA9-5C91-0D7A-9586525D2346}"/>
              </a:ext>
            </a:extLst>
          </p:cNvPr>
          <p:cNvSpPr/>
          <p:nvPr/>
        </p:nvSpPr>
        <p:spPr>
          <a:xfrm rot="5400000">
            <a:off x="5690869" y="4741190"/>
            <a:ext cx="502723" cy="314964"/>
          </a:xfrm>
          <a:prstGeom prst="rect">
            <a:avLst/>
          </a:prstGeom>
          <a:solidFill>
            <a:srgbClr val="F7D352"/>
          </a:solidFill>
          <a:ln w="12700" cap="flat" cmpd="sng" algn="ctr">
            <a:solidFill>
              <a:srgbClr val="F7D352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000" b="0" i="0" u="none" strike="noStrike" kern="0" cap="none" spc="0" normalizeH="0" baseline="0" noProof="0" dirty="0">
                <a:ln>
                  <a:noFill/>
                </a:ln>
                <a:solidFill>
                  <a:srgbClr val="0F2E3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CTS</a:t>
            </a:r>
            <a:endParaRPr kumimoji="0" lang="ko-KR" altLang="en-US" sz="1000" b="0" i="0" u="none" strike="noStrike" kern="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33" name="직사각형 100">
            <a:extLst>
              <a:ext uri="{FF2B5EF4-FFF2-40B4-BE49-F238E27FC236}">
                <a16:creationId xmlns:a16="http://schemas.microsoft.com/office/drawing/2014/main" id="{EC394F4A-E378-3FF0-BA3D-5F44DAC328CD}"/>
              </a:ext>
            </a:extLst>
          </p:cNvPr>
          <p:cNvSpPr/>
          <p:nvPr/>
        </p:nvSpPr>
        <p:spPr>
          <a:xfrm>
            <a:off x="6403752" y="4692408"/>
            <a:ext cx="617764" cy="453703"/>
          </a:xfrm>
          <a:prstGeom prst="rect">
            <a:avLst/>
          </a:prstGeom>
          <a:solidFill>
            <a:srgbClr val="F7D352"/>
          </a:solidFill>
          <a:ln w="12700" cap="flat" cmpd="sng" algn="ctr">
            <a:solidFill>
              <a:srgbClr val="F7D352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000" b="0" i="0" u="none" strike="noStrike" kern="0" cap="none" spc="0" normalizeH="0" baseline="0" noProof="0" dirty="0">
                <a:ln>
                  <a:noFill/>
                </a:ln>
                <a:solidFill>
                  <a:srgbClr val="0F2E3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PPDU</a:t>
            </a:r>
            <a:endParaRPr kumimoji="0" lang="ko-KR" altLang="en-US" sz="1000" b="0" i="0" u="none" strike="noStrike" kern="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34" name="직사각형 101">
            <a:extLst>
              <a:ext uri="{FF2B5EF4-FFF2-40B4-BE49-F238E27FC236}">
                <a16:creationId xmlns:a16="http://schemas.microsoft.com/office/drawing/2014/main" id="{79AEE11D-7213-4F6F-B2EF-622AD2086FF7}"/>
              </a:ext>
            </a:extLst>
          </p:cNvPr>
          <p:cNvSpPr/>
          <p:nvPr/>
        </p:nvSpPr>
        <p:spPr>
          <a:xfrm rot="5400000">
            <a:off x="7642286" y="5654839"/>
            <a:ext cx="502723" cy="314964"/>
          </a:xfrm>
          <a:prstGeom prst="rect">
            <a:avLst/>
          </a:prstGeom>
          <a:solidFill>
            <a:srgbClr val="F7D352"/>
          </a:solidFill>
          <a:ln w="12700" cap="flat" cmpd="sng" algn="ctr">
            <a:solidFill>
              <a:srgbClr val="F7D352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000" b="0" i="0" u="none" strike="noStrike" kern="0" cap="none" spc="0" normalizeH="0" baseline="0" noProof="0" dirty="0">
                <a:ln>
                  <a:noFill/>
                </a:ln>
                <a:solidFill>
                  <a:srgbClr val="0F2E3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BA</a:t>
            </a:r>
            <a:endParaRPr kumimoji="0" lang="ko-KR" altLang="en-US" sz="1000" b="0" i="0" u="none" strike="noStrike" kern="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35" name="말풍선: 타원형 102">
            <a:extLst>
              <a:ext uri="{FF2B5EF4-FFF2-40B4-BE49-F238E27FC236}">
                <a16:creationId xmlns:a16="http://schemas.microsoft.com/office/drawing/2014/main" id="{AD31C69C-D5B0-0970-B515-AE2649D63B08}"/>
              </a:ext>
            </a:extLst>
          </p:cNvPr>
          <p:cNvSpPr/>
          <p:nvPr/>
        </p:nvSpPr>
        <p:spPr>
          <a:xfrm>
            <a:off x="228601" y="4382467"/>
            <a:ext cx="1707394" cy="379727"/>
          </a:xfrm>
          <a:prstGeom prst="wedgeEllipseCallout">
            <a:avLst>
              <a:gd name="adj1" fmla="val 32368"/>
              <a:gd name="adj2" fmla="val 141765"/>
            </a:avLst>
          </a:prstGeom>
          <a:solidFill>
            <a:srgbClr val="F7D352"/>
          </a:solidFill>
          <a:ln w="12700" cap="flat" cmpd="sng" algn="ctr">
            <a:solidFill>
              <a:srgbClr val="F7D352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000" b="0" i="0" u="none" strike="noStrike" kern="0" cap="none" spc="0" normalizeH="0" baseline="0" noProof="0" dirty="0">
                <a:ln>
                  <a:noFill/>
                </a:ln>
                <a:solidFill>
                  <a:srgbClr val="0F2E3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Event-based LL traffic occurs</a:t>
            </a:r>
            <a:endParaRPr kumimoji="0" lang="ko-KR" altLang="en-US" sz="1000" b="0" i="0" u="none" strike="noStrike" kern="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cxnSp>
        <p:nvCxnSpPr>
          <p:cNvPr id="36" name="직선 화살표 연결선 106">
            <a:extLst>
              <a:ext uri="{FF2B5EF4-FFF2-40B4-BE49-F238E27FC236}">
                <a16:creationId xmlns:a16="http://schemas.microsoft.com/office/drawing/2014/main" id="{22435608-167B-B8C8-BAF0-84BEEAFC2F0F}"/>
              </a:ext>
            </a:extLst>
          </p:cNvPr>
          <p:cNvCxnSpPr/>
          <p:nvPr/>
        </p:nvCxnSpPr>
        <p:spPr>
          <a:xfrm>
            <a:off x="1633715" y="5537494"/>
            <a:ext cx="6034414" cy="0"/>
          </a:xfrm>
          <a:prstGeom prst="straightConnector1">
            <a:avLst/>
          </a:prstGeom>
          <a:noFill/>
          <a:ln w="6350" cap="flat" cmpd="sng" algn="ctr">
            <a:solidFill>
              <a:srgbClr val="0F2E30"/>
            </a:solidFill>
            <a:prstDash val="solid"/>
            <a:miter lim="800000"/>
            <a:headEnd type="triangle" w="med" len="med"/>
            <a:tailEnd type="triangle" w="med" len="med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315570D-7BEB-0DAF-2A19-E7C67A288C13}"/>
              </a:ext>
            </a:extLst>
          </p:cNvPr>
          <p:cNvSpPr txBox="1"/>
          <p:nvPr/>
        </p:nvSpPr>
        <p:spPr>
          <a:xfrm>
            <a:off x="3838073" y="5551024"/>
            <a:ext cx="88678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1000" dirty="0">
                <a:solidFill>
                  <a:srgbClr val="0F2E30"/>
                </a:solidFill>
                <a:latin typeface="Verdana"/>
                <a:ea typeface="+mn-ea"/>
              </a:rPr>
              <a:t>Long delay</a:t>
            </a:r>
            <a:endParaRPr lang="ko-KR" altLang="en-US" sz="1000" dirty="0">
              <a:solidFill>
                <a:srgbClr val="0F2E30"/>
              </a:solidFill>
              <a:latin typeface="Verdana"/>
              <a:ea typeface="+mn-ea"/>
            </a:endParaRPr>
          </a:p>
        </p:txBody>
      </p:sp>
      <p:sp>
        <p:nvSpPr>
          <p:cNvPr id="38" name="Rectangle 2">
            <a:extLst>
              <a:ext uri="{FF2B5EF4-FFF2-40B4-BE49-F238E27FC236}">
                <a16:creationId xmlns:a16="http://schemas.microsoft.com/office/drawing/2014/main" id="{136A2748-41CE-9DF9-370A-C3E2433D4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" y="1815623"/>
            <a:ext cx="7772400" cy="8121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/>
              <a:t>STA may send a BSR to the AP, where the AP may not be aware of the new latency sensitive traffic parameters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/>
              <a:t>Instead of the requesting STA, AP may allocate resources to other STAs that have already reported their QoS parameters by SCS procedures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/>
              <a:t>As a result, the latency sensitive traffic of the requesting STA may be delayed</a:t>
            </a:r>
          </a:p>
        </p:txBody>
      </p:sp>
      <p:sp>
        <p:nvSpPr>
          <p:cNvPr id="39" name="직사각형 17">
            <a:extLst>
              <a:ext uri="{FF2B5EF4-FFF2-40B4-BE49-F238E27FC236}">
                <a16:creationId xmlns:a16="http://schemas.microsoft.com/office/drawing/2014/main" id="{21741CC5-F41A-4C18-FD4A-8EA480B1195B}"/>
              </a:ext>
            </a:extLst>
          </p:cNvPr>
          <p:cNvSpPr/>
          <p:nvPr/>
        </p:nvSpPr>
        <p:spPr>
          <a:xfrm>
            <a:off x="2362200" y="3862511"/>
            <a:ext cx="2148866" cy="679866"/>
          </a:xfrm>
          <a:prstGeom prst="rect">
            <a:avLst/>
          </a:prstGeom>
          <a:solidFill>
            <a:srgbClr val="A4C813"/>
          </a:solidFill>
          <a:ln w="12700" cap="flat" cmpd="sng" algn="ctr">
            <a:solidFill>
              <a:srgbClr val="F7D352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000" kern="0" dirty="0">
                <a:solidFill>
                  <a:srgbClr val="0F2E30"/>
                </a:solidFill>
                <a:latin typeface="Verdana"/>
                <a:ea typeface="+mn-ea"/>
              </a:rPr>
              <a:t>MU-RTS TXS Trigger (MRTT) (allocation to other STAs)</a:t>
            </a:r>
            <a:endParaRPr kumimoji="0" lang="ko-KR" altLang="en-US" sz="1000" b="0" i="0" u="none" strike="noStrike" kern="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4466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0148E190-96F9-FEC3-990C-10CEA328C2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Proposed Approach</a:t>
            </a:r>
          </a:p>
        </p:txBody>
      </p:sp>
      <p:sp>
        <p:nvSpPr>
          <p:cNvPr id="38" name="Rectangle 2">
            <a:extLst>
              <a:ext uri="{FF2B5EF4-FFF2-40B4-BE49-F238E27FC236}">
                <a16:creationId xmlns:a16="http://schemas.microsoft.com/office/drawing/2014/main" id="{136A2748-41CE-9DF9-370A-C3E2433D4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626276"/>
            <a:ext cx="8077200" cy="47745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Since AC/TID-based scheduling may not be appropriate for event-based low latency traffic, the level of urgency may be transmitted by the STA to the AP [13]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/>
              <a:t>Determining which frames are “more urgent” should be further discussed</a:t>
            </a:r>
            <a:endParaRPr lang="en-US" sz="1600" b="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Request for urgent packet transmission may be transmitted by the STA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Additionally, QoS Characteristics element information regarding new urgent traffic and BSR information may be transmitted in the same frame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AP may accept/reject the request for urgent packet transmission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AP may update the QoS Characteristics element information and allocate STA for TXOP (instead of the SCS request/response frame exchange)</a:t>
            </a:r>
          </a:p>
        </p:txBody>
      </p:sp>
    </p:spTree>
    <p:extLst>
      <p:ext uri="{BB962C8B-B14F-4D97-AF65-F5344CB8AC3E}">
        <p14:creationId xmlns:p14="http://schemas.microsoft.com/office/powerpoint/2010/main" val="1164223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>
            <a:extLst>
              <a:ext uri="{FF2B5EF4-FFF2-40B4-BE49-F238E27FC236}">
                <a16:creationId xmlns:a16="http://schemas.microsoft.com/office/drawing/2014/main" id="{BD3627A2-9AF9-78B2-2107-850BEEA3C46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76300" y="2643188"/>
            <a:ext cx="7391400" cy="3819525"/>
            <a:chOff x="552" y="1665"/>
            <a:chExt cx="4656" cy="2406"/>
          </a:xfrm>
        </p:grpSpPr>
        <p:sp>
          <p:nvSpPr>
            <p:cNvPr id="5" name="AutoShape 3">
              <a:extLst>
                <a:ext uri="{FF2B5EF4-FFF2-40B4-BE49-F238E27FC236}">
                  <a16:creationId xmlns:a16="http://schemas.microsoft.com/office/drawing/2014/main" id="{2F2EDDD4-B638-781F-FA71-A5233D44B352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552" y="1665"/>
              <a:ext cx="4656" cy="2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5">
              <a:extLst>
                <a:ext uri="{FF2B5EF4-FFF2-40B4-BE49-F238E27FC236}">
                  <a16:creationId xmlns:a16="http://schemas.microsoft.com/office/drawing/2014/main" id="{E7980965-6F4F-4DB7-FF41-0D37CB1424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45" y="2206"/>
              <a:ext cx="4227" cy="0"/>
            </a:xfrm>
            <a:prstGeom prst="line">
              <a:avLst/>
            </a:prstGeom>
            <a:noFill/>
            <a:ln w="206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6">
              <a:extLst>
                <a:ext uri="{FF2B5EF4-FFF2-40B4-BE49-F238E27FC236}">
                  <a16:creationId xmlns:a16="http://schemas.microsoft.com/office/drawing/2014/main" id="{AF823B62-6CF2-3F9E-ACE9-AD4B84A22F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45" y="2946"/>
              <a:ext cx="4250" cy="0"/>
            </a:xfrm>
            <a:prstGeom prst="line">
              <a:avLst/>
            </a:prstGeom>
            <a:noFill/>
            <a:ln w="206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7">
              <a:extLst>
                <a:ext uri="{FF2B5EF4-FFF2-40B4-BE49-F238E27FC236}">
                  <a16:creationId xmlns:a16="http://schemas.microsoft.com/office/drawing/2014/main" id="{2A905B30-DB62-F958-0BD2-6ABC5CD99C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2" y="2134"/>
              <a:ext cx="200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8">
              <a:extLst>
                <a:ext uri="{FF2B5EF4-FFF2-40B4-BE49-F238E27FC236}">
                  <a16:creationId xmlns:a16="http://schemas.microsoft.com/office/drawing/2014/main" id="{C9197894-FCAF-D87F-2FFB-B3731B55C1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9" y="2869"/>
              <a:ext cx="31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STA1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9">
              <a:extLst>
                <a:ext uri="{FF2B5EF4-FFF2-40B4-BE49-F238E27FC236}">
                  <a16:creationId xmlns:a16="http://schemas.microsoft.com/office/drawing/2014/main" id="{59D7C4BE-C455-8D07-62E9-25D6F2FFE5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1" y="2621"/>
              <a:ext cx="277" cy="3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0">
              <a:extLst>
                <a:ext uri="{FF2B5EF4-FFF2-40B4-BE49-F238E27FC236}">
                  <a16:creationId xmlns:a16="http://schemas.microsoft.com/office/drawing/2014/main" id="{110BFFB9-3FE5-5ECC-DA82-BCDC674CB1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1" y="2621"/>
              <a:ext cx="277" cy="325"/>
            </a:xfrm>
            <a:prstGeom prst="rect">
              <a:avLst/>
            </a:prstGeom>
            <a:noFill/>
            <a:ln w="206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1">
              <a:extLst>
                <a:ext uri="{FF2B5EF4-FFF2-40B4-BE49-F238E27FC236}">
                  <a16:creationId xmlns:a16="http://schemas.microsoft.com/office/drawing/2014/main" id="{D00F1055-6A66-C8FB-763E-6C389B6F9F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8" y="2716"/>
              <a:ext cx="211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CTS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2">
              <a:extLst>
                <a:ext uri="{FF2B5EF4-FFF2-40B4-BE49-F238E27FC236}">
                  <a16:creationId xmlns:a16="http://schemas.microsoft.com/office/drawing/2014/main" id="{C088764E-4AB9-62DF-3F59-8708431A9E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3" y="2621"/>
              <a:ext cx="597" cy="3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13">
              <a:extLst>
                <a:ext uri="{FF2B5EF4-FFF2-40B4-BE49-F238E27FC236}">
                  <a16:creationId xmlns:a16="http://schemas.microsoft.com/office/drawing/2014/main" id="{E21F9124-A476-238A-1850-65694EE6D0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3" y="2621"/>
              <a:ext cx="597" cy="325"/>
            </a:xfrm>
            <a:prstGeom prst="rect">
              <a:avLst/>
            </a:prstGeom>
            <a:noFill/>
            <a:ln w="206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14">
              <a:extLst>
                <a:ext uri="{FF2B5EF4-FFF2-40B4-BE49-F238E27FC236}">
                  <a16:creationId xmlns:a16="http://schemas.microsoft.com/office/drawing/2014/main" id="{E7C6A3C6-E507-0709-B4D8-8C3137933B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9" y="2716"/>
              <a:ext cx="301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PPDU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6">
              <a:extLst>
                <a:ext uri="{FF2B5EF4-FFF2-40B4-BE49-F238E27FC236}">
                  <a16:creationId xmlns:a16="http://schemas.microsoft.com/office/drawing/2014/main" id="{93A83677-51A5-5355-5C56-A2CA13FD1D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3368"/>
              <a:ext cx="368" cy="325"/>
            </a:xfrm>
            <a:prstGeom prst="rect">
              <a:avLst/>
            </a:prstGeom>
            <a:noFill/>
            <a:ln w="206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17">
              <a:extLst>
                <a:ext uri="{FF2B5EF4-FFF2-40B4-BE49-F238E27FC236}">
                  <a16:creationId xmlns:a16="http://schemas.microsoft.com/office/drawing/2014/main" id="{EEEC7CAC-D71F-8720-D26B-E5B31E4BF6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3463"/>
              <a:ext cx="178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BA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18">
              <a:extLst>
                <a:ext uri="{FF2B5EF4-FFF2-40B4-BE49-F238E27FC236}">
                  <a16:creationId xmlns:a16="http://schemas.microsoft.com/office/drawing/2014/main" id="{499710E8-902F-456C-2429-69BA071B75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" y="1913"/>
              <a:ext cx="1104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Time allocated by MRTT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5E732E06-AC04-46F7-CFAC-076099C6D42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36" y="1675"/>
              <a:ext cx="12" cy="2364"/>
            </a:xfrm>
            <a:custGeom>
              <a:avLst/>
              <a:gdLst>
                <a:gd name="T0" fmla="*/ 80 w 80"/>
                <a:gd name="T1" fmla="*/ 40 h 14371"/>
                <a:gd name="T2" fmla="*/ 80 w 80"/>
                <a:gd name="T3" fmla="*/ 1240 h 14371"/>
                <a:gd name="T4" fmla="*/ 40 w 80"/>
                <a:gd name="T5" fmla="*/ 1280 h 14371"/>
                <a:gd name="T6" fmla="*/ 0 w 80"/>
                <a:gd name="T7" fmla="*/ 1240 h 14371"/>
                <a:gd name="T8" fmla="*/ 0 w 80"/>
                <a:gd name="T9" fmla="*/ 40 h 14371"/>
                <a:gd name="T10" fmla="*/ 40 w 80"/>
                <a:gd name="T11" fmla="*/ 0 h 14371"/>
                <a:gd name="T12" fmla="*/ 80 w 80"/>
                <a:gd name="T13" fmla="*/ 40 h 14371"/>
                <a:gd name="T14" fmla="*/ 80 w 80"/>
                <a:gd name="T15" fmla="*/ 1960 h 14371"/>
                <a:gd name="T16" fmla="*/ 80 w 80"/>
                <a:gd name="T17" fmla="*/ 3160 h 14371"/>
                <a:gd name="T18" fmla="*/ 40 w 80"/>
                <a:gd name="T19" fmla="*/ 3200 h 14371"/>
                <a:gd name="T20" fmla="*/ 0 w 80"/>
                <a:gd name="T21" fmla="*/ 3160 h 14371"/>
                <a:gd name="T22" fmla="*/ 0 w 80"/>
                <a:gd name="T23" fmla="*/ 1960 h 14371"/>
                <a:gd name="T24" fmla="*/ 40 w 80"/>
                <a:gd name="T25" fmla="*/ 1920 h 14371"/>
                <a:gd name="T26" fmla="*/ 80 w 80"/>
                <a:gd name="T27" fmla="*/ 1960 h 14371"/>
                <a:gd name="T28" fmla="*/ 80 w 80"/>
                <a:gd name="T29" fmla="*/ 3880 h 14371"/>
                <a:gd name="T30" fmla="*/ 80 w 80"/>
                <a:gd name="T31" fmla="*/ 5080 h 14371"/>
                <a:gd name="T32" fmla="*/ 40 w 80"/>
                <a:gd name="T33" fmla="*/ 5120 h 14371"/>
                <a:gd name="T34" fmla="*/ 0 w 80"/>
                <a:gd name="T35" fmla="*/ 5080 h 14371"/>
                <a:gd name="T36" fmla="*/ 0 w 80"/>
                <a:gd name="T37" fmla="*/ 3880 h 14371"/>
                <a:gd name="T38" fmla="*/ 40 w 80"/>
                <a:gd name="T39" fmla="*/ 3840 h 14371"/>
                <a:gd name="T40" fmla="*/ 80 w 80"/>
                <a:gd name="T41" fmla="*/ 3880 h 14371"/>
                <a:gd name="T42" fmla="*/ 80 w 80"/>
                <a:gd name="T43" fmla="*/ 5800 h 14371"/>
                <a:gd name="T44" fmla="*/ 80 w 80"/>
                <a:gd name="T45" fmla="*/ 7000 h 14371"/>
                <a:gd name="T46" fmla="*/ 40 w 80"/>
                <a:gd name="T47" fmla="*/ 7040 h 14371"/>
                <a:gd name="T48" fmla="*/ 0 w 80"/>
                <a:gd name="T49" fmla="*/ 7000 h 14371"/>
                <a:gd name="T50" fmla="*/ 0 w 80"/>
                <a:gd name="T51" fmla="*/ 5800 h 14371"/>
                <a:gd name="T52" fmla="*/ 40 w 80"/>
                <a:gd name="T53" fmla="*/ 5760 h 14371"/>
                <a:gd name="T54" fmla="*/ 80 w 80"/>
                <a:gd name="T55" fmla="*/ 5800 h 14371"/>
                <a:gd name="T56" fmla="*/ 80 w 80"/>
                <a:gd name="T57" fmla="*/ 7720 h 14371"/>
                <a:gd name="T58" fmla="*/ 80 w 80"/>
                <a:gd name="T59" fmla="*/ 8920 h 14371"/>
                <a:gd name="T60" fmla="*/ 40 w 80"/>
                <a:gd name="T61" fmla="*/ 8960 h 14371"/>
                <a:gd name="T62" fmla="*/ 0 w 80"/>
                <a:gd name="T63" fmla="*/ 8920 h 14371"/>
                <a:gd name="T64" fmla="*/ 0 w 80"/>
                <a:gd name="T65" fmla="*/ 7720 h 14371"/>
                <a:gd name="T66" fmla="*/ 40 w 80"/>
                <a:gd name="T67" fmla="*/ 7680 h 14371"/>
                <a:gd name="T68" fmla="*/ 80 w 80"/>
                <a:gd name="T69" fmla="*/ 7720 h 14371"/>
                <a:gd name="T70" fmla="*/ 80 w 80"/>
                <a:gd name="T71" fmla="*/ 9640 h 14371"/>
                <a:gd name="T72" fmla="*/ 80 w 80"/>
                <a:gd name="T73" fmla="*/ 10840 h 14371"/>
                <a:gd name="T74" fmla="*/ 40 w 80"/>
                <a:gd name="T75" fmla="*/ 10880 h 14371"/>
                <a:gd name="T76" fmla="*/ 0 w 80"/>
                <a:gd name="T77" fmla="*/ 10840 h 14371"/>
                <a:gd name="T78" fmla="*/ 0 w 80"/>
                <a:gd name="T79" fmla="*/ 9640 h 14371"/>
                <a:gd name="T80" fmla="*/ 40 w 80"/>
                <a:gd name="T81" fmla="*/ 9600 h 14371"/>
                <a:gd name="T82" fmla="*/ 80 w 80"/>
                <a:gd name="T83" fmla="*/ 9640 h 14371"/>
                <a:gd name="T84" fmla="*/ 80 w 80"/>
                <a:gd name="T85" fmla="*/ 11560 h 14371"/>
                <a:gd name="T86" fmla="*/ 80 w 80"/>
                <a:gd name="T87" fmla="*/ 12760 h 14371"/>
                <a:gd name="T88" fmla="*/ 40 w 80"/>
                <a:gd name="T89" fmla="*/ 12800 h 14371"/>
                <a:gd name="T90" fmla="*/ 0 w 80"/>
                <a:gd name="T91" fmla="*/ 12760 h 14371"/>
                <a:gd name="T92" fmla="*/ 0 w 80"/>
                <a:gd name="T93" fmla="*/ 11560 h 14371"/>
                <a:gd name="T94" fmla="*/ 40 w 80"/>
                <a:gd name="T95" fmla="*/ 11520 h 14371"/>
                <a:gd name="T96" fmla="*/ 80 w 80"/>
                <a:gd name="T97" fmla="*/ 11560 h 14371"/>
                <a:gd name="T98" fmla="*/ 80 w 80"/>
                <a:gd name="T99" fmla="*/ 13480 h 14371"/>
                <a:gd name="T100" fmla="*/ 80 w 80"/>
                <a:gd name="T101" fmla="*/ 14331 h 14371"/>
                <a:gd name="T102" fmla="*/ 40 w 80"/>
                <a:gd name="T103" fmla="*/ 14371 h 14371"/>
                <a:gd name="T104" fmla="*/ 0 w 80"/>
                <a:gd name="T105" fmla="*/ 14331 h 14371"/>
                <a:gd name="T106" fmla="*/ 0 w 80"/>
                <a:gd name="T107" fmla="*/ 13480 h 14371"/>
                <a:gd name="T108" fmla="*/ 40 w 80"/>
                <a:gd name="T109" fmla="*/ 13440 h 14371"/>
                <a:gd name="T110" fmla="*/ 80 w 80"/>
                <a:gd name="T111" fmla="*/ 13480 h 14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0" h="14371">
                  <a:moveTo>
                    <a:pt x="80" y="40"/>
                  </a:moveTo>
                  <a:lnTo>
                    <a:pt x="80" y="1240"/>
                  </a:lnTo>
                  <a:cubicBezTo>
                    <a:pt x="80" y="1263"/>
                    <a:pt x="63" y="1280"/>
                    <a:pt x="40" y="1280"/>
                  </a:cubicBezTo>
                  <a:cubicBezTo>
                    <a:pt x="18" y="1280"/>
                    <a:pt x="0" y="1263"/>
                    <a:pt x="0" y="1240"/>
                  </a:cubicBezTo>
                  <a:lnTo>
                    <a:pt x="0" y="40"/>
                  </a:lnTo>
                  <a:cubicBezTo>
                    <a:pt x="0" y="18"/>
                    <a:pt x="18" y="0"/>
                    <a:pt x="40" y="0"/>
                  </a:cubicBezTo>
                  <a:cubicBezTo>
                    <a:pt x="63" y="0"/>
                    <a:pt x="80" y="18"/>
                    <a:pt x="80" y="40"/>
                  </a:cubicBezTo>
                  <a:close/>
                  <a:moveTo>
                    <a:pt x="80" y="1960"/>
                  </a:moveTo>
                  <a:lnTo>
                    <a:pt x="80" y="3160"/>
                  </a:lnTo>
                  <a:cubicBezTo>
                    <a:pt x="80" y="3183"/>
                    <a:pt x="63" y="3200"/>
                    <a:pt x="40" y="3200"/>
                  </a:cubicBezTo>
                  <a:cubicBezTo>
                    <a:pt x="18" y="3200"/>
                    <a:pt x="0" y="3183"/>
                    <a:pt x="0" y="3160"/>
                  </a:cubicBezTo>
                  <a:lnTo>
                    <a:pt x="0" y="1960"/>
                  </a:lnTo>
                  <a:cubicBezTo>
                    <a:pt x="0" y="1938"/>
                    <a:pt x="18" y="1920"/>
                    <a:pt x="40" y="1920"/>
                  </a:cubicBezTo>
                  <a:cubicBezTo>
                    <a:pt x="63" y="1920"/>
                    <a:pt x="80" y="1938"/>
                    <a:pt x="80" y="1960"/>
                  </a:cubicBezTo>
                  <a:close/>
                  <a:moveTo>
                    <a:pt x="80" y="3880"/>
                  </a:moveTo>
                  <a:lnTo>
                    <a:pt x="80" y="5080"/>
                  </a:lnTo>
                  <a:cubicBezTo>
                    <a:pt x="80" y="5103"/>
                    <a:pt x="63" y="5120"/>
                    <a:pt x="40" y="5120"/>
                  </a:cubicBezTo>
                  <a:cubicBezTo>
                    <a:pt x="18" y="5120"/>
                    <a:pt x="0" y="5103"/>
                    <a:pt x="0" y="5080"/>
                  </a:cubicBezTo>
                  <a:lnTo>
                    <a:pt x="0" y="3880"/>
                  </a:lnTo>
                  <a:cubicBezTo>
                    <a:pt x="0" y="3858"/>
                    <a:pt x="18" y="3840"/>
                    <a:pt x="40" y="3840"/>
                  </a:cubicBezTo>
                  <a:cubicBezTo>
                    <a:pt x="63" y="3840"/>
                    <a:pt x="80" y="3858"/>
                    <a:pt x="80" y="3880"/>
                  </a:cubicBezTo>
                  <a:close/>
                  <a:moveTo>
                    <a:pt x="80" y="5800"/>
                  </a:moveTo>
                  <a:lnTo>
                    <a:pt x="80" y="7000"/>
                  </a:lnTo>
                  <a:cubicBezTo>
                    <a:pt x="80" y="7023"/>
                    <a:pt x="63" y="7040"/>
                    <a:pt x="40" y="7040"/>
                  </a:cubicBezTo>
                  <a:cubicBezTo>
                    <a:pt x="18" y="7040"/>
                    <a:pt x="0" y="7023"/>
                    <a:pt x="0" y="7000"/>
                  </a:cubicBezTo>
                  <a:lnTo>
                    <a:pt x="0" y="5800"/>
                  </a:lnTo>
                  <a:cubicBezTo>
                    <a:pt x="0" y="5778"/>
                    <a:pt x="18" y="5760"/>
                    <a:pt x="40" y="5760"/>
                  </a:cubicBezTo>
                  <a:cubicBezTo>
                    <a:pt x="63" y="5760"/>
                    <a:pt x="80" y="5778"/>
                    <a:pt x="80" y="5800"/>
                  </a:cubicBezTo>
                  <a:close/>
                  <a:moveTo>
                    <a:pt x="80" y="7720"/>
                  </a:moveTo>
                  <a:lnTo>
                    <a:pt x="80" y="8920"/>
                  </a:lnTo>
                  <a:cubicBezTo>
                    <a:pt x="80" y="8943"/>
                    <a:pt x="63" y="8960"/>
                    <a:pt x="40" y="8960"/>
                  </a:cubicBezTo>
                  <a:cubicBezTo>
                    <a:pt x="18" y="8960"/>
                    <a:pt x="0" y="8943"/>
                    <a:pt x="0" y="8920"/>
                  </a:cubicBezTo>
                  <a:lnTo>
                    <a:pt x="0" y="7720"/>
                  </a:lnTo>
                  <a:cubicBezTo>
                    <a:pt x="0" y="7698"/>
                    <a:pt x="18" y="7680"/>
                    <a:pt x="40" y="7680"/>
                  </a:cubicBezTo>
                  <a:cubicBezTo>
                    <a:pt x="63" y="7680"/>
                    <a:pt x="80" y="7698"/>
                    <a:pt x="80" y="7720"/>
                  </a:cubicBezTo>
                  <a:close/>
                  <a:moveTo>
                    <a:pt x="80" y="9640"/>
                  </a:moveTo>
                  <a:lnTo>
                    <a:pt x="80" y="10840"/>
                  </a:lnTo>
                  <a:cubicBezTo>
                    <a:pt x="80" y="10863"/>
                    <a:pt x="63" y="10880"/>
                    <a:pt x="40" y="10880"/>
                  </a:cubicBezTo>
                  <a:cubicBezTo>
                    <a:pt x="18" y="10880"/>
                    <a:pt x="0" y="10863"/>
                    <a:pt x="0" y="10840"/>
                  </a:cubicBezTo>
                  <a:lnTo>
                    <a:pt x="0" y="9640"/>
                  </a:lnTo>
                  <a:cubicBezTo>
                    <a:pt x="0" y="9618"/>
                    <a:pt x="18" y="9600"/>
                    <a:pt x="40" y="9600"/>
                  </a:cubicBezTo>
                  <a:cubicBezTo>
                    <a:pt x="63" y="9600"/>
                    <a:pt x="80" y="9618"/>
                    <a:pt x="80" y="9640"/>
                  </a:cubicBezTo>
                  <a:close/>
                  <a:moveTo>
                    <a:pt x="80" y="11560"/>
                  </a:moveTo>
                  <a:lnTo>
                    <a:pt x="80" y="12760"/>
                  </a:lnTo>
                  <a:cubicBezTo>
                    <a:pt x="80" y="12783"/>
                    <a:pt x="63" y="12800"/>
                    <a:pt x="40" y="12800"/>
                  </a:cubicBezTo>
                  <a:cubicBezTo>
                    <a:pt x="18" y="12800"/>
                    <a:pt x="0" y="12783"/>
                    <a:pt x="0" y="12760"/>
                  </a:cubicBezTo>
                  <a:lnTo>
                    <a:pt x="0" y="11560"/>
                  </a:lnTo>
                  <a:cubicBezTo>
                    <a:pt x="0" y="11538"/>
                    <a:pt x="18" y="11520"/>
                    <a:pt x="40" y="11520"/>
                  </a:cubicBezTo>
                  <a:cubicBezTo>
                    <a:pt x="63" y="11520"/>
                    <a:pt x="80" y="11538"/>
                    <a:pt x="80" y="11560"/>
                  </a:cubicBezTo>
                  <a:close/>
                  <a:moveTo>
                    <a:pt x="80" y="13480"/>
                  </a:moveTo>
                  <a:lnTo>
                    <a:pt x="80" y="14331"/>
                  </a:lnTo>
                  <a:cubicBezTo>
                    <a:pt x="80" y="14353"/>
                    <a:pt x="63" y="14371"/>
                    <a:pt x="40" y="14371"/>
                  </a:cubicBezTo>
                  <a:cubicBezTo>
                    <a:pt x="18" y="14371"/>
                    <a:pt x="0" y="14353"/>
                    <a:pt x="0" y="14331"/>
                  </a:cubicBezTo>
                  <a:lnTo>
                    <a:pt x="0" y="13480"/>
                  </a:lnTo>
                  <a:cubicBezTo>
                    <a:pt x="0" y="13458"/>
                    <a:pt x="18" y="13440"/>
                    <a:pt x="40" y="13440"/>
                  </a:cubicBezTo>
                  <a:cubicBezTo>
                    <a:pt x="63" y="13440"/>
                    <a:pt x="80" y="13458"/>
                    <a:pt x="80" y="13480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20">
              <a:extLst>
                <a:ext uri="{FF2B5EF4-FFF2-40B4-BE49-F238E27FC236}">
                  <a16:creationId xmlns:a16="http://schemas.microsoft.com/office/drawing/2014/main" id="{75ED8637-CCAF-9FF1-00B9-F2EB0DF2B5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45" y="3694"/>
              <a:ext cx="4227" cy="0"/>
            </a:xfrm>
            <a:prstGeom prst="line">
              <a:avLst/>
            </a:prstGeom>
            <a:noFill/>
            <a:ln w="206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21">
              <a:extLst>
                <a:ext uri="{FF2B5EF4-FFF2-40B4-BE49-F238E27FC236}">
                  <a16:creationId xmlns:a16="http://schemas.microsoft.com/office/drawing/2014/main" id="{F8DD7E28-9180-B2BF-2658-50544AFB3A6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36" y="2027"/>
              <a:ext cx="2500" cy="3"/>
            </a:xfrm>
            <a:prstGeom prst="line">
              <a:avLst/>
            </a:prstGeom>
            <a:noFill/>
            <a:ln w="206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934D5D04-EB99-023F-5145-579E6096407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6" y="1995"/>
              <a:ext cx="33" cy="70"/>
            </a:xfrm>
            <a:custGeom>
              <a:avLst/>
              <a:gdLst>
                <a:gd name="T0" fmla="*/ 33 w 33"/>
                <a:gd name="T1" fmla="*/ 0 h 70"/>
                <a:gd name="T2" fmla="*/ 0 w 33"/>
                <a:gd name="T3" fmla="*/ 35 h 70"/>
                <a:gd name="T4" fmla="*/ 33 w 33"/>
                <a:gd name="T5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70">
                  <a:moveTo>
                    <a:pt x="33" y="0"/>
                  </a:moveTo>
                  <a:lnTo>
                    <a:pt x="0" y="35"/>
                  </a:lnTo>
                  <a:lnTo>
                    <a:pt x="33" y="70"/>
                  </a:lnTo>
                </a:path>
              </a:pathLst>
            </a:custGeom>
            <a:noFill/>
            <a:ln w="206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60ED652D-9105-E46D-E02C-97DDE03351E4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5" y="1995"/>
              <a:ext cx="33" cy="70"/>
            </a:xfrm>
            <a:custGeom>
              <a:avLst/>
              <a:gdLst>
                <a:gd name="T0" fmla="*/ 0 w 33"/>
                <a:gd name="T1" fmla="*/ 70 h 70"/>
                <a:gd name="T2" fmla="*/ 33 w 33"/>
                <a:gd name="T3" fmla="*/ 35 h 70"/>
                <a:gd name="T4" fmla="*/ 0 w 33"/>
                <a:gd name="T5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70">
                  <a:moveTo>
                    <a:pt x="0" y="70"/>
                  </a:moveTo>
                  <a:lnTo>
                    <a:pt x="33" y="35"/>
                  </a:lnTo>
                  <a:lnTo>
                    <a:pt x="0" y="0"/>
                  </a:lnTo>
                </a:path>
              </a:pathLst>
            </a:custGeom>
            <a:noFill/>
            <a:ln w="206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24">
              <a:extLst>
                <a:ext uri="{FF2B5EF4-FFF2-40B4-BE49-F238E27FC236}">
                  <a16:creationId xmlns:a16="http://schemas.microsoft.com/office/drawing/2014/main" id="{A231B8EA-AFC9-992F-E329-6768EA737D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2" y="1881"/>
              <a:ext cx="484" cy="3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25">
              <a:extLst>
                <a:ext uri="{FF2B5EF4-FFF2-40B4-BE49-F238E27FC236}">
                  <a16:creationId xmlns:a16="http://schemas.microsoft.com/office/drawing/2014/main" id="{AE379576-EB2E-309C-390D-AB8B6DAF5B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2" y="1881"/>
              <a:ext cx="484" cy="325"/>
            </a:xfrm>
            <a:prstGeom prst="rect">
              <a:avLst/>
            </a:prstGeom>
            <a:noFill/>
            <a:ln w="206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26">
              <a:extLst>
                <a:ext uri="{FF2B5EF4-FFF2-40B4-BE49-F238E27FC236}">
                  <a16:creationId xmlns:a16="http://schemas.microsoft.com/office/drawing/2014/main" id="{18F2B363-6558-2970-8CE1-6A1DD957C9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7" y="1976"/>
              <a:ext cx="309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MRTT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27">
              <a:extLst>
                <a:ext uri="{FF2B5EF4-FFF2-40B4-BE49-F238E27FC236}">
                  <a16:creationId xmlns:a16="http://schemas.microsoft.com/office/drawing/2014/main" id="{475F894B-A88F-BCF5-EB07-5B6EEC44D5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9" y="3614"/>
              <a:ext cx="31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STA2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Freeform 28">
              <a:extLst>
                <a:ext uri="{FF2B5EF4-FFF2-40B4-BE49-F238E27FC236}">
                  <a16:creationId xmlns:a16="http://schemas.microsoft.com/office/drawing/2014/main" id="{EF4A1DB5-0CA6-7866-6B15-E561C057E12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54" y="1699"/>
              <a:ext cx="12" cy="2364"/>
            </a:xfrm>
            <a:custGeom>
              <a:avLst/>
              <a:gdLst>
                <a:gd name="T0" fmla="*/ 80 w 80"/>
                <a:gd name="T1" fmla="*/ 40 h 14371"/>
                <a:gd name="T2" fmla="*/ 80 w 80"/>
                <a:gd name="T3" fmla="*/ 1240 h 14371"/>
                <a:gd name="T4" fmla="*/ 40 w 80"/>
                <a:gd name="T5" fmla="*/ 1280 h 14371"/>
                <a:gd name="T6" fmla="*/ 0 w 80"/>
                <a:gd name="T7" fmla="*/ 1240 h 14371"/>
                <a:gd name="T8" fmla="*/ 0 w 80"/>
                <a:gd name="T9" fmla="*/ 40 h 14371"/>
                <a:gd name="T10" fmla="*/ 40 w 80"/>
                <a:gd name="T11" fmla="*/ 0 h 14371"/>
                <a:gd name="T12" fmla="*/ 80 w 80"/>
                <a:gd name="T13" fmla="*/ 40 h 14371"/>
                <a:gd name="T14" fmla="*/ 80 w 80"/>
                <a:gd name="T15" fmla="*/ 1960 h 14371"/>
                <a:gd name="T16" fmla="*/ 80 w 80"/>
                <a:gd name="T17" fmla="*/ 3160 h 14371"/>
                <a:gd name="T18" fmla="*/ 40 w 80"/>
                <a:gd name="T19" fmla="*/ 3200 h 14371"/>
                <a:gd name="T20" fmla="*/ 0 w 80"/>
                <a:gd name="T21" fmla="*/ 3160 h 14371"/>
                <a:gd name="T22" fmla="*/ 0 w 80"/>
                <a:gd name="T23" fmla="*/ 1960 h 14371"/>
                <a:gd name="T24" fmla="*/ 40 w 80"/>
                <a:gd name="T25" fmla="*/ 1920 h 14371"/>
                <a:gd name="T26" fmla="*/ 80 w 80"/>
                <a:gd name="T27" fmla="*/ 1960 h 14371"/>
                <a:gd name="T28" fmla="*/ 80 w 80"/>
                <a:gd name="T29" fmla="*/ 3880 h 14371"/>
                <a:gd name="T30" fmla="*/ 80 w 80"/>
                <a:gd name="T31" fmla="*/ 5080 h 14371"/>
                <a:gd name="T32" fmla="*/ 40 w 80"/>
                <a:gd name="T33" fmla="*/ 5120 h 14371"/>
                <a:gd name="T34" fmla="*/ 0 w 80"/>
                <a:gd name="T35" fmla="*/ 5080 h 14371"/>
                <a:gd name="T36" fmla="*/ 0 w 80"/>
                <a:gd name="T37" fmla="*/ 3880 h 14371"/>
                <a:gd name="T38" fmla="*/ 40 w 80"/>
                <a:gd name="T39" fmla="*/ 3840 h 14371"/>
                <a:gd name="T40" fmla="*/ 80 w 80"/>
                <a:gd name="T41" fmla="*/ 3880 h 14371"/>
                <a:gd name="T42" fmla="*/ 80 w 80"/>
                <a:gd name="T43" fmla="*/ 5800 h 14371"/>
                <a:gd name="T44" fmla="*/ 80 w 80"/>
                <a:gd name="T45" fmla="*/ 7000 h 14371"/>
                <a:gd name="T46" fmla="*/ 40 w 80"/>
                <a:gd name="T47" fmla="*/ 7040 h 14371"/>
                <a:gd name="T48" fmla="*/ 0 w 80"/>
                <a:gd name="T49" fmla="*/ 7000 h 14371"/>
                <a:gd name="T50" fmla="*/ 0 w 80"/>
                <a:gd name="T51" fmla="*/ 5800 h 14371"/>
                <a:gd name="T52" fmla="*/ 40 w 80"/>
                <a:gd name="T53" fmla="*/ 5760 h 14371"/>
                <a:gd name="T54" fmla="*/ 80 w 80"/>
                <a:gd name="T55" fmla="*/ 5800 h 14371"/>
                <a:gd name="T56" fmla="*/ 80 w 80"/>
                <a:gd name="T57" fmla="*/ 7720 h 14371"/>
                <a:gd name="T58" fmla="*/ 80 w 80"/>
                <a:gd name="T59" fmla="*/ 8920 h 14371"/>
                <a:gd name="T60" fmla="*/ 40 w 80"/>
                <a:gd name="T61" fmla="*/ 8960 h 14371"/>
                <a:gd name="T62" fmla="*/ 0 w 80"/>
                <a:gd name="T63" fmla="*/ 8920 h 14371"/>
                <a:gd name="T64" fmla="*/ 0 w 80"/>
                <a:gd name="T65" fmla="*/ 7720 h 14371"/>
                <a:gd name="T66" fmla="*/ 40 w 80"/>
                <a:gd name="T67" fmla="*/ 7680 h 14371"/>
                <a:gd name="T68" fmla="*/ 80 w 80"/>
                <a:gd name="T69" fmla="*/ 7720 h 14371"/>
                <a:gd name="T70" fmla="*/ 80 w 80"/>
                <a:gd name="T71" fmla="*/ 9640 h 14371"/>
                <a:gd name="T72" fmla="*/ 80 w 80"/>
                <a:gd name="T73" fmla="*/ 10840 h 14371"/>
                <a:gd name="T74" fmla="*/ 40 w 80"/>
                <a:gd name="T75" fmla="*/ 10880 h 14371"/>
                <a:gd name="T76" fmla="*/ 0 w 80"/>
                <a:gd name="T77" fmla="*/ 10840 h 14371"/>
                <a:gd name="T78" fmla="*/ 0 w 80"/>
                <a:gd name="T79" fmla="*/ 9640 h 14371"/>
                <a:gd name="T80" fmla="*/ 40 w 80"/>
                <a:gd name="T81" fmla="*/ 9600 h 14371"/>
                <a:gd name="T82" fmla="*/ 80 w 80"/>
                <a:gd name="T83" fmla="*/ 9640 h 14371"/>
                <a:gd name="T84" fmla="*/ 80 w 80"/>
                <a:gd name="T85" fmla="*/ 11560 h 14371"/>
                <a:gd name="T86" fmla="*/ 80 w 80"/>
                <a:gd name="T87" fmla="*/ 12760 h 14371"/>
                <a:gd name="T88" fmla="*/ 40 w 80"/>
                <a:gd name="T89" fmla="*/ 12800 h 14371"/>
                <a:gd name="T90" fmla="*/ 0 w 80"/>
                <a:gd name="T91" fmla="*/ 12760 h 14371"/>
                <a:gd name="T92" fmla="*/ 0 w 80"/>
                <a:gd name="T93" fmla="*/ 11560 h 14371"/>
                <a:gd name="T94" fmla="*/ 40 w 80"/>
                <a:gd name="T95" fmla="*/ 11520 h 14371"/>
                <a:gd name="T96" fmla="*/ 80 w 80"/>
                <a:gd name="T97" fmla="*/ 11560 h 14371"/>
                <a:gd name="T98" fmla="*/ 80 w 80"/>
                <a:gd name="T99" fmla="*/ 13480 h 14371"/>
                <a:gd name="T100" fmla="*/ 80 w 80"/>
                <a:gd name="T101" fmla="*/ 14331 h 14371"/>
                <a:gd name="T102" fmla="*/ 40 w 80"/>
                <a:gd name="T103" fmla="*/ 14371 h 14371"/>
                <a:gd name="T104" fmla="*/ 0 w 80"/>
                <a:gd name="T105" fmla="*/ 14331 h 14371"/>
                <a:gd name="T106" fmla="*/ 0 w 80"/>
                <a:gd name="T107" fmla="*/ 13480 h 14371"/>
                <a:gd name="T108" fmla="*/ 40 w 80"/>
                <a:gd name="T109" fmla="*/ 13440 h 14371"/>
                <a:gd name="T110" fmla="*/ 80 w 80"/>
                <a:gd name="T111" fmla="*/ 13480 h 14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0" h="14371">
                  <a:moveTo>
                    <a:pt x="80" y="40"/>
                  </a:moveTo>
                  <a:lnTo>
                    <a:pt x="80" y="1240"/>
                  </a:lnTo>
                  <a:cubicBezTo>
                    <a:pt x="80" y="1262"/>
                    <a:pt x="62" y="1280"/>
                    <a:pt x="40" y="1280"/>
                  </a:cubicBezTo>
                  <a:cubicBezTo>
                    <a:pt x="18" y="1280"/>
                    <a:pt x="0" y="1262"/>
                    <a:pt x="0" y="1240"/>
                  </a:cubicBezTo>
                  <a:lnTo>
                    <a:pt x="0" y="40"/>
                  </a:lnTo>
                  <a:cubicBezTo>
                    <a:pt x="0" y="18"/>
                    <a:pt x="18" y="0"/>
                    <a:pt x="40" y="0"/>
                  </a:cubicBezTo>
                  <a:cubicBezTo>
                    <a:pt x="62" y="0"/>
                    <a:pt x="80" y="18"/>
                    <a:pt x="80" y="40"/>
                  </a:cubicBezTo>
                  <a:close/>
                  <a:moveTo>
                    <a:pt x="80" y="1960"/>
                  </a:moveTo>
                  <a:lnTo>
                    <a:pt x="80" y="3160"/>
                  </a:lnTo>
                  <a:cubicBezTo>
                    <a:pt x="80" y="3182"/>
                    <a:pt x="62" y="3200"/>
                    <a:pt x="40" y="3200"/>
                  </a:cubicBezTo>
                  <a:cubicBezTo>
                    <a:pt x="18" y="3200"/>
                    <a:pt x="0" y="3182"/>
                    <a:pt x="0" y="3160"/>
                  </a:cubicBezTo>
                  <a:lnTo>
                    <a:pt x="0" y="1960"/>
                  </a:lnTo>
                  <a:cubicBezTo>
                    <a:pt x="0" y="1938"/>
                    <a:pt x="18" y="1920"/>
                    <a:pt x="40" y="1920"/>
                  </a:cubicBezTo>
                  <a:cubicBezTo>
                    <a:pt x="62" y="1920"/>
                    <a:pt x="80" y="1938"/>
                    <a:pt x="80" y="1960"/>
                  </a:cubicBezTo>
                  <a:close/>
                  <a:moveTo>
                    <a:pt x="80" y="3880"/>
                  </a:moveTo>
                  <a:lnTo>
                    <a:pt x="80" y="5080"/>
                  </a:lnTo>
                  <a:cubicBezTo>
                    <a:pt x="80" y="5102"/>
                    <a:pt x="62" y="5120"/>
                    <a:pt x="40" y="5120"/>
                  </a:cubicBezTo>
                  <a:cubicBezTo>
                    <a:pt x="18" y="5120"/>
                    <a:pt x="0" y="5102"/>
                    <a:pt x="0" y="5080"/>
                  </a:cubicBezTo>
                  <a:lnTo>
                    <a:pt x="0" y="3880"/>
                  </a:lnTo>
                  <a:cubicBezTo>
                    <a:pt x="0" y="3858"/>
                    <a:pt x="18" y="3840"/>
                    <a:pt x="40" y="3840"/>
                  </a:cubicBezTo>
                  <a:cubicBezTo>
                    <a:pt x="62" y="3840"/>
                    <a:pt x="80" y="3858"/>
                    <a:pt x="80" y="3880"/>
                  </a:cubicBezTo>
                  <a:close/>
                  <a:moveTo>
                    <a:pt x="80" y="5800"/>
                  </a:moveTo>
                  <a:lnTo>
                    <a:pt x="80" y="7000"/>
                  </a:lnTo>
                  <a:cubicBezTo>
                    <a:pt x="80" y="7022"/>
                    <a:pt x="62" y="7040"/>
                    <a:pt x="40" y="7040"/>
                  </a:cubicBezTo>
                  <a:cubicBezTo>
                    <a:pt x="18" y="7040"/>
                    <a:pt x="0" y="7022"/>
                    <a:pt x="0" y="7000"/>
                  </a:cubicBezTo>
                  <a:lnTo>
                    <a:pt x="0" y="5800"/>
                  </a:lnTo>
                  <a:cubicBezTo>
                    <a:pt x="0" y="5778"/>
                    <a:pt x="18" y="5760"/>
                    <a:pt x="40" y="5760"/>
                  </a:cubicBezTo>
                  <a:cubicBezTo>
                    <a:pt x="62" y="5760"/>
                    <a:pt x="80" y="5778"/>
                    <a:pt x="80" y="5800"/>
                  </a:cubicBezTo>
                  <a:close/>
                  <a:moveTo>
                    <a:pt x="80" y="7720"/>
                  </a:moveTo>
                  <a:lnTo>
                    <a:pt x="80" y="8920"/>
                  </a:lnTo>
                  <a:cubicBezTo>
                    <a:pt x="80" y="8942"/>
                    <a:pt x="62" y="8960"/>
                    <a:pt x="40" y="8960"/>
                  </a:cubicBezTo>
                  <a:cubicBezTo>
                    <a:pt x="18" y="8960"/>
                    <a:pt x="0" y="8942"/>
                    <a:pt x="0" y="8920"/>
                  </a:cubicBezTo>
                  <a:lnTo>
                    <a:pt x="0" y="7720"/>
                  </a:lnTo>
                  <a:cubicBezTo>
                    <a:pt x="0" y="7698"/>
                    <a:pt x="18" y="7680"/>
                    <a:pt x="40" y="7680"/>
                  </a:cubicBezTo>
                  <a:cubicBezTo>
                    <a:pt x="62" y="7680"/>
                    <a:pt x="80" y="7698"/>
                    <a:pt x="80" y="7720"/>
                  </a:cubicBezTo>
                  <a:close/>
                  <a:moveTo>
                    <a:pt x="80" y="9640"/>
                  </a:moveTo>
                  <a:lnTo>
                    <a:pt x="80" y="10840"/>
                  </a:lnTo>
                  <a:cubicBezTo>
                    <a:pt x="80" y="10862"/>
                    <a:pt x="62" y="10880"/>
                    <a:pt x="40" y="10880"/>
                  </a:cubicBezTo>
                  <a:cubicBezTo>
                    <a:pt x="18" y="10880"/>
                    <a:pt x="0" y="10862"/>
                    <a:pt x="0" y="10840"/>
                  </a:cubicBezTo>
                  <a:lnTo>
                    <a:pt x="0" y="9640"/>
                  </a:lnTo>
                  <a:cubicBezTo>
                    <a:pt x="0" y="9618"/>
                    <a:pt x="18" y="9600"/>
                    <a:pt x="40" y="9600"/>
                  </a:cubicBezTo>
                  <a:cubicBezTo>
                    <a:pt x="62" y="9600"/>
                    <a:pt x="80" y="9618"/>
                    <a:pt x="80" y="9640"/>
                  </a:cubicBezTo>
                  <a:close/>
                  <a:moveTo>
                    <a:pt x="80" y="11560"/>
                  </a:moveTo>
                  <a:lnTo>
                    <a:pt x="80" y="12760"/>
                  </a:lnTo>
                  <a:cubicBezTo>
                    <a:pt x="80" y="12782"/>
                    <a:pt x="62" y="12800"/>
                    <a:pt x="40" y="12800"/>
                  </a:cubicBezTo>
                  <a:cubicBezTo>
                    <a:pt x="18" y="12800"/>
                    <a:pt x="0" y="12782"/>
                    <a:pt x="0" y="12760"/>
                  </a:cubicBezTo>
                  <a:lnTo>
                    <a:pt x="0" y="11560"/>
                  </a:lnTo>
                  <a:cubicBezTo>
                    <a:pt x="0" y="11538"/>
                    <a:pt x="18" y="11520"/>
                    <a:pt x="40" y="11520"/>
                  </a:cubicBezTo>
                  <a:cubicBezTo>
                    <a:pt x="62" y="11520"/>
                    <a:pt x="80" y="11538"/>
                    <a:pt x="80" y="11560"/>
                  </a:cubicBezTo>
                  <a:close/>
                  <a:moveTo>
                    <a:pt x="80" y="13480"/>
                  </a:moveTo>
                  <a:lnTo>
                    <a:pt x="80" y="14331"/>
                  </a:lnTo>
                  <a:cubicBezTo>
                    <a:pt x="80" y="14353"/>
                    <a:pt x="62" y="14371"/>
                    <a:pt x="40" y="14371"/>
                  </a:cubicBezTo>
                  <a:cubicBezTo>
                    <a:pt x="18" y="14371"/>
                    <a:pt x="0" y="14353"/>
                    <a:pt x="0" y="14331"/>
                  </a:cubicBezTo>
                  <a:lnTo>
                    <a:pt x="0" y="13480"/>
                  </a:lnTo>
                  <a:cubicBezTo>
                    <a:pt x="0" y="13458"/>
                    <a:pt x="18" y="13440"/>
                    <a:pt x="40" y="13440"/>
                  </a:cubicBezTo>
                  <a:cubicBezTo>
                    <a:pt x="62" y="13440"/>
                    <a:pt x="80" y="13458"/>
                    <a:pt x="80" y="13480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29">
              <a:extLst>
                <a:ext uri="{FF2B5EF4-FFF2-40B4-BE49-F238E27FC236}">
                  <a16:creationId xmlns:a16="http://schemas.microsoft.com/office/drawing/2014/main" id="{FE118A0E-0F8C-333D-0B17-888ABC950E9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84" y="1699"/>
              <a:ext cx="12" cy="2364"/>
            </a:xfrm>
            <a:custGeom>
              <a:avLst/>
              <a:gdLst>
                <a:gd name="T0" fmla="*/ 80 w 80"/>
                <a:gd name="T1" fmla="*/ 40 h 14371"/>
                <a:gd name="T2" fmla="*/ 80 w 80"/>
                <a:gd name="T3" fmla="*/ 1240 h 14371"/>
                <a:gd name="T4" fmla="*/ 40 w 80"/>
                <a:gd name="T5" fmla="*/ 1280 h 14371"/>
                <a:gd name="T6" fmla="*/ 0 w 80"/>
                <a:gd name="T7" fmla="*/ 1240 h 14371"/>
                <a:gd name="T8" fmla="*/ 0 w 80"/>
                <a:gd name="T9" fmla="*/ 40 h 14371"/>
                <a:gd name="T10" fmla="*/ 40 w 80"/>
                <a:gd name="T11" fmla="*/ 0 h 14371"/>
                <a:gd name="T12" fmla="*/ 80 w 80"/>
                <a:gd name="T13" fmla="*/ 40 h 14371"/>
                <a:gd name="T14" fmla="*/ 80 w 80"/>
                <a:gd name="T15" fmla="*/ 1960 h 14371"/>
                <a:gd name="T16" fmla="*/ 80 w 80"/>
                <a:gd name="T17" fmla="*/ 3160 h 14371"/>
                <a:gd name="T18" fmla="*/ 40 w 80"/>
                <a:gd name="T19" fmla="*/ 3200 h 14371"/>
                <a:gd name="T20" fmla="*/ 0 w 80"/>
                <a:gd name="T21" fmla="*/ 3160 h 14371"/>
                <a:gd name="T22" fmla="*/ 0 w 80"/>
                <a:gd name="T23" fmla="*/ 1960 h 14371"/>
                <a:gd name="T24" fmla="*/ 40 w 80"/>
                <a:gd name="T25" fmla="*/ 1920 h 14371"/>
                <a:gd name="T26" fmla="*/ 80 w 80"/>
                <a:gd name="T27" fmla="*/ 1960 h 14371"/>
                <a:gd name="T28" fmla="*/ 80 w 80"/>
                <a:gd name="T29" fmla="*/ 3880 h 14371"/>
                <a:gd name="T30" fmla="*/ 80 w 80"/>
                <a:gd name="T31" fmla="*/ 5080 h 14371"/>
                <a:gd name="T32" fmla="*/ 40 w 80"/>
                <a:gd name="T33" fmla="*/ 5120 h 14371"/>
                <a:gd name="T34" fmla="*/ 0 w 80"/>
                <a:gd name="T35" fmla="*/ 5080 h 14371"/>
                <a:gd name="T36" fmla="*/ 0 w 80"/>
                <a:gd name="T37" fmla="*/ 3880 h 14371"/>
                <a:gd name="T38" fmla="*/ 40 w 80"/>
                <a:gd name="T39" fmla="*/ 3840 h 14371"/>
                <a:gd name="T40" fmla="*/ 80 w 80"/>
                <a:gd name="T41" fmla="*/ 3880 h 14371"/>
                <a:gd name="T42" fmla="*/ 80 w 80"/>
                <a:gd name="T43" fmla="*/ 5800 h 14371"/>
                <a:gd name="T44" fmla="*/ 80 w 80"/>
                <a:gd name="T45" fmla="*/ 7000 h 14371"/>
                <a:gd name="T46" fmla="*/ 40 w 80"/>
                <a:gd name="T47" fmla="*/ 7040 h 14371"/>
                <a:gd name="T48" fmla="*/ 0 w 80"/>
                <a:gd name="T49" fmla="*/ 7000 h 14371"/>
                <a:gd name="T50" fmla="*/ 0 w 80"/>
                <a:gd name="T51" fmla="*/ 5800 h 14371"/>
                <a:gd name="T52" fmla="*/ 40 w 80"/>
                <a:gd name="T53" fmla="*/ 5760 h 14371"/>
                <a:gd name="T54" fmla="*/ 80 w 80"/>
                <a:gd name="T55" fmla="*/ 5800 h 14371"/>
                <a:gd name="T56" fmla="*/ 80 w 80"/>
                <a:gd name="T57" fmla="*/ 7720 h 14371"/>
                <a:gd name="T58" fmla="*/ 80 w 80"/>
                <a:gd name="T59" fmla="*/ 8920 h 14371"/>
                <a:gd name="T60" fmla="*/ 40 w 80"/>
                <a:gd name="T61" fmla="*/ 8960 h 14371"/>
                <a:gd name="T62" fmla="*/ 0 w 80"/>
                <a:gd name="T63" fmla="*/ 8920 h 14371"/>
                <a:gd name="T64" fmla="*/ 0 w 80"/>
                <a:gd name="T65" fmla="*/ 7720 h 14371"/>
                <a:gd name="T66" fmla="*/ 40 w 80"/>
                <a:gd name="T67" fmla="*/ 7680 h 14371"/>
                <a:gd name="T68" fmla="*/ 80 w 80"/>
                <a:gd name="T69" fmla="*/ 7720 h 14371"/>
                <a:gd name="T70" fmla="*/ 80 w 80"/>
                <a:gd name="T71" fmla="*/ 9640 h 14371"/>
                <a:gd name="T72" fmla="*/ 80 w 80"/>
                <a:gd name="T73" fmla="*/ 10840 h 14371"/>
                <a:gd name="T74" fmla="*/ 40 w 80"/>
                <a:gd name="T75" fmla="*/ 10880 h 14371"/>
                <a:gd name="T76" fmla="*/ 0 w 80"/>
                <a:gd name="T77" fmla="*/ 10840 h 14371"/>
                <a:gd name="T78" fmla="*/ 0 w 80"/>
                <a:gd name="T79" fmla="*/ 9640 h 14371"/>
                <a:gd name="T80" fmla="*/ 40 w 80"/>
                <a:gd name="T81" fmla="*/ 9600 h 14371"/>
                <a:gd name="T82" fmla="*/ 80 w 80"/>
                <a:gd name="T83" fmla="*/ 9640 h 14371"/>
                <a:gd name="T84" fmla="*/ 80 w 80"/>
                <a:gd name="T85" fmla="*/ 11560 h 14371"/>
                <a:gd name="T86" fmla="*/ 80 w 80"/>
                <a:gd name="T87" fmla="*/ 12760 h 14371"/>
                <a:gd name="T88" fmla="*/ 40 w 80"/>
                <a:gd name="T89" fmla="*/ 12800 h 14371"/>
                <a:gd name="T90" fmla="*/ 0 w 80"/>
                <a:gd name="T91" fmla="*/ 12760 h 14371"/>
                <a:gd name="T92" fmla="*/ 0 w 80"/>
                <a:gd name="T93" fmla="*/ 11560 h 14371"/>
                <a:gd name="T94" fmla="*/ 40 w 80"/>
                <a:gd name="T95" fmla="*/ 11520 h 14371"/>
                <a:gd name="T96" fmla="*/ 80 w 80"/>
                <a:gd name="T97" fmla="*/ 11560 h 14371"/>
                <a:gd name="T98" fmla="*/ 80 w 80"/>
                <a:gd name="T99" fmla="*/ 13480 h 14371"/>
                <a:gd name="T100" fmla="*/ 80 w 80"/>
                <a:gd name="T101" fmla="*/ 14331 h 14371"/>
                <a:gd name="T102" fmla="*/ 40 w 80"/>
                <a:gd name="T103" fmla="*/ 14371 h 14371"/>
                <a:gd name="T104" fmla="*/ 0 w 80"/>
                <a:gd name="T105" fmla="*/ 14331 h 14371"/>
                <a:gd name="T106" fmla="*/ 0 w 80"/>
                <a:gd name="T107" fmla="*/ 13480 h 14371"/>
                <a:gd name="T108" fmla="*/ 40 w 80"/>
                <a:gd name="T109" fmla="*/ 13440 h 14371"/>
                <a:gd name="T110" fmla="*/ 80 w 80"/>
                <a:gd name="T111" fmla="*/ 13480 h 14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0" h="14371">
                  <a:moveTo>
                    <a:pt x="80" y="40"/>
                  </a:moveTo>
                  <a:lnTo>
                    <a:pt x="80" y="1240"/>
                  </a:lnTo>
                  <a:cubicBezTo>
                    <a:pt x="80" y="1262"/>
                    <a:pt x="62" y="1280"/>
                    <a:pt x="40" y="1280"/>
                  </a:cubicBezTo>
                  <a:cubicBezTo>
                    <a:pt x="18" y="1280"/>
                    <a:pt x="0" y="1262"/>
                    <a:pt x="0" y="1240"/>
                  </a:cubicBezTo>
                  <a:lnTo>
                    <a:pt x="0" y="40"/>
                  </a:lnTo>
                  <a:cubicBezTo>
                    <a:pt x="0" y="18"/>
                    <a:pt x="18" y="0"/>
                    <a:pt x="40" y="0"/>
                  </a:cubicBezTo>
                  <a:cubicBezTo>
                    <a:pt x="62" y="0"/>
                    <a:pt x="80" y="18"/>
                    <a:pt x="80" y="40"/>
                  </a:cubicBezTo>
                  <a:close/>
                  <a:moveTo>
                    <a:pt x="80" y="1960"/>
                  </a:moveTo>
                  <a:lnTo>
                    <a:pt x="80" y="3160"/>
                  </a:lnTo>
                  <a:cubicBezTo>
                    <a:pt x="80" y="3182"/>
                    <a:pt x="62" y="3200"/>
                    <a:pt x="40" y="3200"/>
                  </a:cubicBezTo>
                  <a:cubicBezTo>
                    <a:pt x="18" y="3200"/>
                    <a:pt x="0" y="3182"/>
                    <a:pt x="0" y="3160"/>
                  </a:cubicBezTo>
                  <a:lnTo>
                    <a:pt x="0" y="1960"/>
                  </a:lnTo>
                  <a:cubicBezTo>
                    <a:pt x="0" y="1938"/>
                    <a:pt x="18" y="1920"/>
                    <a:pt x="40" y="1920"/>
                  </a:cubicBezTo>
                  <a:cubicBezTo>
                    <a:pt x="62" y="1920"/>
                    <a:pt x="80" y="1938"/>
                    <a:pt x="80" y="1960"/>
                  </a:cubicBezTo>
                  <a:close/>
                  <a:moveTo>
                    <a:pt x="80" y="3880"/>
                  </a:moveTo>
                  <a:lnTo>
                    <a:pt x="80" y="5080"/>
                  </a:lnTo>
                  <a:cubicBezTo>
                    <a:pt x="80" y="5102"/>
                    <a:pt x="62" y="5120"/>
                    <a:pt x="40" y="5120"/>
                  </a:cubicBezTo>
                  <a:cubicBezTo>
                    <a:pt x="18" y="5120"/>
                    <a:pt x="0" y="5102"/>
                    <a:pt x="0" y="5080"/>
                  </a:cubicBezTo>
                  <a:lnTo>
                    <a:pt x="0" y="3880"/>
                  </a:lnTo>
                  <a:cubicBezTo>
                    <a:pt x="0" y="3858"/>
                    <a:pt x="18" y="3840"/>
                    <a:pt x="40" y="3840"/>
                  </a:cubicBezTo>
                  <a:cubicBezTo>
                    <a:pt x="62" y="3840"/>
                    <a:pt x="80" y="3858"/>
                    <a:pt x="80" y="3880"/>
                  </a:cubicBezTo>
                  <a:close/>
                  <a:moveTo>
                    <a:pt x="80" y="5800"/>
                  </a:moveTo>
                  <a:lnTo>
                    <a:pt x="80" y="7000"/>
                  </a:lnTo>
                  <a:cubicBezTo>
                    <a:pt x="80" y="7022"/>
                    <a:pt x="62" y="7040"/>
                    <a:pt x="40" y="7040"/>
                  </a:cubicBezTo>
                  <a:cubicBezTo>
                    <a:pt x="18" y="7040"/>
                    <a:pt x="0" y="7022"/>
                    <a:pt x="0" y="7000"/>
                  </a:cubicBezTo>
                  <a:lnTo>
                    <a:pt x="0" y="5800"/>
                  </a:lnTo>
                  <a:cubicBezTo>
                    <a:pt x="0" y="5778"/>
                    <a:pt x="18" y="5760"/>
                    <a:pt x="40" y="5760"/>
                  </a:cubicBezTo>
                  <a:cubicBezTo>
                    <a:pt x="62" y="5760"/>
                    <a:pt x="80" y="5778"/>
                    <a:pt x="80" y="5800"/>
                  </a:cubicBezTo>
                  <a:close/>
                  <a:moveTo>
                    <a:pt x="80" y="7720"/>
                  </a:moveTo>
                  <a:lnTo>
                    <a:pt x="80" y="8920"/>
                  </a:lnTo>
                  <a:cubicBezTo>
                    <a:pt x="80" y="8942"/>
                    <a:pt x="62" y="8960"/>
                    <a:pt x="40" y="8960"/>
                  </a:cubicBezTo>
                  <a:cubicBezTo>
                    <a:pt x="18" y="8960"/>
                    <a:pt x="0" y="8942"/>
                    <a:pt x="0" y="8920"/>
                  </a:cubicBezTo>
                  <a:lnTo>
                    <a:pt x="0" y="7720"/>
                  </a:lnTo>
                  <a:cubicBezTo>
                    <a:pt x="0" y="7698"/>
                    <a:pt x="18" y="7680"/>
                    <a:pt x="40" y="7680"/>
                  </a:cubicBezTo>
                  <a:cubicBezTo>
                    <a:pt x="62" y="7680"/>
                    <a:pt x="80" y="7698"/>
                    <a:pt x="80" y="7720"/>
                  </a:cubicBezTo>
                  <a:close/>
                  <a:moveTo>
                    <a:pt x="80" y="9640"/>
                  </a:moveTo>
                  <a:lnTo>
                    <a:pt x="80" y="10840"/>
                  </a:lnTo>
                  <a:cubicBezTo>
                    <a:pt x="80" y="10862"/>
                    <a:pt x="62" y="10880"/>
                    <a:pt x="40" y="10880"/>
                  </a:cubicBezTo>
                  <a:cubicBezTo>
                    <a:pt x="18" y="10880"/>
                    <a:pt x="0" y="10862"/>
                    <a:pt x="0" y="10840"/>
                  </a:cubicBezTo>
                  <a:lnTo>
                    <a:pt x="0" y="9640"/>
                  </a:lnTo>
                  <a:cubicBezTo>
                    <a:pt x="0" y="9618"/>
                    <a:pt x="18" y="9600"/>
                    <a:pt x="40" y="9600"/>
                  </a:cubicBezTo>
                  <a:cubicBezTo>
                    <a:pt x="62" y="9600"/>
                    <a:pt x="80" y="9618"/>
                    <a:pt x="80" y="9640"/>
                  </a:cubicBezTo>
                  <a:close/>
                  <a:moveTo>
                    <a:pt x="80" y="11560"/>
                  </a:moveTo>
                  <a:lnTo>
                    <a:pt x="80" y="12760"/>
                  </a:lnTo>
                  <a:cubicBezTo>
                    <a:pt x="80" y="12782"/>
                    <a:pt x="62" y="12800"/>
                    <a:pt x="40" y="12800"/>
                  </a:cubicBezTo>
                  <a:cubicBezTo>
                    <a:pt x="18" y="12800"/>
                    <a:pt x="0" y="12782"/>
                    <a:pt x="0" y="12760"/>
                  </a:cubicBezTo>
                  <a:lnTo>
                    <a:pt x="0" y="11560"/>
                  </a:lnTo>
                  <a:cubicBezTo>
                    <a:pt x="0" y="11538"/>
                    <a:pt x="18" y="11520"/>
                    <a:pt x="40" y="11520"/>
                  </a:cubicBezTo>
                  <a:cubicBezTo>
                    <a:pt x="62" y="11520"/>
                    <a:pt x="80" y="11538"/>
                    <a:pt x="80" y="11560"/>
                  </a:cubicBezTo>
                  <a:close/>
                  <a:moveTo>
                    <a:pt x="80" y="13480"/>
                  </a:moveTo>
                  <a:lnTo>
                    <a:pt x="80" y="14331"/>
                  </a:lnTo>
                  <a:cubicBezTo>
                    <a:pt x="80" y="14353"/>
                    <a:pt x="62" y="14371"/>
                    <a:pt x="40" y="14371"/>
                  </a:cubicBezTo>
                  <a:cubicBezTo>
                    <a:pt x="18" y="14371"/>
                    <a:pt x="0" y="14353"/>
                    <a:pt x="0" y="14331"/>
                  </a:cubicBezTo>
                  <a:lnTo>
                    <a:pt x="0" y="13480"/>
                  </a:lnTo>
                  <a:cubicBezTo>
                    <a:pt x="0" y="13458"/>
                    <a:pt x="18" y="13440"/>
                    <a:pt x="40" y="13440"/>
                  </a:cubicBezTo>
                  <a:cubicBezTo>
                    <a:pt x="62" y="13440"/>
                    <a:pt x="80" y="13458"/>
                    <a:pt x="80" y="13480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30">
              <a:extLst>
                <a:ext uri="{FF2B5EF4-FFF2-40B4-BE49-F238E27FC236}">
                  <a16:creationId xmlns:a16="http://schemas.microsoft.com/office/drawing/2014/main" id="{014BFD9A-6C8E-2055-8444-198A304BAE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5" y="2624"/>
              <a:ext cx="648" cy="3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31">
              <a:extLst>
                <a:ext uri="{FF2B5EF4-FFF2-40B4-BE49-F238E27FC236}">
                  <a16:creationId xmlns:a16="http://schemas.microsoft.com/office/drawing/2014/main" id="{3995C8AF-AD6E-ECCE-68D3-6B07E9B6E5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5" y="2624"/>
              <a:ext cx="648" cy="325"/>
            </a:xfrm>
            <a:prstGeom prst="rect">
              <a:avLst/>
            </a:prstGeom>
            <a:noFill/>
            <a:ln w="206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Rectangle 32">
              <a:extLst>
                <a:ext uri="{FF2B5EF4-FFF2-40B4-BE49-F238E27FC236}">
                  <a16:creationId xmlns:a16="http://schemas.microsoft.com/office/drawing/2014/main" id="{FFA97061-4E12-EE4C-AFCB-9FC61CA24E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8" y="2656"/>
              <a:ext cx="688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Frame(Urgent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Rectangle 33">
              <a:extLst>
                <a:ext uri="{FF2B5EF4-FFF2-40B4-BE49-F238E27FC236}">
                  <a16:creationId xmlns:a16="http://schemas.microsoft.com/office/drawing/2014/main" id="{7EF2D1F1-A126-1C09-8539-1CDF0C7472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8" y="2782"/>
              <a:ext cx="579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TX Request)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0148E190-96F9-FEC3-990C-10CEA328C2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Proposed Procedure</a:t>
            </a:r>
          </a:p>
        </p:txBody>
      </p:sp>
      <p:sp>
        <p:nvSpPr>
          <p:cNvPr id="38" name="Rectangle 2">
            <a:extLst>
              <a:ext uri="{FF2B5EF4-FFF2-40B4-BE49-F238E27FC236}">
                <a16:creationId xmlns:a16="http://schemas.microsoft.com/office/drawing/2014/main" id="{136A2748-41CE-9DF9-370A-C3E2433D4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380126"/>
            <a:ext cx="7932738" cy="8121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/>
              <a:t>The request frame may comprise a request for urgent packet transmission, updated QoS Characteristics element information and BSR information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/>
              <a:t>Upon receiving the frame, AP may accept/reject the request</a:t>
            </a:r>
          </a:p>
        </p:txBody>
      </p:sp>
      <p:sp>
        <p:nvSpPr>
          <p:cNvPr id="39" name="Speech Bubble: Oval 38">
            <a:extLst>
              <a:ext uri="{FF2B5EF4-FFF2-40B4-BE49-F238E27FC236}">
                <a16:creationId xmlns:a16="http://schemas.microsoft.com/office/drawing/2014/main" id="{C048D2A2-BD7F-E78C-6C87-A180DE4928D7}"/>
              </a:ext>
            </a:extLst>
          </p:cNvPr>
          <p:cNvSpPr/>
          <p:nvPr/>
        </p:nvSpPr>
        <p:spPr>
          <a:xfrm>
            <a:off x="76200" y="2250049"/>
            <a:ext cx="2590800" cy="614828"/>
          </a:xfrm>
          <a:prstGeom prst="wedgeEllipseCallout">
            <a:avLst>
              <a:gd name="adj1" fmla="val 12594"/>
              <a:gd name="adj2" fmla="val 122838"/>
            </a:avLst>
          </a:prstGeom>
          <a:solidFill>
            <a:srgbClr val="F7D352"/>
          </a:solidFill>
          <a:ln w="12700" cap="flat" cmpd="sng" algn="ctr">
            <a:solidFill>
              <a:srgbClr val="F7D352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F2E3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Event-based LL traffic occurs. STA1 has to send data frames immediately  </a:t>
            </a:r>
          </a:p>
        </p:txBody>
      </p:sp>
      <p:sp>
        <p:nvSpPr>
          <p:cNvPr id="40" name="Speech Bubble: Oval 39">
            <a:extLst>
              <a:ext uri="{FF2B5EF4-FFF2-40B4-BE49-F238E27FC236}">
                <a16:creationId xmlns:a16="http://schemas.microsoft.com/office/drawing/2014/main" id="{AF223508-8AE1-4584-CECF-1FD78F5C1B13}"/>
              </a:ext>
            </a:extLst>
          </p:cNvPr>
          <p:cNvSpPr/>
          <p:nvPr/>
        </p:nvSpPr>
        <p:spPr>
          <a:xfrm>
            <a:off x="6007100" y="1995489"/>
            <a:ext cx="2328477" cy="600796"/>
          </a:xfrm>
          <a:prstGeom prst="wedgeEllipseCallout">
            <a:avLst>
              <a:gd name="adj1" fmla="val -34978"/>
              <a:gd name="adj2" fmla="val 147842"/>
            </a:avLst>
          </a:prstGeom>
          <a:solidFill>
            <a:srgbClr val="F7D352"/>
          </a:solidFill>
          <a:ln w="12700" cap="flat" cmpd="sng" algn="ctr">
            <a:solidFill>
              <a:srgbClr val="F7D352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F2E3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Latency sensitive data to be transmitted by this time</a:t>
            </a:r>
          </a:p>
        </p:txBody>
      </p:sp>
      <p:sp>
        <p:nvSpPr>
          <p:cNvPr id="41" name="Right Brace 40">
            <a:extLst>
              <a:ext uri="{FF2B5EF4-FFF2-40B4-BE49-F238E27FC236}">
                <a16:creationId xmlns:a16="http://schemas.microsoft.com/office/drawing/2014/main" id="{DAADE0DD-9A87-D5FC-AEEF-2FDD6ECE5F31}"/>
              </a:ext>
            </a:extLst>
          </p:cNvPr>
          <p:cNvSpPr/>
          <p:nvPr/>
        </p:nvSpPr>
        <p:spPr>
          <a:xfrm rot="5400000">
            <a:off x="2256063" y="4240773"/>
            <a:ext cx="232109" cy="1046963"/>
          </a:xfrm>
          <a:prstGeom prst="rightBrace">
            <a:avLst>
              <a:gd name="adj1" fmla="val 70218"/>
              <a:gd name="adj2" fmla="val 50000"/>
            </a:avLst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361EA13-2766-BEB9-E380-F04251960FC5}"/>
              </a:ext>
            </a:extLst>
          </p:cNvPr>
          <p:cNvSpPr txBox="1"/>
          <p:nvPr/>
        </p:nvSpPr>
        <p:spPr>
          <a:xfrm>
            <a:off x="1600200" y="4800600"/>
            <a:ext cx="184617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>
                <a:solidFill>
                  <a:srgbClr val="FF0000"/>
                </a:solidFill>
                <a:latin typeface="Verdana"/>
                <a:ea typeface="+mn-ea"/>
              </a:rPr>
              <a:t>(No negotiation for QoS parameters)</a:t>
            </a:r>
            <a:endParaRPr lang="en-US" sz="1200" b="1" dirty="0">
              <a:solidFill>
                <a:srgbClr val="0F2E30"/>
              </a:solidFill>
              <a:latin typeface="Verdana"/>
              <a:ea typeface="+mn-ea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943BCA10-F986-1C50-ACC9-6CEE06AB91A6}"/>
              </a:ext>
            </a:extLst>
          </p:cNvPr>
          <p:cNvSpPr/>
          <p:nvPr/>
        </p:nvSpPr>
        <p:spPr>
          <a:xfrm>
            <a:off x="4324524" y="4133000"/>
            <a:ext cx="1176170" cy="515200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99F82E8-B032-AC93-9255-232220E8D3DE}"/>
              </a:ext>
            </a:extLst>
          </p:cNvPr>
          <p:cNvSpPr txBox="1"/>
          <p:nvPr/>
        </p:nvSpPr>
        <p:spPr>
          <a:xfrm>
            <a:off x="4191000" y="3861677"/>
            <a:ext cx="178247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>
                <a:solidFill>
                  <a:srgbClr val="FF0000"/>
                </a:solidFill>
                <a:latin typeface="Verdana"/>
                <a:ea typeface="+mn-ea"/>
              </a:rPr>
              <a:t>Data </a:t>
            </a:r>
            <a:r>
              <a:rPr lang="en-US" sz="1200" b="1" dirty="0" err="1">
                <a:solidFill>
                  <a:srgbClr val="FF0000"/>
                </a:solidFill>
                <a:latin typeface="Verdana"/>
                <a:ea typeface="+mn-ea"/>
              </a:rPr>
              <a:t>TXed</a:t>
            </a:r>
            <a:r>
              <a:rPr lang="en-US" sz="1200" b="1" dirty="0">
                <a:solidFill>
                  <a:srgbClr val="FF0000"/>
                </a:solidFill>
                <a:latin typeface="Verdana"/>
                <a:ea typeface="+mn-ea"/>
              </a:rPr>
              <a:t> on time</a:t>
            </a:r>
            <a:endParaRPr lang="en-US" sz="1200" b="1" dirty="0">
              <a:solidFill>
                <a:srgbClr val="0F2E30"/>
              </a:solidFill>
              <a:latin typeface="Verdana"/>
              <a:ea typeface="+mn-ea"/>
            </a:endParaRPr>
          </a:p>
        </p:txBody>
      </p:sp>
      <p:sp>
        <p:nvSpPr>
          <p:cNvPr id="45" name="Speech Bubble: Oval 44">
            <a:extLst>
              <a:ext uri="{FF2B5EF4-FFF2-40B4-BE49-F238E27FC236}">
                <a16:creationId xmlns:a16="http://schemas.microsoft.com/office/drawing/2014/main" id="{910509A3-A618-E641-AE78-0B8D7154A43B}"/>
              </a:ext>
            </a:extLst>
          </p:cNvPr>
          <p:cNvSpPr/>
          <p:nvPr/>
        </p:nvSpPr>
        <p:spPr>
          <a:xfrm>
            <a:off x="1913227" y="2774414"/>
            <a:ext cx="1058573" cy="337775"/>
          </a:xfrm>
          <a:prstGeom prst="wedgeEllipseCallout">
            <a:avLst>
              <a:gd name="adj1" fmla="val 44680"/>
              <a:gd name="adj2" fmla="val 121906"/>
            </a:avLst>
          </a:prstGeom>
          <a:solidFill>
            <a:srgbClr val="00B050"/>
          </a:solidFill>
          <a:ln w="12700" cap="flat" cmpd="sng" algn="ctr">
            <a:solidFill>
              <a:srgbClr val="F7D352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F2E3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ACCEPT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D2B2305-11F0-C154-BA7E-E324C26DEA24}"/>
              </a:ext>
            </a:extLst>
          </p:cNvPr>
          <p:cNvSpPr txBox="1"/>
          <p:nvPr/>
        </p:nvSpPr>
        <p:spPr>
          <a:xfrm>
            <a:off x="2710174" y="2395874"/>
            <a:ext cx="16975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>
                <a:solidFill>
                  <a:srgbClr val="FF0000"/>
                </a:solidFill>
                <a:latin typeface="Verdana"/>
                <a:ea typeface="+mn-ea"/>
              </a:rPr>
              <a:t>(Accept OR Reject by AP)</a:t>
            </a:r>
            <a:endParaRPr lang="en-US" sz="1200" b="1" dirty="0">
              <a:solidFill>
                <a:srgbClr val="0F2E30"/>
              </a:solidFill>
              <a:latin typeface="Verdana"/>
              <a:ea typeface="+mn-ea"/>
            </a:endParaRPr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ACC15B30-0590-D739-2071-9589457CA381}"/>
              </a:ext>
            </a:extLst>
          </p:cNvPr>
          <p:cNvSpPr/>
          <p:nvPr/>
        </p:nvSpPr>
        <p:spPr>
          <a:xfrm rot="16200000">
            <a:off x="3197881" y="2458576"/>
            <a:ext cx="232109" cy="839729"/>
          </a:xfrm>
          <a:prstGeom prst="rightBrace">
            <a:avLst>
              <a:gd name="adj1" fmla="val 70218"/>
              <a:gd name="adj2" fmla="val 50000"/>
            </a:avLst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77461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0148E190-96F9-FEC3-990C-10CEA328C2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Proposed Procedure</a:t>
            </a:r>
          </a:p>
        </p:txBody>
      </p:sp>
      <p:sp>
        <p:nvSpPr>
          <p:cNvPr id="38" name="Rectangle 2">
            <a:extLst>
              <a:ext uri="{FF2B5EF4-FFF2-40B4-BE49-F238E27FC236}">
                <a16:creationId xmlns:a16="http://schemas.microsoft.com/office/drawing/2014/main" id="{136A2748-41CE-9DF9-370A-C3E2433D4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380125"/>
            <a:ext cx="7848600" cy="1105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/>
              <a:t>Alternatively, AP may not accept the request for urgent packet transmission, but may still update the QoS Characteristics element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kern="0" dirty="0"/>
              <a:t>E.g., when the urgent data transmission may not be completed within the delay bound due to another urgent STA allocation</a:t>
            </a:r>
            <a:endParaRPr lang="en-US" sz="1400" b="0" kern="0" dirty="0"/>
          </a:p>
        </p:txBody>
      </p:sp>
      <p:sp>
        <p:nvSpPr>
          <p:cNvPr id="3" name="Speech Bubble: Oval 2">
            <a:extLst>
              <a:ext uri="{FF2B5EF4-FFF2-40B4-BE49-F238E27FC236}">
                <a16:creationId xmlns:a16="http://schemas.microsoft.com/office/drawing/2014/main" id="{B7C67C96-E717-A04E-C4BC-3AC565BA05C2}"/>
              </a:ext>
            </a:extLst>
          </p:cNvPr>
          <p:cNvSpPr/>
          <p:nvPr/>
        </p:nvSpPr>
        <p:spPr>
          <a:xfrm>
            <a:off x="5961319" y="2480290"/>
            <a:ext cx="2330511" cy="557573"/>
          </a:xfrm>
          <a:prstGeom prst="wedgeEllipseCallout">
            <a:avLst>
              <a:gd name="adj1" fmla="val -34531"/>
              <a:gd name="adj2" fmla="val 130190"/>
            </a:avLst>
          </a:prstGeom>
          <a:solidFill>
            <a:srgbClr val="F7D352"/>
          </a:solidFill>
          <a:ln w="12700" cap="flat" cmpd="sng" algn="ctr">
            <a:solidFill>
              <a:srgbClr val="F7D352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F2E3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Latency sensitive data to be transmitted by this time</a:t>
            </a:r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9CC3BEA3-6481-0BA8-F579-B6E9C9364E88}"/>
              </a:ext>
            </a:extLst>
          </p:cNvPr>
          <p:cNvSpPr/>
          <p:nvPr/>
        </p:nvSpPr>
        <p:spPr>
          <a:xfrm rot="5400000">
            <a:off x="2289551" y="4181106"/>
            <a:ext cx="232109" cy="1284789"/>
          </a:xfrm>
          <a:prstGeom prst="rightBrace">
            <a:avLst>
              <a:gd name="adj1" fmla="val 70218"/>
              <a:gd name="adj2" fmla="val 50000"/>
            </a:avLst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4217138-6200-1D85-DEAD-43988D37BF3C}"/>
              </a:ext>
            </a:extLst>
          </p:cNvPr>
          <p:cNvSpPr txBox="1"/>
          <p:nvPr/>
        </p:nvSpPr>
        <p:spPr>
          <a:xfrm>
            <a:off x="3380188" y="4243025"/>
            <a:ext cx="2411229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>
                <a:solidFill>
                  <a:srgbClr val="FF0000"/>
                </a:solidFill>
                <a:latin typeface="Verdana"/>
                <a:ea typeface="+mn-ea"/>
              </a:rPr>
              <a:t>Data TX is not permitted</a:t>
            </a:r>
            <a:endParaRPr lang="en-US" sz="1200" b="1" dirty="0">
              <a:solidFill>
                <a:srgbClr val="0F2E30"/>
              </a:solidFill>
              <a:latin typeface="Verdana"/>
              <a:ea typeface="+mn-ea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CF2A8A1-681D-7E11-9DCF-9F7F90C658FA}"/>
              </a:ext>
            </a:extLst>
          </p:cNvPr>
          <p:cNvSpPr txBox="1"/>
          <p:nvPr/>
        </p:nvSpPr>
        <p:spPr>
          <a:xfrm>
            <a:off x="1600200" y="4869366"/>
            <a:ext cx="184617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>
                <a:solidFill>
                  <a:srgbClr val="FF0000"/>
                </a:solidFill>
                <a:latin typeface="Verdana"/>
                <a:ea typeface="+mn-ea"/>
              </a:rPr>
              <a:t>(No negotiation for QoS parameters)</a:t>
            </a:r>
            <a:endParaRPr lang="en-US" sz="1200" b="1" dirty="0">
              <a:solidFill>
                <a:srgbClr val="0F2E30"/>
              </a:solidFill>
              <a:latin typeface="Verdana"/>
              <a:ea typeface="+mn-ea"/>
            </a:endParaRPr>
          </a:p>
        </p:txBody>
      </p:sp>
      <p:grpSp>
        <p:nvGrpSpPr>
          <p:cNvPr id="15" name="Group 4">
            <a:extLst>
              <a:ext uri="{FF2B5EF4-FFF2-40B4-BE49-F238E27FC236}">
                <a16:creationId xmlns:a16="http://schemas.microsoft.com/office/drawing/2014/main" id="{F91824E3-5D5C-3B45-37D6-A53102EA962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63600" y="2711450"/>
            <a:ext cx="7678738" cy="3748088"/>
            <a:chOff x="544" y="1708"/>
            <a:chExt cx="4837" cy="2361"/>
          </a:xfrm>
        </p:grpSpPr>
        <p:sp>
          <p:nvSpPr>
            <p:cNvPr id="16" name="AutoShape 3">
              <a:extLst>
                <a:ext uri="{FF2B5EF4-FFF2-40B4-BE49-F238E27FC236}">
                  <a16:creationId xmlns:a16="http://schemas.microsoft.com/office/drawing/2014/main" id="{44D82E8D-532F-2574-B523-9C78EC1BD201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544" y="1708"/>
              <a:ext cx="4837" cy="2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5">
              <a:extLst>
                <a:ext uri="{FF2B5EF4-FFF2-40B4-BE49-F238E27FC236}">
                  <a16:creationId xmlns:a16="http://schemas.microsoft.com/office/drawing/2014/main" id="{6A07337E-68D6-E67F-DC18-50FD0708E9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52" y="2238"/>
              <a:ext cx="4392" cy="0"/>
            </a:xfrm>
            <a:prstGeom prst="line">
              <a:avLst/>
            </a:prstGeom>
            <a:noFill/>
            <a:ln w="206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6">
              <a:extLst>
                <a:ext uri="{FF2B5EF4-FFF2-40B4-BE49-F238E27FC236}">
                  <a16:creationId xmlns:a16="http://schemas.microsoft.com/office/drawing/2014/main" id="{DD00EDE1-7255-3AAF-F787-DAC5DB1E0E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52" y="2965"/>
              <a:ext cx="4416" cy="0"/>
            </a:xfrm>
            <a:prstGeom prst="line">
              <a:avLst/>
            </a:prstGeom>
            <a:noFill/>
            <a:ln w="206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7">
              <a:extLst>
                <a:ext uri="{FF2B5EF4-FFF2-40B4-BE49-F238E27FC236}">
                  <a16:creationId xmlns:a16="http://schemas.microsoft.com/office/drawing/2014/main" id="{05B0BBAD-48FE-6249-99AE-DA007CDA8D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9" y="2168"/>
              <a:ext cx="21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8">
              <a:extLst>
                <a:ext uri="{FF2B5EF4-FFF2-40B4-BE49-F238E27FC236}">
                  <a16:creationId xmlns:a16="http://schemas.microsoft.com/office/drawing/2014/main" id="{13F421A5-5C64-FF9D-EF84-5257278561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4" y="2889"/>
              <a:ext cx="333" cy="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STA1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9">
              <a:extLst>
                <a:ext uri="{FF2B5EF4-FFF2-40B4-BE49-F238E27FC236}">
                  <a16:creationId xmlns:a16="http://schemas.microsoft.com/office/drawing/2014/main" id="{54A58BA4-7A9A-3AF4-9867-AF48853E9B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6" y="3381"/>
              <a:ext cx="288" cy="31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10">
              <a:extLst>
                <a:ext uri="{FF2B5EF4-FFF2-40B4-BE49-F238E27FC236}">
                  <a16:creationId xmlns:a16="http://schemas.microsoft.com/office/drawing/2014/main" id="{462E7D86-E62C-C482-C28D-F400B2F6DB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6" y="3381"/>
              <a:ext cx="288" cy="319"/>
            </a:xfrm>
            <a:prstGeom prst="rect">
              <a:avLst/>
            </a:prstGeom>
            <a:noFill/>
            <a:ln w="206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11">
              <a:extLst>
                <a:ext uri="{FF2B5EF4-FFF2-40B4-BE49-F238E27FC236}">
                  <a16:creationId xmlns:a16="http://schemas.microsoft.com/office/drawing/2014/main" id="{17C31FBB-7054-662F-5334-7ADF84C120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5" y="3475"/>
              <a:ext cx="20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CTS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12">
              <a:extLst>
                <a:ext uri="{FF2B5EF4-FFF2-40B4-BE49-F238E27FC236}">
                  <a16:creationId xmlns:a16="http://schemas.microsoft.com/office/drawing/2014/main" id="{40BCA6EF-6A50-D62A-D83F-0E8F67AA51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4" y="3381"/>
              <a:ext cx="621" cy="31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13">
              <a:extLst>
                <a:ext uri="{FF2B5EF4-FFF2-40B4-BE49-F238E27FC236}">
                  <a16:creationId xmlns:a16="http://schemas.microsoft.com/office/drawing/2014/main" id="{D9D00C6E-175A-AE8A-2086-AD0FF6F7BC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4" y="3381"/>
              <a:ext cx="621" cy="319"/>
            </a:xfrm>
            <a:prstGeom prst="rect">
              <a:avLst/>
            </a:prstGeom>
            <a:noFill/>
            <a:ln w="206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14">
              <a:extLst>
                <a:ext uri="{FF2B5EF4-FFF2-40B4-BE49-F238E27FC236}">
                  <a16:creationId xmlns:a16="http://schemas.microsoft.com/office/drawing/2014/main" id="{38B565E0-1AE0-35F2-96B7-BB772344DF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9" y="3475"/>
              <a:ext cx="29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PPDU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15">
              <a:extLst>
                <a:ext uri="{FF2B5EF4-FFF2-40B4-BE49-F238E27FC236}">
                  <a16:creationId xmlns:a16="http://schemas.microsoft.com/office/drawing/2014/main" id="{3641B930-25D6-B94D-507A-BE1EB3B720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6" y="3475"/>
              <a:ext cx="7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16">
              <a:extLst>
                <a:ext uri="{FF2B5EF4-FFF2-40B4-BE49-F238E27FC236}">
                  <a16:creationId xmlns:a16="http://schemas.microsoft.com/office/drawing/2014/main" id="{FE596642-1E2F-3A82-BC61-39332AAA59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9" y="3475"/>
              <a:ext cx="32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(STA3)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17">
              <a:extLst>
                <a:ext uri="{FF2B5EF4-FFF2-40B4-BE49-F238E27FC236}">
                  <a16:creationId xmlns:a16="http://schemas.microsoft.com/office/drawing/2014/main" id="{7AA88A1F-567E-1898-80C1-395E6FAA57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3" y="1952"/>
              <a:ext cx="106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Time allocated by MRTT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Freeform 18">
              <a:extLst>
                <a:ext uri="{FF2B5EF4-FFF2-40B4-BE49-F238E27FC236}">
                  <a16:creationId xmlns:a16="http://schemas.microsoft.com/office/drawing/2014/main" id="{4932D5B1-97F6-E4EA-FFC9-8B726AF406A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03" y="1718"/>
              <a:ext cx="13" cy="2320"/>
            </a:xfrm>
            <a:custGeom>
              <a:avLst/>
              <a:gdLst>
                <a:gd name="T0" fmla="*/ 80 w 80"/>
                <a:gd name="T1" fmla="*/ 40 h 14371"/>
                <a:gd name="T2" fmla="*/ 80 w 80"/>
                <a:gd name="T3" fmla="*/ 1240 h 14371"/>
                <a:gd name="T4" fmla="*/ 40 w 80"/>
                <a:gd name="T5" fmla="*/ 1280 h 14371"/>
                <a:gd name="T6" fmla="*/ 0 w 80"/>
                <a:gd name="T7" fmla="*/ 1240 h 14371"/>
                <a:gd name="T8" fmla="*/ 0 w 80"/>
                <a:gd name="T9" fmla="*/ 40 h 14371"/>
                <a:gd name="T10" fmla="*/ 40 w 80"/>
                <a:gd name="T11" fmla="*/ 0 h 14371"/>
                <a:gd name="T12" fmla="*/ 80 w 80"/>
                <a:gd name="T13" fmla="*/ 40 h 14371"/>
                <a:gd name="T14" fmla="*/ 80 w 80"/>
                <a:gd name="T15" fmla="*/ 1960 h 14371"/>
                <a:gd name="T16" fmla="*/ 80 w 80"/>
                <a:gd name="T17" fmla="*/ 3160 h 14371"/>
                <a:gd name="T18" fmla="*/ 40 w 80"/>
                <a:gd name="T19" fmla="*/ 3200 h 14371"/>
                <a:gd name="T20" fmla="*/ 0 w 80"/>
                <a:gd name="T21" fmla="*/ 3160 h 14371"/>
                <a:gd name="T22" fmla="*/ 0 w 80"/>
                <a:gd name="T23" fmla="*/ 1960 h 14371"/>
                <a:gd name="T24" fmla="*/ 40 w 80"/>
                <a:gd name="T25" fmla="*/ 1920 h 14371"/>
                <a:gd name="T26" fmla="*/ 80 w 80"/>
                <a:gd name="T27" fmla="*/ 1960 h 14371"/>
                <a:gd name="T28" fmla="*/ 80 w 80"/>
                <a:gd name="T29" fmla="*/ 3880 h 14371"/>
                <a:gd name="T30" fmla="*/ 80 w 80"/>
                <a:gd name="T31" fmla="*/ 5080 h 14371"/>
                <a:gd name="T32" fmla="*/ 40 w 80"/>
                <a:gd name="T33" fmla="*/ 5120 h 14371"/>
                <a:gd name="T34" fmla="*/ 0 w 80"/>
                <a:gd name="T35" fmla="*/ 5080 h 14371"/>
                <a:gd name="T36" fmla="*/ 0 w 80"/>
                <a:gd name="T37" fmla="*/ 3880 h 14371"/>
                <a:gd name="T38" fmla="*/ 40 w 80"/>
                <a:gd name="T39" fmla="*/ 3840 h 14371"/>
                <a:gd name="T40" fmla="*/ 80 w 80"/>
                <a:gd name="T41" fmla="*/ 3880 h 14371"/>
                <a:gd name="T42" fmla="*/ 80 w 80"/>
                <a:gd name="T43" fmla="*/ 5800 h 14371"/>
                <a:gd name="T44" fmla="*/ 80 w 80"/>
                <a:gd name="T45" fmla="*/ 7000 h 14371"/>
                <a:gd name="T46" fmla="*/ 40 w 80"/>
                <a:gd name="T47" fmla="*/ 7040 h 14371"/>
                <a:gd name="T48" fmla="*/ 0 w 80"/>
                <a:gd name="T49" fmla="*/ 7000 h 14371"/>
                <a:gd name="T50" fmla="*/ 0 w 80"/>
                <a:gd name="T51" fmla="*/ 5800 h 14371"/>
                <a:gd name="T52" fmla="*/ 40 w 80"/>
                <a:gd name="T53" fmla="*/ 5760 h 14371"/>
                <a:gd name="T54" fmla="*/ 80 w 80"/>
                <a:gd name="T55" fmla="*/ 5800 h 14371"/>
                <a:gd name="T56" fmla="*/ 80 w 80"/>
                <a:gd name="T57" fmla="*/ 7720 h 14371"/>
                <a:gd name="T58" fmla="*/ 80 w 80"/>
                <a:gd name="T59" fmla="*/ 8920 h 14371"/>
                <a:gd name="T60" fmla="*/ 40 w 80"/>
                <a:gd name="T61" fmla="*/ 8960 h 14371"/>
                <a:gd name="T62" fmla="*/ 0 w 80"/>
                <a:gd name="T63" fmla="*/ 8920 h 14371"/>
                <a:gd name="T64" fmla="*/ 0 w 80"/>
                <a:gd name="T65" fmla="*/ 7720 h 14371"/>
                <a:gd name="T66" fmla="*/ 40 w 80"/>
                <a:gd name="T67" fmla="*/ 7680 h 14371"/>
                <a:gd name="T68" fmla="*/ 80 w 80"/>
                <a:gd name="T69" fmla="*/ 7720 h 14371"/>
                <a:gd name="T70" fmla="*/ 80 w 80"/>
                <a:gd name="T71" fmla="*/ 9640 h 14371"/>
                <a:gd name="T72" fmla="*/ 80 w 80"/>
                <a:gd name="T73" fmla="*/ 10840 h 14371"/>
                <a:gd name="T74" fmla="*/ 40 w 80"/>
                <a:gd name="T75" fmla="*/ 10880 h 14371"/>
                <a:gd name="T76" fmla="*/ 0 w 80"/>
                <a:gd name="T77" fmla="*/ 10840 h 14371"/>
                <a:gd name="T78" fmla="*/ 0 w 80"/>
                <a:gd name="T79" fmla="*/ 9640 h 14371"/>
                <a:gd name="T80" fmla="*/ 40 w 80"/>
                <a:gd name="T81" fmla="*/ 9600 h 14371"/>
                <a:gd name="T82" fmla="*/ 80 w 80"/>
                <a:gd name="T83" fmla="*/ 9640 h 14371"/>
                <a:gd name="T84" fmla="*/ 80 w 80"/>
                <a:gd name="T85" fmla="*/ 11560 h 14371"/>
                <a:gd name="T86" fmla="*/ 80 w 80"/>
                <a:gd name="T87" fmla="*/ 12760 h 14371"/>
                <a:gd name="T88" fmla="*/ 40 w 80"/>
                <a:gd name="T89" fmla="*/ 12800 h 14371"/>
                <a:gd name="T90" fmla="*/ 0 w 80"/>
                <a:gd name="T91" fmla="*/ 12760 h 14371"/>
                <a:gd name="T92" fmla="*/ 0 w 80"/>
                <a:gd name="T93" fmla="*/ 11560 h 14371"/>
                <a:gd name="T94" fmla="*/ 40 w 80"/>
                <a:gd name="T95" fmla="*/ 11520 h 14371"/>
                <a:gd name="T96" fmla="*/ 80 w 80"/>
                <a:gd name="T97" fmla="*/ 11560 h 14371"/>
                <a:gd name="T98" fmla="*/ 80 w 80"/>
                <a:gd name="T99" fmla="*/ 13480 h 14371"/>
                <a:gd name="T100" fmla="*/ 80 w 80"/>
                <a:gd name="T101" fmla="*/ 14331 h 14371"/>
                <a:gd name="T102" fmla="*/ 40 w 80"/>
                <a:gd name="T103" fmla="*/ 14371 h 14371"/>
                <a:gd name="T104" fmla="*/ 0 w 80"/>
                <a:gd name="T105" fmla="*/ 14331 h 14371"/>
                <a:gd name="T106" fmla="*/ 0 w 80"/>
                <a:gd name="T107" fmla="*/ 13480 h 14371"/>
                <a:gd name="T108" fmla="*/ 40 w 80"/>
                <a:gd name="T109" fmla="*/ 13440 h 14371"/>
                <a:gd name="T110" fmla="*/ 80 w 80"/>
                <a:gd name="T111" fmla="*/ 13480 h 14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0" h="14371">
                  <a:moveTo>
                    <a:pt x="80" y="40"/>
                  </a:moveTo>
                  <a:lnTo>
                    <a:pt x="80" y="1240"/>
                  </a:lnTo>
                  <a:cubicBezTo>
                    <a:pt x="80" y="1263"/>
                    <a:pt x="62" y="1280"/>
                    <a:pt x="40" y="1280"/>
                  </a:cubicBezTo>
                  <a:cubicBezTo>
                    <a:pt x="18" y="1280"/>
                    <a:pt x="0" y="1263"/>
                    <a:pt x="0" y="1240"/>
                  </a:cubicBezTo>
                  <a:lnTo>
                    <a:pt x="0" y="40"/>
                  </a:lnTo>
                  <a:cubicBezTo>
                    <a:pt x="0" y="18"/>
                    <a:pt x="18" y="0"/>
                    <a:pt x="40" y="0"/>
                  </a:cubicBezTo>
                  <a:cubicBezTo>
                    <a:pt x="62" y="0"/>
                    <a:pt x="80" y="18"/>
                    <a:pt x="80" y="40"/>
                  </a:cubicBezTo>
                  <a:close/>
                  <a:moveTo>
                    <a:pt x="80" y="1960"/>
                  </a:moveTo>
                  <a:lnTo>
                    <a:pt x="80" y="3160"/>
                  </a:lnTo>
                  <a:cubicBezTo>
                    <a:pt x="80" y="3183"/>
                    <a:pt x="62" y="3200"/>
                    <a:pt x="40" y="3200"/>
                  </a:cubicBezTo>
                  <a:cubicBezTo>
                    <a:pt x="18" y="3200"/>
                    <a:pt x="0" y="3183"/>
                    <a:pt x="0" y="3160"/>
                  </a:cubicBezTo>
                  <a:lnTo>
                    <a:pt x="0" y="1960"/>
                  </a:lnTo>
                  <a:cubicBezTo>
                    <a:pt x="0" y="1938"/>
                    <a:pt x="18" y="1920"/>
                    <a:pt x="40" y="1920"/>
                  </a:cubicBezTo>
                  <a:cubicBezTo>
                    <a:pt x="62" y="1920"/>
                    <a:pt x="80" y="1938"/>
                    <a:pt x="80" y="1960"/>
                  </a:cubicBezTo>
                  <a:close/>
                  <a:moveTo>
                    <a:pt x="80" y="3880"/>
                  </a:moveTo>
                  <a:lnTo>
                    <a:pt x="80" y="5080"/>
                  </a:lnTo>
                  <a:cubicBezTo>
                    <a:pt x="80" y="5103"/>
                    <a:pt x="62" y="5120"/>
                    <a:pt x="40" y="5120"/>
                  </a:cubicBezTo>
                  <a:cubicBezTo>
                    <a:pt x="18" y="5120"/>
                    <a:pt x="0" y="5103"/>
                    <a:pt x="0" y="5080"/>
                  </a:cubicBezTo>
                  <a:lnTo>
                    <a:pt x="0" y="3880"/>
                  </a:lnTo>
                  <a:cubicBezTo>
                    <a:pt x="0" y="3858"/>
                    <a:pt x="18" y="3840"/>
                    <a:pt x="40" y="3840"/>
                  </a:cubicBezTo>
                  <a:cubicBezTo>
                    <a:pt x="62" y="3840"/>
                    <a:pt x="80" y="3858"/>
                    <a:pt x="80" y="3880"/>
                  </a:cubicBezTo>
                  <a:close/>
                  <a:moveTo>
                    <a:pt x="80" y="5800"/>
                  </a:moveTo>
                  <a:lnTo>
                    <a:pt x="80" y="7000"/>
                  </a:lnTo>
                  <a:cubicBezTo>
                    <a:pt x="80" y="7023"/>
                    <a:pt x="62" y="7040"/>
                    <a:pt x="40" y="7040"/>
                  </a:cubicBezTo>
                  <a:cubicBezTo>
                    <a:pt x="18" y="7040"/>
                    <a:pt x="0" y="7023"/>
                    <a:pt x="0" y="7000"/>
                  </a:cubicBezTo>
                  <a:lnTo>
                    <a:pt x="0" y="5800"/>
                  </a:lnTo>
                  <a:cubicBezTo>
                    <a:pt x="0" y="5778"/>
                    <a:pt x="18" y="5760"/>
                    <a:pt x="40" y="5760"/>
                  </a:cubicBezTo>
                  <a:cubicBezTo>
                    <a:pt x="62" y="5760"/>
                    <a:pt x="80" y="5778"/>
                    <a:pt x="80" y="5800"/>
                  </a:cubicBezTo>
                  <a:close/>
                  <a:moveTo>
                    <a:pt x="80" y="7720"/>
                  </a:moveTo>
                  <a:lnTo>
                    <a:pt x="80" y="8920"/>
                  </a:lnTo>
                  <a:cubicBezTo>
                    <a:pt x="80" y="8943"/>
                    <a:pt x="62" y="8960"/>
                    <a:pt x="40" y="8960"/>
                  </a:cubicBezTo>
                  <a:cubicBezTo>
                    <a:pt x="18" y="8960"/>
                    <a:pt x="0" y="8943"/>
                    <a:pt x="0" y="8920"/>
                  </a:cubicBezTo>
                  <a:lnTo>
                    <a:pt x="0" y="7720"/>
                  </a:lnTo>
                  <a:cubicBezTo>
                    <a:pt x="0" y="7698"/>
                    <a:pt x="18" y="7680"/>
                    <a:pt x="40" y="7680"/>
                  </a:cubicBezTo>
                  <a:cubicBezTo>
                    <a:pt x="62" y="7680"/>
                    <a:pt x="80" y="7698"/>
                    <a:pt x="80" y="7720"/>
                  </a:cubicBezTo>
                  <a:close/>
                  <a:moveTo>
                    <a:pt x="80" y="9640"/>
                  </a:moveTo>
                  <a:lnTo>
                    <a:pt x="80" y="10840"/>
                  </a:lnTo>
                  <a:cubicBezTo>
                    <a:pt x="80" y="10863"/>
                    <a:pt x="62" y="10880"/>
                    <a:pt x="40" y="10880"/>
                  </a:cubicBezTo>
                  <a:cubicBezTo>
                    <a:pt x="18" y="10880"/>
                    <a:pt x="0" y="10863"/>
                    <a:pt x="0" y="10840"/>
                  </a:cubicBezTo>
                  <a:lnTo>
                    <a:pt x="0" y="9640"/>
                  </a:lnTo>
                  <a:cubicBezTo>
                    <a:pt x="0" y="9618"/>
                    <a:pt x="18" y="9600"/>
                    <a:pt x="40" y="9600"/>
                  </a:cubicBezTo>
                  <a:cubicBezTo>
                    <a:pt x="62" y="9600"/>
                    <a:pt x="80" y="9618"/>
                    <a:pt x="80" y="9640"/>
                  </a:cubicBezTo>
                  <a:close/>
                  <a:moveTo>
                    <a:pt x="80" y="11560"/>
                  </a:moveTo>
                  <a:lnTo>
                    <a:pt x="80" y="12760"/>
                  </a:lnTo>
                  <a:cubicBezTo>
                    <a:pt x="80" y="12783"/>
                    <a:pt x="62" y="12800"/>
                    <a:pt x="40" y="12800"/>
                  </a:cubicBezTo>
                  <a:cubicBezTo>
                    <a:pt x="18" y="12800"/>
                    <a:pt x="0" y="12783"/>
                    <a:pt x="0" y="12760"/>
                  </a:cubicBezTo>
                  <a:lnTo>
                    <a:pt x="0" y="11560"/>
                  </a:lnTo>
                  <a:cubicBezTo>
                    <a:pt x="0" y="11538"/>
                    <a:pt x="18" y="11520"/>
                    <a:pt x="40" y="11520"/>
                  </a:cubicBezTo>
                  <a:cubicBezTo>
                    <a:pt x="62" y="11520"/>
                    <a:pt x="80" y="11538"/>
                    <a:pt x="80" y="11560"/>
                  </a:cubicBezTo>
                  <a:close/>
                  <a:moveTo>
                    <a:pt x="80" y="13480"/>
                  </a:moveTo>
                  <a:lnTo>
                    <a:pt x="80" y="14331"/>
                  </a:lnTo>
                  <a:cubicBezTo>
                    <a:pt x="80" y="14353"/>
                    <a:pt x="62" y="14371"/>
                    <a:pt x="40" y="14371"/>
                  </a:cubicBezTo>
                  <a:cubicBezTo>
                    <a:pt x="18" y="14371"/>
                    <a:pt x="0" y="14353"/>
                    <a:pt x="0" y="14331"/>
                  </a:cubicBezTo>
                  <a:lnTo>
                    <a:pt x="0" y="13480"/>
                  </a:lnTo>
                  <a:cubicBezTo>
                    <a:pt x="0" y="13458"/>
                    <a:pt x="18" y="13440"/>
                    <a:pt x="40" y="13440"/>
                  </a:cubicBezTo>
                  <a:cubicBezTo>
                    <a:pt x="62" y="13440"/>
                    <a:pt x="80" y="13458"/>
                    <a:pt x="80" y="13480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19">
              <a:extLst>
                <a:ext uri="{FF2B5EF4-FFF2-40B4-BE49-F238E27FC236}">
                  <a16:creationId xmlns:a16="http://schemas.microsoft.com/office/drawing/2014/main" id="{284CEF9D-5B37-BDE1-3698-229AB1FC99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52" y="3699"/>
              <a:ext cx="4392" cy="0"/>
            </a:xfrm>
            <a:prstGeom prst="line">
              <a:avLst/>
            </a:prstGeom>
            <a:noFill/>
            <a:ln w="206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Line 20">
              <a:extLst>
                <a:ext uri="{FF2B5EF4-FFF2-40B4-BE49-F238E27FC236}">
                  <a16:creationId xmlns:a16="http://schemas.microsoft.com/office/drawing/2014/main" id="{A4A0836F-ECDB-07BB-FCB6-B1D07F2D65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62" y="2066"/>
              <a:ext cx="2148" cy="0"/>
            </a:xfrm>
            <a:prstGeom prst="line">
              <a:avLst/>
            </a:prstGeom>
            <a:noFill/>
            <a:ln w="206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21">
              <a:extLst>
                <a:ext uri="{FF2B5EF4-FFF2-40B4-BE49-F238E27FC236}">
                  <a16:creationId xmlns:a16="http://schemas.microsoft.com/office/drawing/2014/main" id="{A6C5D1D2-155B-ACB5-EEA6-5AE94FF93A4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2" y="2032"/>
              <a:ext cx="34" cy="69"/>
            </a:xfrm>
            <a:custGeom>
              <a:avLst/>
              <a:gdLst>
                <a:gd name="T0" fmla="*/ 34 w 34"/>
                <a:gd name="T1" fmla="*/ 0 h 69"/>
                <a:gd name="T2" fmla="*/ 0 w 34"/>
                <a:gd name="T3" fmla="*/ 34 h 69"/>
                <a:gd name="T4" fmla="*/ 34 w 34"/>
                <a:gd name="T5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4" h="69">
                  <a:moveTo>
                    <a:pt x="34" y="0"/>
                  </a:moveTo>
                  <a:lnTo>
                    <a:pt x="0" y="34"/>
                  </a:lnTo>
                  <a:lnTo>
                    <a:pt x="34" y="69"/>
                  </a:lnTo>
                </a:path>
              </a:pathLst>
            </a:custGeom>
            <a:noFill/>
            <a:ln w="206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22">
              <a:extLst>
                <a:ext uri="{FF2B5EF4-FFF2-40B4-BE49-F238E27FC236}">
                  <a16:creationId xmlns:a16="http://schemas.microsoft.com/office/drawing/2014/main" id="{6E72E27E-E0B6-C406-3012-03B0E4EB968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6" y="2032"/>
              <a:ext cx="34" cy="69"/>
            </a:xfrm>
            <a:custGeom>
              <a:avLst/>
              <a:gdLst>
                <a:gd name="T0" fmla="*/ 0 w 34"/>
                <a:gd name="T1" fmla="*/ 69 h 69"/>
                <a:gd name="T2" fmla="*/ 34 w 34"/>
                <a:gd name="T3" fmla="*/ 34 h 69"/>
                <a:gd name="T4" fmla="*/ 0 w 34"/>
                <a:gd name="T5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4" h="69">
                  <a:moveTo>
                    <a:pt x="0" y="69"/>
                  </a:moveTo>
                  <a:lnTo>
                    <a:pt x="34" y="34"/>
                  </a:lnTo>
                  <a:lnTo>
                    <a:pt x="0" y="0"/>
                  </a:lnTo>
                </a:path>
              </a:pathLst>
            </a:custGeom>
            <a:noFill/>
            <a:ln w="206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23">
              <a:extLst>
                <a:ext uri="{FF2B5EF4-FFF2-40B4-BE49-F238E27FC236}">
                  <a16:creationId xmlns:a16="http://schemas.microsoft.com/office/drawing/2014/main" id="{4134EA60-333C-5A18-C6B9-5BE31FC63F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8" y="1920"/>
              <a:ext cx="504" cy="31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24">
              <a:extLst>
                <a:ext uri="{FF2B5EF4-FFF2-40B4-BE49-F238E27FC236}">
                  <a16:creationId xmlns:a16="http://schemas.microsoft.com/office/drawing/2014/main" id="{D1637D5A-7D0C-AD39-C2AD-C36880DBA7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8" y="1920"/>
              <a:ext cx="504" cy="318"/>
            </a:xfrm>
            <a:prstGeom prst="rect">
              <a:avLst/>
            </a:prstGeom>
            <a:noFill/>
            <a:ln w="206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25">
              <a:extLst>
                <a:ext uri="{FF2B5EF4-FFF2-40B4-BE49-F238E27FC236}">
                  <a16:creationId xmlns:a16="http://schemas.microsoft.com/office/drawing/2014/main" id="{2BAC6A0B-CA6A-877A-588A-B3765DD334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9" y="2013"/>
              <a:ext cx="29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MRTT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26">
              <a:extLst>
                <a:ext uri="{FF2B5EF4-FFF2-40B4-BE49-F238E27FC236}">
                  <a16:creationId xmlns:a16="http://schemas.microsoft.com/office/drawing/2014/main" id="{6CE6CC00-B9BA-7328-186B-B6B23F2213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4" y="3620"/>
              <a:ext cx="33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STA2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Freeform 27">
              <a:extLst>
                <a:ext uri="{FF2B5EF4-FFF2-40B4-BE49-F238E27FC236}">
                  <a16:creationId xmlns:a16="http://schemas.microsoft.com/office/drawing/2014/main" id="{0567A4E9-905F-480E-D743-CCDBBA7733F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65" y="1741"/>
              <a:ext cx="13" cy="2320"/>
            </a:xfrm>
            <a:custGeom>
              <a:avLst/>
              <a:gdLst>
                <a:gd name="T0" fmla="*/ 80 w 80"/>
                <a:gd name="T1" fmla="*/ 40 h 14371"/>
                <a:gd name="T2" fmla="*/ 80 w 80"/>
                <a:gd name="T3" fmla="*/ 1240 h 14371"/>
                <a:gd name="T4" fmla="*/ 40 w 80"/>
                <a:gd name="T5" fmla="*/ 1280 h 14371"/>
                <a:gd name="T6" fmla="*/ 0 w 80"/>
                <a:gd name="T7" fmla="*/ 1240 h 14371"/>
                <a:gd name="T8" fmla="*/ 0 w 80"/>
                <a:gd name="T9" fmla="*/ 40 h 14371"/>
                <a:gd name="T10" fmla="*/ 40 w 80"/>
                <a:gd name="T11" fmla="*/ 0 h 14371"/>
                <a:gd name="T12" fmla="*/ 80 w 80"/>
                <a:gd name="T13" fmla="*/ 40 h 14371"/>
                <a:gd name="T14" fmla="*/ 80 w 80"/>
                <a:gd name="T15" fmla="*/ 1960 h 14371"/>
                <a:gd name="T16" fmla="*/ 80 w 80"/>
                <a:gd name="T17" fmla="*/ 3160 h 14371"/>
                <a:gd name="T18" fmla="*/ 40 w 80"/>
                <a:gd name="T19" fmla="*/ 3200 h 14371"/>
                <a:gd name="T20" fmla="*/ 0 w 80"/>
                <a:gd name="T21" fmla="*/ 3160 h 14371"/>
                <a:gd name="T22" fmla="*/ 0 w 80"/>
                <a:gd name="T23" fmla="*/ 1960 h 14371"/>
                <a:gd name="T24" fmla="*/ 40 w 80"/>
                <a:gd name="T25" fmla="*/ 1920 h 14371"/>
                <a:gd name="T26" fmla="*/ 80 w 80"/>
                <a:gd name="T27" fmla="*/ 1960 h 14371"/>
                <a:gd name="T28" fmla="*/ 80 w 80"/>
                <a:gd name="T29" fmla="*/ 3880 h 14371"/>
                <a:gd name="T30" fmla="*/ 80 w 80"/>
                <a:gd name="T31" fmla="*/ 5080 h 14371"/>
                <a:gd name="T32" fmla="*/ 40 w 80"/>
                <a:gd name="T33" fmla="*/ 5120 h 14371"/>
                <a:gd name="T34" fmla="*/ 0 w 80"/>
                <a:gd name="T35" fmla="*/ 5080 h 14371"/>
                <a:gd name="T36" fmla="*/ 0 w 80"/>
                <a:gd name="T37" fmla="*/ 3880 h 14371"/>
                <a:gd name="T38" fmla="*/ 40 w 80"/>
                <a:gd name="T39" fmla="*/ 3840 h 14371"/>
                <a:gd name="T40" fmla="*/ 80 w 80"/>
                <a:gd name="T41" fmla="*/ 3880 h 14371"/>
                <a:gd name="T42" fmla="*/ 80 w 80"/>
                <a:gd name="T43" fmla="*/ 5800 h 14371"/>
                <a:gd name="T44" fmla="*/ 80 w 80"/>
                <a:gd name="T45" fmla="*/ 7000 h 14371"/>
                <a:gd name="T46" fmla="*/ 40 w 80"/>
                <a:gd name="T47" fmla="*/ 7040 h 14371"/>
                <a:gd name="T48" fmla="*/ 0 w 80"/>
                <a:gd name="T49" fmla="*/ 7000 h 14371"/>
                <a:gd name="T50" fmla="*/ 0 w 80"/>
                <a:gd name="T51" fmla="*/ 5800 h 14371"/>
                <a:gd name="T52" fmla="*/ 40 w 80"/>
                <a:gd name="T53" fmla="*/ 5760 h 14371"/>
                <a:gd name="T54" fmla="*/ 80 w 80"/>
                <a:gd name="T55" fmla="*/ 5800 h 14371"/>
                <a:gd name="T56" fmla="*/ 80 w 80"/>
                <a:gd name="T57" fmla="*/ 7720 h 14371"/>
                <a:gd name="T58" fmla="*/ 80 w 80"/>
                <a:gd name="T59" fmla="*/ 8920 h 14371"/>
                <a:gd name="T60" fmla="*/ 40 w 80"/>
                <a:gd name="T61" fmla="*/ 8960 h 14371"/>
                <a:gd name="T62" fmla="*/ 0 w 80"/>
                <a:gd name="T63" fmla="*/ 8920 h 14371"/>
                <a:gd name="T64" fmla="*/ 0 w 80"/>
                <a:gd name="T65" fmla="*/ 7720 h 14371"/>
                <a:gd name="T66" fmla="*/ 40 w 80"/>
                <a:gd name="T67" fmla="*/ 7680 h 14371"/>
                <a:gd name="T68" fmla="*/ 80 w 80"/>
                <a:gd name="T69" fmla="*/ 7720 h 14371"/>
                <a:gd name="T70" fmla="*/ 80 w 80"/>
                <a:gd name="T71" fmla="*/ 9640 h 14371"/>
                <a:gd name="T72" fmla="*/ 80 w 80"/>
                <a:gd name="T73" fmla="*/ 10840 h 14371"/>
                <a:gd name="T74" fmla="*/ 40 w 80"/>
                <a:gd name="T75" fmla="*/ 10880 h 14371"/>
                <a:gd name="T76" fmla="*/ 0 w 80"/>
                <a:gd name="T77" fmla="*/ 10840 h 14371"/>
                <a:gd name="T78" fmla="*/ 0 w 80"/>
                <a:gd name="T79" fmla="*/ 9640 h 14371"/>
                <a:gd name="T80" fmla="*/ 40 w 80"/>
                <a:gd name="T81" fmla="*/ 9600 h 14371"/>
                <a:gd name="T82" fmla="*/ 80 w 80"/>
                <a:gd name="T83" fmla="*/ 9640 h 14371"/>
                <a:gd name="T84" fmla="*/ 80 w 80"/>
                <a:gd name="T85" fmla="*/ 11560 h 14371"/>
                <a:gd name="T86" fmla="*/ 80 w 80"/>
                <a:gd name="T87" fmla="*/ 12760 h 14371"/>
                <a:gd name="T88" fmla="*/ 40 w 80"/>
                <a:gd name="T89" fmla="*/ 12800 h 14371"/>
                <a:gd name="T90" fmla="*/ 0 w 80"/>
                <a:gd name="T91" fmla="*/ 12760 h 14371"/>
                <a:gd name="T92" fmla="*/ 0 w 80"/>
                <a:gd name="T93" fmla="*/ 11560 h 14371"/>
                <a:gd name="T94" fmla="*/ 40 w 80"/>
                <a:gd name="T95" fmla="*/ 11520 h 14371"/>
                <a:gd name="T96" fmla="*/ 80 w 80"/>
                <a:gd name="T97" fmla="*/ 11560 h 14371"/>
                <a:gd name="T98" fmla="*/ 80 w 80"/>
                <a:gd name="T99" fmla="*/ 13480 h 14371"/>
                <a:gd name="T100" fmla="*/ 80 w 80"/>
                <a:gd name="T101" fmla="*/ 14331 h 14371"/>
                <a:gd name="T102" fmla="*/ 40 w 80"/>
                <a:gd name="T103" fmla="*/ 14371 h 14371"/>
                <a:gd name="T104" fmla="*/ 0 w 80"/>
                <a:gd name="T105" fmla="*/ 14331 h 14371"/>
                <a:gd name="T106" fmla="*/ 0 w 80"/>
                <a:gd name="T107" fmla="*/ 13480 h 14371"/>
                <a:gd name="T108" fmla="*/ 40 w 80"/>
                <a:gd name="T109" fmla="*/ 13440 h 14371"/>
                <a:gd name="T110" fmla="*/ 80 w 80"/>
                <a:gd name="T111" fmla="*/ 13480 h 14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0" h="14371">
                  <a:moveTo>
                    <a:pt x="80" y="40"/>
                  </a:moveTo>
                  <a:lnTo>
                    <a:pt x="80" y="1240"/>
                  </a:lnTo>
                  <a:cubicBezTo>
                    <a:pt x="80" y="1262"/>
                    <a:pt x="62" y="1280"/>
                    <a:pt x="40" y="1280"/>
                  </a:cubicBezTo>
                  <a:cubicBezTo>
                    <a:pt x="18" y="1280"/>
                    <a:pt x="0" y="1262"/>
                    <a:pt x="0" y="1240"/>
                  </a:cubicBezTo>
                  <a:lnTo>
                    <a:pt x="0" y="40"/>
                  </a:lnTo>
                  <a:cubicBezTo>
                    <a:pt x="0" y="18"/>
                    <a:pt x="18" y="0"/>
                    <a:pt x="40" y="0"/>
                  </a:cubicBezTo>
                  <a:cubicBezTo>
                    <a:pt x="62" y="0"/>
                    <a:pt x="80" y="18"/>
                    <a:pt x="80" y="40"/>
                  </a:cubicBezTo>
                  <a:close/>
                  <a:moveTo>
                    <a:pt x="80" y="1960"/>
                  </a:moveTo>
                  <a:lnTo>
                    <a:pt x="80" y="3160"/>
                  </a:lnTo>
                  <a:cubicBezTo>
                    <a:pt x="80" y="3182"/>
                    <a:pt x="62" y="3200"/>
                    <a:pt x="40" y="3200"/>
                  </a:cubicBezTo>
                  <a:cubicBezTo>
                    <a:pt x="18" y="3200"/>
                    <a:pt x="0" y="3182"/>
                    <a:pt x="0" y="3160"/>
                  </a:cubicBezTo>
                  <a:lnTo>
                    <a:pt x="0" y="1960"/>
                  </a:lnTo>
                  <a:cubicBezTo>
                    <a:pt x="0" y="1938"/>
                    <a:pt x="18" y="1920"/>
                    <a:pt x="40" y="1920"/>
                  </a:cubicBezTo>
                  <a:cubicBezTo>
                    <a:pt x="62" y="1920"/>
                    <a:pt x="80" y="1938"/>
                    <a:pt x="80" y="1960"/>
                  </a:cubicBezTo>
                  <a:close/>
                  <a:moveTo>
                    <a:pt x="80" y="3880"/>
                  </a:moveTo>
                  <a:lnTo>
                    <a:pt x="80" y="5080"/>
                  </a:lnTo>
                  <a:cubicBezTo>
                    <a:pt x="80" y="5102"/>
                    <a:pt x="62" y="5120"/>
                    <a:pt x="40" y="5120"/>
                  </a:cubicBezTo>
                  <a:cubicBezTo>
                    <a:pt x="18" y="5120"/>
                    <a:pt x="0" y="5102"/>
                    <a:pt x="0" y="5080"/>
                  </a:cubicBezTo>
                  <a:lnTo>
                    <a:pt x="0" y="3880"/>
                  </a:lnTo>
                  <a:cubicBezTo>
                    <a:pt x="0" y="3858"/>
                    <a:pt x="18" y="3840"/>
                    <a:pt x="40" y="3840"/>
                  </a:cubicBezTo>
                  <a:cubicBezTo>
                    <a:pt x="62" y="3840"/>
                    <a:pt x="80" y="3858"/>
                    <a:pt x="80" y="3880"/>
                  </a:cubicBezTo>
                  <a:close/>
                  <a:moveTo>
                    <a:pt x="80" y="5800"/>
                  </a:moveTo>
                  <a:lnTo>
                    <a:pt x="80" y="7000"/>
                  </a:lnTo>
                  <a:cubicBezTo>
                    <a:pt x="80" y="7022"/>
                    <a:pt x="62" y="7040"/>
                    <a:pt x="40" y="7040"/>
                  </a:cubicBezTo>
                  <a:cubicBezTo>
                    <a:pt x="18" y="7040"/>
                    <a:pt x="0" y="7022"/>
                    <a:pt x="0" y="7000"/>
                  </a:cubicBezTo>
                  <a:lnTo>
                    <a:pt x="0" y="5800"/>
                  </a:lnTo>
                  <a:cubicBezTo>
                    <a:pt x="0" y="5778"/>
                    <a:pt x="18" y="5760"/>
                    <a:pt x="40" y="5760"/>
                  </a:cubicBezTo>
                  <a:cubicBezTo>
                    <a:pt x="62" y="5760"/>
                    <a:pt x="80" y="5778"/>
                    <a:pt x="80" y="5800"/>
                  </a:cubicBezTo>
                  <a:close/>
                  <a:moveTo>
                    <a:pt x="80" y="7720"/>
                  </a:moveTo>
                  <a:lnTo>
                    <a:pt x="80" y="8920"/>
                  </a:lnTo>
                  <a:cubicBezTo>
                    <a:pt x="80" y="8942"/>
                    <a:pt x="62" y="8960"/>
                    <a:pt x="40" y="8960"/>
                  </a:cubicBezTo>
                  <a:cubicBezTo>
                    <a:pt x="18" y="8960"/>
                    <a:pt x="0" y="8942"/>
                    <a:pt x="0" y="8920"/>
                  </a:cubicBezTo>
                  <a:lnTo>
                    <a:pt x="0" y="7720"/>
                  </a:lnTo>
                  <a:cubicBezTo>
                    <a:pt x="0" y="7698"/>
                    <a:pt x="18" y="7680"/>
                    <a:pt x="40" y="7680"/>
                  </a:cubicBezTo>
                  <a:cubicBezTo>
                    <a:pt x="62" y="7680"/>
                    <a:pt x="80" y="7698"/>
                    <a:pt x="80" y="7720"/>
                  </a:cubicBezTo>
                  <a:close/>
                  <a:moveTo>
                    <a:pt x="80" y="9640"/>
                  </a:moveTo>
                  <a:lnTo>
                    <a:pt x="80" y="10840"/>
                  </a:lnTo>
                  <a:cubicBezTo>
                    <a:pt x="80" y="10862"/>
                    <a:pt x="62" y="10880"/>
                    <a:pt x="40" y="10880"/>
                  </a:cubicBezTo>
                  <a:cubicBezTo>
                    <a:pt x="18" y="10880"/>
                    <a:pt x="0" y="10862"/>
                    <a:pt x="0" y="10840"/>
                  </a:cubicBezTo>
                  <a:lnTo>
                    <a:pt x="0" y="9640"/>
                  </a:lnTo>
                  <a:cubicBezTo>
                    <a:pt x="0" y="9618"/>
                    <a:pt x="18" y="9600"/>
                    <a:pt x="40" y="9600"/>
                  </a:cubicBezTo>
                  <a:cubicBezTo>
                    <a:pt x="62" y="9600"/>
                    <a:pt x="80" y="9618"/>
                    <a:pt x="80" y="9640"/>
                  </a:cubicBezTo>
                  <a:close/>
                  <a:moveTo>
                    <a:pt x="80" y="11560"/>
                  </a:moveTo>
                  <a:lnTo>
                    <a:pt x="80" y="12760"/>
                  </a:lnTo>
                  <a:cubicBezTo>
                    <a:pt x="80" y="12782"/>
                    <a:pt x="62" y="12800"/>
                    <a:pt x="40" y="12800"/>
                  </a:cubicBezTo>
                  <a:cubicBezTo>
                    <a:pt x="18" y="12800"/>
                    <a:pt x="0" y="12782"/>
                    <a:pt x="0" y="12760"/>
                  </a:cubicBezTo>
                  <a:lnTo>
                    <a:pt x="0" y="11560"/>
                  </a:lnTo>
                  <a:cubicBezTo>
                    <a:pt x="0" y="11538"/>
                    <a:pt x="18" y="11520"/>
                    <a:pt x="40" y="11520"/>
                  </a:cubicBezTo>
                  <a:cubicBezTo>
                    <a:pt x="62" y="11520"/>
                    <a:pt x="80" y="11538"/>
                    <a:pt x="80" y="11560"/>
                  </a:cubicBezTo>
                  <a:close/>
                  <a:moveTo>
                    <a:pt x="80" y="13480"/>
                  </a:moveTo>
                  <a:lnTo>
                    <a:pt x="80" y="14331"/>
                  </a:lnTo>
                  <a:cubicBezTo>
                    <a:pt x="80" y="14353"/>
                    <a:pt x="62" y="14371"/>
                    <a:pt x="40" y="14371"/>
                  </a:cubicBezTo>
                  <a:cubicBezTo>
                    <a:pt x="18" y="14371"/>
                    <a:pt x="0" y="14353"/>
                    <a:pt x="0" y="14331"/>
                  </a:cubicBezTo>
                  <a:lnTo>
                    <a:pt x="0" y="13480"/>
                  </a:lnTo>
                  <a:cubicBezTo>
                    <a:pt x="0" y="13458"/>
                    <a:pt x="18" y="13440"/>
                    <a:pt x="40" y="13440"/>
                  </a:cubicBezTo>
                  <a:cubicBezTo>
                    <a:pt x="62" y="13440"/>
                    <a:pt x="80" y="13458"/>
                    <a:pt x="80" y="13480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28">
              <a:extLst>
                <a:ext uri="{FF2B5EF4-FFF2-40B4-BE49-F238E27FC236}">
                  <a16:creationId xmlns:a16="http://schemas.microsoft.com/office/drawing/2014/main" id="{4DECBE40-8A8B-B178-FA4E-F67AE6BA5ED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71" y="1741"/>
              <a:ext cx="13" cy="2320"/>
            </a:xfrm>
            <a:custGeom>
              <a:avLst/>
              <a:gdLst>
                <a:gd name="T0" fmla="*/ 80 w 80"/>
                <a:gd name="T1" fmla="*/ 40 h 14371"/>
                <a:gd name="T2" fmla="*/ 80 w 80"/>
                <a:gd name="T3" fmla="*/ 1240 h 14371"/>
                <a:gd name="T4" fmla="*/ 40 w 80"/>
                <a:gd name="T5" fmla="*/ 1280 h 14371"/>
                <a:gd name="T6" fmla="*/ 0 w 80"/>
                <a:gd name="T7" fmla="*/ 1240 h 14371"/>
                <a:gd name="T8" fmla="*/ 0 w 80"/>
                <a:gd name="T9" fmla="*/ 40 h 14371"/>
                <a:gd name="T10" fmla="*/ 40 w 80"/>
                <a:gd name="T11" fmla="*/ 0 h 14371"/>
                <a:gd name="T12" fmla="*/ 80 w 80"/>
                <a:gd name="T13" fmla="*/ 40 h 14371"/>
                <a:gd name="T14" fmla="*/ 80 w 80"/>
                <a:gd name="T15" fmla="*/ 1960 h 14371"/>
                <a:gd name="T16" fmla="*/ 80 w 80"/>
                <a:gd name="T17" fmla="*/ 3160 h 14371"/>
                <a:gd name="T18" fmla="*/ 40 w 80"/>
                <a:gd name="T19" fmla="*/ 3200 h 14371"/>
                <a:gd name="T20" fmla="*/ 0 w 80"/>
                <a:gd name="T21" fmla="*/ 3160 h 14371"/>
                <a:gd name="T22" fmla="*/ 0 w 80"/>
                <a:gd name="T23" fmla="*/ 1960 h 14371"/>
                <a:gd name="T24" fmla="*/ 40 w 80"/>
                <a:gd name="T25" fmla="*/ 1920 h 14371"/>
                <a:gd name="T26" fmla="*/ 80 w 80"/>
                <a:gd name="T27" fmla="*/ 1960 h 14371"/>
                <a:gd name="T28" fmla="*/ 80 w 80"/>
                <a:gd name="T29" fmla="*/ 3880 h 14371"/>
                <a:gd name="T30" fmla="*/ 80 w 80"/>
                <a:gd name="T31" fmla="*/ 5080 h 14371"/>
                <a:gd name="T32" fmla="*/ 40 w 80"/>
                <a:gd name="T33" fmla="*/ 5120 h 14371"/>
                <a:gd name="T34" fmla="*/ 0 w 80"/>
                <a:gd name="T35" fmla="*/ 5080 h 14371"/>
                <a:gd name="T36" fmla="*/ 0 w 80"/>
                <a:gd name="T37" fmla="*/ 3880 h 14371"/>
                <a:gd name="T38" fmla="*/ 40 w 80"/>
                <a:gd name="T39" fmla="*/ 3840 h 14371"/>
                <a:gd name="T40" fmla="*/ 80 w 80"/>
                <a:gd name="T41" fmla="*/ 3880 h 14371"/>
                <a:gd name="T42" fmla="*/ 80 w 80"/>
                <a:gd name="T43" fmla="*/ 5800 h 14371"/>
                <a:gd name="T44" fmla="*/ 80 w 80"/>
                <a:gd name="T45" fmla="*/ 7000 h 14371"/>
                <a:gd name="T46" fmla="*/ 40 w 80"/>
                <a:gd name="T47" fmla="*/ 7040 h 14371"/>
                <a:gd name="T48" fmla="*/ 0 w 80"/>
                <a:gd name="T49" fmla="*/ 7000 h 14371"/>
                <a:gd name="T50" fmla="*/ 0 w 80"/>
                <a:gd name="T51" fmla="*/ 5800 h 14371"/>
                <a:gd name="T52" fmla="*/ 40 w 80"/>
                <a:gd name="T53" fmla="*/ 5760 h 14371"/>
                <a:gd name="T54" fmla="*/ 80 w 80"/>
                <a:gd name="T55" fmla="*/ 5800 h 14371"/>
                <a:gd name="T56" fmla="*/ 80 w 80"/>
                <a:gd name="T57" fmla="*/ 7720 h 14371"/>
                <a:gd name="T58" fmla="*/ 80 w 80"/>
                <a:gd name="T59" fmla="*/ 8920 h 14371"/>
                <a:gd name="T60" fmla="*/ 40 w 80"/>
                <a:gd name="T61" fmla="*/ 8960 h 14371"/>
                <a:gd name="T62" fmla="*/ 0 w 80"/>
                <a:gd name="T63" fmla="*/ 8920 h 14371"/>
                <a:gd name="T64" fmla="*/ 0 w 80"/>
                <a:gd name="T65" fmla="*/ 7720 h 14371"/>
                <a:gd name="T66" fmla="*/ 40 w 80"/>
                <a:gd name="T67" fmla="*/ 7680 h 14371"/>
                <a:gd name="T68" fmla="*/ 80 w 80"/>
                <a:gd name="T69" fmla="*/ 7720 h 14371"/>
                <a:gd name="T70" fmla="*/ 80 w 80"/>
                <a:gd name="T71" fmla="*/ 9640 h 14371"/>
                <a:gd name="T72" fmla="*/ 80 w 80"/>
                <a:gd name="T73" fmla="*/ 10840 h 14371"/>
                <a:gd name="T74" fmla="*/ 40 w 80"/>
                <a:gd name="T75" fmla="*/ 10880 h 14371"/>
                <a:gd name="T76" fmla="*/ 0 w 80"/>
                <a:gd name="T77" fmla="*/ 10840 h 14371"/>
                <a:gd name="T78" fmla="*/ 0 w 80"/>
                <a:gd name="T79" fmla="*/ 9640 h 14371"/>
                <a:gd name="T80" fmla="*/ 40 w 80"/>
                <a:gd name="T81" fmla="*/ 9600 h 14371"/>
                <a:gd name="T82" fmla="*/ 80 w 80"/>
                <a:gd name="T83" fmla="*/ 9640 h 14371"/>
                <a:gd name="T84" fmla="*/ 80 w 80"/>
                <a:gd name="T85" fmla="*/ 11560 h 14371"/>
                <a:gd name="T86" fmla="*/ 80 w 80"/>
                <a:gd name="T87" fmla="*/ 12760 h 14371"/>
                <a:gd name="T88" fmla="*/ 40 w 80"/>
                <a:gd name="T89" fmla="*/ 12800 h 14371"/>
                <a:gd name="T90" fmla="*/ 0 w 80"/>
                <a:gd name="T91" fmla="*/ 12760 h 14371"/>
                <a:gd name="T92" fmla="*/ 0 w 80"/>
                <a:gd name="T93" fmla="*/ 11560 h 14371"/>
                <a:gd name="T94" fmla="*/ 40 w 80"/>
                <a:gd name="T95" fmla="*/ 11520 h 14371"/>
                <a:gd name="T96" fmla="*/ 80 w 80"/>
                <a:gd name="T97" fmla="*/ 11560 h 14371"/>
                <a:gd name="T98" fmla="*/ 80 w 80"/>
                <a:gd name="T99" fmla="*/ 13480 h 14371"/>
                <a:gd name="T100" fmla="*/ 80 w 80"/>
                <a:gd name="T101" fmla="*/ 14331 h 14371"/>
                <a:gd name="T102" fmla="*/ 40 w 80"/>
                <a:gd name="T103" fmla="*/ 14371 h 14371"/>
                <a:gd name="T104" fmla="*/ 0 w 80"/>
                <a:gd name="T105" fmla="*/ 14331 h 14371"/>
                <a:gd name="T106" fmla="*/ 0 w 80"/>
                <a:gd name="T107" fmla="*/ 13480 h 14371"/>
                <a:gd name="T108" fmla="*/ 40 w 80"/>
                <a:gd name="T109" fmla="*/ 13440 h 14371"/>
                <a:gd name="T110" fmla="*/ 80 w 80"/>
                <a:gd name="T111" fmla="*/ 13480 h 14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0" h="14371">
                  <a:moveTo>
                    <a:pt x="80" y="40"/>
                  </a:moveTo>
                  <a:lnTo>
                    <a:pt x="80" y="1240"/>
                  </a:lnTo>
                  <a:cubicBezTo>
                    <a:pt x="80" y="1262"/>
                    <a:pt x="62" y="1280"/>
                    <a:pt x="40" y="1280"/>
                  </a:cubicBezTo>
                  <a:cubicBezTo>
                    <a:pt x="18" y="1280"/>
                    <a:pt x="0" y="1262"/>
                    <a:pt x="0" y="1240"/>
                  </a:cubicBezTo>
                  <a:lnTo>
                    <a:pt x="0" y="40"/>
                  </a:lnTo>
                  <a:cubicBezTo>
                    <a:pt x="0" y="18"/>
                    <a:pt x="18" y="0"/>
                    <a:pt x="40" y="0"/>
                  </a:cubicBezTo>
                  <a:cubicBezTo>
                    <a:pt x="62" y="0"/>
                    <a:pt x="80" y="18"/>
                    <a:pt x="80" y="40"/>
                  </a:cubicBezTo>
                  <a:close/>
                  <a:moveTo>
                    <a:pt x="80" y="1960"/>
                  </a:moveTo>
                  <a:lnTo>
                    <a:pt x="80" y="3160"/>
                  </a:lnTo>
                  <a:cubicBezTo>
                    <a:pt x="80" y="3182"/>
                    <a:pt x="62" y="3200"/>
                    <a:pt x="40" y="3200"/>
                  </a:cubicBezTo>
                  <a:cubicBezTo>
                    <a:pt x="18" y="3200"/>
                    <a:pt x="0" y="3182"/>
                    <a:pt x="0" y="3160"/>
                  </a:cubicBezTo>
                  <a:lnTo>
                    <a:pt x="0" y="1960"/>
                  </a:lnTo>
                  <a:cubicBezTo>
                    <a:pt x="0" y="1938"/>
                    <a:pt x="18" y="1920"/>
                    <a:pt x="40" y="1920"/>
                  </a:cubicBezTo>
                  <a:cubicBezTo>
                    <a:pt x="62" y="1920"/>
                    <a:pt x="80" y="1938"/>
                    <a:pt x="80" y="1960"/>
                  </a:cubicBezTo>
                  <a:close/>
                  <a:moveTo>
                    <a:pt x="80" y="3880"/>
                  </a:moveTo>
                  <a:lnTo>
                    <a:pt x="80" y="5080"/>
                  </a:lnTo>
                  <a:cubicBezTo>
                    <a:pt x="80" y="5102"/>
                    <a:pt x="62" y="5120"/>
                    <a:pt x="40" y="5120"/>
                  </a:cubicBezTo>
                  <a:cubicBezTo>
                    <a:pt x="18" y="5120"/>
                    <a:pt x="0" y="5102"/>
                    <a:pt x="0" y="5080"/>
                  </a:cubicBezTo>
                  <a:lnTo>
                    <a:pt x="0" y="3880"/>
                  </a:lnTo>
                  <a:cubicBezTo>
                    <a:pt x="0" y="3858"/>
                    <a:pt x="18" y="3840"/>
                    <a:pt x="40" y="3840"/>
                  </a:cubicBezTo>
                  <a:cubicBezTo>
                    <a:pt x="62" y="3840"/>
                    <a:pt x="80" y="3858"/>
                    <a:pt x="80" y="3880"/>
                  </a:cubicBezTo>
                  <a:close/>
                  <a:moveTo>
                    <a:pt x="80" y="5800"/>
                  </a:moveTo>
                  <a:lnTo>
                    <a:pt x="80" y="7000"/>
                  </a:lnTo>
                  <a:cubicBezTo>
                    <a:pt x="80" y="7022"/>
                    <a:pt x="62" y="7040"/>
                    <a:pt x="40" y="7040"/>
                  </a:cubicBezTo>
                  <a:cubicBezTo>
                    <a:pt x="18" y="7040"/>
                    <a:pt x="0" y="7022"/>
                    <a:pt x="0" y="7000"/>
                  </a:cubicBezTo>
                  <a:lnTo>
                    <a:pt x="0" y="5800"/>
                  </a:lnTo>
                  <a:cubicBezTo>
                    <a:pt x="0" y="5778"/>
                    <a:pt x="18" y="5760"/>
                    <a:pt x="40" y="5760"/>
                  </a:cubicBezTo>
                  <a:cubicBezTo>
                    <a:pt x="62" y="5760"/>
                    <a:pt x="80" y="5778"/>
                    <a:pt x="80" y="5800"/>
                  </a:cubicBezTo>
                  <a:close/>
                  <a:moveTo>
                    <a:pt x="80" y="7720"/>
                  </a:moveTo>
                  <a:lnTo>
                    <a:pt x="80" y="8920"/>
                  </a:lnTo>
                  <a:cubicBezTo>
                    <a:pt x="80" y="8942"/>
                    <a:pt x="62" y="8960"/>
                    <a:pt x="40" y="8960"/>
                  </a:cubicBezTo>
                  <a:cubicBezTo>
                    <a:pt x="18" y="8960"/>
                    <a:pt x="0" y="8942"/>
                    <a:pt x="0" y="8920"/>
                  </a:cubicBezTo>
                  <a:lnTo>
                    <a:pt x="0" y="7720"/>
                  </a:lnTo>
                  <a:cubicBezTo>
                    <a:pt x="0" y="7698"/>
                    <a:pt x="18" y="7680"/>
                    <a:pt x="40" y="7680"/>
                  </a:cubicBezTo>
                  <a:cubicBezTo>
                    <a:pt x="62" y="7680"/>
                    <a:pt x="80" y="7698"/>
                    <a:pt x="80" y="7720"/>
                  </a:cubicBezTo>
                  <a:close/>
                  <a:moveTo>
                    <a:pt x="80" y="9640"/>
                  </a:moveTo>
                  <a:lnTo>
                    <a:pt x="80" y="10840"/>
                  </a:lnTo>
                  <a:cubicBezTo>
                    <a:pt x="80" y="10862"/>
                    <a:pt x="62" y="10880"/>
                    <a:pt x="40" y="10880"/>
                  </a:cubicBezTo>
                  <a:cubicBezTo>
                    <a:pt x="18" y="10880"/>
                    <a:pt x="0" y="10862"/>
                    <a:pt x="0" y="10840"/>
                  </a:cubicBezTo>
                  <a:lnTo>
                    <a:pt x="0" y="9640"/>
                  </a:lnTo>
                  <a:cubicBezTo>
                    <a:pt x="0" y="9618"/>
                    <a:pt x="18" y="9600"/>
                    <a:pt x="40" y="9600"/>
                  </a:cubicBezTo>
                  <a:cubicBezTo>
                    <a:pt x="62" y="9600"/>
                    <a:pt x="80" y="9618"/>
                    <a:pt x="80" y="9640"/>
                  </a:cubicBezTo>
                  <a:close/>
                  <a:moveTo>
                    <a:pt x="80" y="11560"/>
                  </a:moveTo>
                  <a:lnTo>
                    <a:pt x="80" y="12760"/>
                  </a:lnTo>
                  <a:cubicBezTo>
                    <a:pt x="80" y="12782"/>
                    <a:pt x="62" y="12800"/>
                    <a:pt x="40" y="12800"/>
                  </a:cubicBezTo>
                  <a:cubicBezTo>
                    <a:pt x="18" y="12800"/>
                    <a:pt x="0" y="12782"/>
                    <a:pt x="0" y="12760"/>
                  </a:cubicBezTo>
                  <a:lnTo>
                    <a:pt x="0" y="11560"/>
                  </a:lnTo>
                  <a:cubicBezTo>
                    <a:pt x="0" y="11538"/>
                    <a:pt x="18" y="11520"/>
                    <a:pt x="40" y="11520"/>
                  </a:cubicBezTo>
                  <a:cubicBezTo>
                    <a:pt x="62" y="11520"/>
                    <a:pt x="80" y="11538"/>
                    <a:pt x="80" y="11560"/>
                  </a:cubicBezTo>
                  <a:close/>
                  <a:moveTo>
                    <a:pt x="80" y="13480"/>
                  </a:moveTo>
                  <a:lnTo>
                    <a:pt x="80" y="14331"/>
                  </a:lnTo>
                  <a:cubicBezTo>
                    <a:pt x="80" y="14353"/>
                    <a:pt x="62" y="14371"/>
                    <a:pt x="40" y="14371"/>
                  </a:cubicBezTo>
                  <a:cubicBezTo>
                    <a:pt x="18" y="14371"/>
                    <a:pt x="0" y="14353"/>
                    <a:pt x="0" y="14331"/>
                  </a:cubicBezTo>
                  <a:lnTo>
                    <a:pt x="0" y="13480"/>
                  </a:lnTo>
                  <a:cubicBezTo>
                    <a:pt x="0" y="13458"/>
                    <a:pt x="18" y="13440"/>
                    <a:pt x="40" y="13440"/>
                  </a:cubicBezTo>
                  <a:cubicBezTo>
                    <a:pt x="62" y="13440"/>
                    <a:pt x="80" y="13458"/>
                    <a:pt x="80" y="13480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29">
              <a:extLst>
                <a:ext uri="{FF2B5EF4-FFF2-40B4-BE49-F238E27FC236}">
                  <a16:creationId xmlns:a16="http://schemas.microsoft.com/office/drawing/2014/main" id="{C9EA5EA1-1102-EADA-D782-3EF55F64E1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2649"/>
              <a:ext cx="673" cy="31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30">
              <a:extLst>
                <a:ext uri="{FF2B5EF4-FFF2-40B4-BE49-F238E27FC236}">
                  <a16:creationId xmlns:a16="http://schemas.microsoft.com/office/drawing/2014/main" id="{DD1A54E0-38F0-2FE4-DB5B-F3CC63C68B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2649"/>
              <a:ext cx="673" cy="319"/>
            </a:xfrm>
            <a:prstGeom prst="rect">
              <a:avLst/>
            </a:prstGeom>
            <a:noFill/>
            <a:ln w="206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31">
              <a:extLst>
                <a:ext uri="{FF2B5EF4-FFF2-40B4-BE49-F238E27FC236}">
                  <a16:creationId xmlns:a16="http://schemas.microsoft.com/office/drawing/2014/main" id="{1F9369D7-B985-F17B-73CE-B1F3F4FE72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6" y="2681"/>
              <a:ext cx="66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Frame(Urgent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32">
              <a:extLst>
                <a:ext uri="{FF2B5EF4-FFF2-40B4-BE49-F238E27FC236}">
                  <a16:creationId xmlns:a16="http://schemas.microsoft.com/office/drawing/2014/main" id="{582D7C17-5122-B010-1B4A-47CF7C8CF8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8" y="2805"/>
              <a:ext cx="55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TX Request)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E6BFA8E5-F7DC-1929-C2B2-D66F1C0B1683}"/>
              </a:ext>
            </a:extLst>
          </p:cNvPr>
          <p:cNvSpPr/>
          <p:nvPr/>
        </p:nvSpPr>
        <p:spPr>
          <a:xfrm>
            <a:off x="304800" y="2446636"/>
            <a:ext cx="2590800" cy="614828"/>
          </a:xfrm>
          <a:prstGeom prst="wedgeEllipseCallout">
            <a:avLst>
              <a:gd name="adj1" fmla="val 4359"/>
              <a:gd name="adj2" fmla="val 100529"/>
            </a:avLst>
          </a:prstGeom>
          <a:solidFill>
            <a:srgbClr val="F7D352"/>
          </a:solidFill>
          <a:ln w="12700" cap="flat" cmpd="sng" algn="ctr">
            <a:solidFill>
              <a:srgbClr val="F7D352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F2E3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Event-based LL traffic occurs. STA1 has to send data frames immediately  </a:t>
            </a:r>
          </a:p>
        </p:txBody>
      </p:sp>
      <p:sp>
        <p:nvSpPr>
          <p:cNvPr id="11" name="Speech Bubble: Oval 10">
            <a:extLst>
              <a:ext uri="{FF2B5EF4-FFF2-40B4-BE49-F238E27FC236}">
                <a16:creationId xmlns:a16="http://schemas.microsoft.com/office/drawing/2014/main" id="{4BBADE47-CBE4-0C5A-3531-1F7EF5F73A2F}"/>
              </a:ext>
            </a:extLst>
          </p:cNvPr>
          <p:cNvSpPr/>
          <p:nvPr/>
        </p:nvSpPr>
        <p:spPr>
          <a:xfrm>
            <a:off x="2596584" y="2566229"/>
            <a:ext cx="1058573" cy="375641"/>
          </a:xfrm>
          <a:prstGeom prst="wedgeEllipseCallout">
            <a:avLst>
              <a:gd name="adj1" fmla="val 57942"/>
              <a:gd name="adj2" fmla="val 174313"/>
            </a:avLst>
          </a:prstGeom>
          <a:solidFill>
            <a:srgbClr val="FF0000"/>
          </a:solidFill>
          <a:ln w="12700" cap="flat" cmpd="sng" algn="ctr">
            <a:solidFill>
              <a:srgbClr val="F7D352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F2E3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REJECT</a:t>
            </a:r>
          </a:p>
        </p:txBody>
      </p:sp>
    </p:spTree>
    <p:extLst>
      <p:ext uri="{BB962C8B-B14F-4D97-AF65-F5344CB8AC3E}">
        <p14:creationId xmlns:p14="http://schemas.microsoft.com/office/powerpoint/2010/main" val="19818394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0148E190-96F9-FEC3-990C-10CEA328C2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Conclusion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3EF8675-8111-EB16-D0E3-7D070D2339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81200"/>
            <a:ext cx="7772400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Event-based low latency traffic should be supported in UHR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Existing 11be procedures may not support event-based LL traffic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New scheduling methods for supporting (event-based) urgent packet transmission should be considered in 11bn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For enhanced reliability, a STA may request the AP for an urgent TXOP sharing with a frame including a request for urgent packet transmission, QoS Characteristics element information and BSR information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kern="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kern="0" dirty="0"/>
          </a:p>
        </p:txBody>
      </p:sp>
    </p:spTree>
    <p:extLst>
      <p:ext uri="{BB962C8B-B14F-4D97-AF65-F5344CB8AC3E}">
        <p14:creationId xmlns:p14="http://schemas.microsoft.com/office/powerpoint/2010/main" val="2184366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2519</TotalTime>
  <Words>1211</Words>
  <Application>Microsoft Office PowerPoint</Application>
  <PresentationFormat>On-screen Show (4:3)</PresentationFormat>
  <Paragraphs>185</Paragraphs>
  <Slides>10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Verdana</vt:lpstr>
      <vt:lpstr>Office Theme</vt:lpstr>
      <vt:lpstr>Document</vt:lpstr>
      <vt:lpstr>Enhanced Scheduling Method for Low Latency Traffic</vt:lpstr>
      <vt:lpstr>Introduction</vt:lpstr>
      <vt:lpstr>Support for LL Traffic</vt:lpstr>
      <vt:lpstr>Handling Event-based LL Data</vt:lpstr>
      <vt:lpstr>Existing Procedure</vt:lpstr>
      <vt:lpstr>Proposed Approach</vt:lpstr>
      <vt:lpstr>Proposed Procedure</vt:lpstr>
      <vt:lpstr>Proposed Procedure</vt:lpstr>
      <vt:lpstr>Conclusion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Leonardo Lanante</dc:creator>
  <cp:lastModifiedBy>Serhat Erkucuk</cp:lastModifiedBy>
  <cp:revision>114</cp:revision>
  <cp:lastPrinted>1601-01-01T00:00:00Z</cp:lastPrinted>
  <dcterms:created xsi:type="dcterms:W3CDTF">2022-11-03T21:42:38Z</dcterms:created>
  <dcterms:modified xsi:type="dcterms:W3CDTF">2023-05-17T14:32:32Z</dcterms:modified>
</cp:coreProperties>
</file>