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0"/>
  </p:notesMasterIdLst>
  <p:handoutMasterIdLst>
    <p:handoutMasterId r:id="rId11"/>
  </p:handoutMasterIdLst>
  <p:sldIdLst>
    <p:sldId id="269" r:id="rId3"/>
    <p:sldId id="498" r:id="rId4"/>
    <p:sldId id="499" r:id="rId5"/>
    <p:sldId id="500" r:id="rId6"/>
    <p:sldId id="501" r:id="rId7"/>
    <p:sldId id="502" r:id="rId8"/>
    <p:sldId id="503"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6/4/2023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6/4/2023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6/4/2023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6/4/2023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6/4/2023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6/4/2023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6/4/2023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6/4/2023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6/4/2023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0352</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6/4/2023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Enhanced Security Discussion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2023-02-10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936154" cy="276999"/>
          </a:xfrm>
        </p:spPr>
        <p:txBody>
          <a:bodyPr/>
          <a:lstStyle/>
          <a:p>
            <a:pPr>
              <a:defRPr/>
            </a:pPr>
            <a:r>
              <a:rPr lang="en-US" dirty="0"/>
              <a:t>02/10/202</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Recap: Security in 802.11 </a:t>
            </a:r>
            <a:endParaRPr lang="en-US" sz="2400" b="0" dirty="0"/>
          </a:p>
        </p:txBody>
      </p:sp>
      <p:sp>
        <p:nvSpPr>
          <p:cNvPr id="3" name="Content Placeholder 2"/>
          <p:cNvSpPr>
            <a:spLocks noGrp="1"/>
          </p:cNvSpPr>
          <p:nvPr>
            <p:ph idx="1"/>
          </p:nvPr>
        </p:nvSpPr>
        <p:spPr>
          <a:xfrm>
            <a:off x="0" y="1066800"/>
            <a:ext cx="9144000" cy="5029200"/>
          </a:xfrm>
        </p:spPr>
        <p:txBody>
          <a:bodyPr/>
          <a:lstStyle/>
          <a:p>
            <a:r>
              <a:rPr lang="en-US" sz="2000" dirty="0"/>
              <a:t>The unicast Data/Management frames can be protected through PTK.</a:t>
            </a:r>
          </a:p>
          <a:p>
            <a:r>
              <a:rPr lang="en-US" sz="2000" dirty="0"/>
              <a:t>The broadcast Data frames can be protected by GTK.</a:t>
            </a:r>
          </a:p>
          <a:p>
            <a:r>
              <a:rPr lang="en-US" sz="2000" dirty="0"/>
              <a:t>The broadcast Management frames can be protected by IGTK.</a:t>
            </a:r>
          </a:p>
          <a:p>
            <a:r>
              <a:rPr lang="en-US" sz="2000" dirty="0"/>
              <a:t>The Beacon frames can be protected by BIGTK.</a:t>
            </a:r>
          </a:p>
          <a:p>
            <a:r>
              <a:rPr lang="en-US" sz="2000" dirty="0"/>
              <a:t>The BA’s operation may introduce some security attack</a:t>
            </a:r>
          </a:p>
          <a:p>
            <a:pPr lvl="1"/>
            <a:r>
              <a:rPr lang="en-US" dirty="0"/>
              <a:t>frames discarding because of wrong updating of the scoreboard context, reorder buffer</a:t>
            </a:r>
          </a:p>
          <a:p>
            <a:pPr lvl="2"/>
            <a:r>
              <a:rPr lang="en-US" sz="2000" dirty="0"/>
              <a:t>BAR is not protected</a:t>
            </a:r>
          </a:p>
          <a:p>
            <a:pPr lvl="2"/>
            <a:r>
              <a:rPr lang="en-US" sz="2000" dirty="0"/>
              <a:t>The replay checking is after the reorder buffer </a:t>
            </a:r>
          </a:p>
          <a:p>
            <a:pPr lvl="1"/>
            <a:r>
              <a:rPr lang="en-US" dirty="0"/>
              <a:t>PBA is proposed to further give protection to BA agreement</a:t>
            </a:r>
          </a:p>
          <a:p>
            <a:pPr lvl="2"/>
            <a:r>
              <a:rPr lang="en-US" sz="2000" dirty="0"/>
              <a:t>Action frame is used to update the reorder buffer.</a:t>
            </a:r>
          </a:p>
          <a:p>
            <a:pPr lvl="3"/>
            <a:r>
              <a:rPr lang="en-US" sz="1800" dirty="0"/>
              <a:t>The processing time of Action frame is not predictable.</a:t>
            </a:r>
          </a:p>
          <a:p>
            <a:pPr lvl="3"/>
            <a:r>
              <a:rPr lang="en-US" sz="1800" dirty="0"/>
              <a:t>The replay checking is done after the reorder buffering.   </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02/10/202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99284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b="0" dirty="0"/>
              <a:t>Control Frame Protection</a:t>
            </a:r>
          </a:p>
        </p:txBody>
      </p:sp>
      <p:sp>
        <p:nvSpPr>
          <p:cNvPr id="3" name="Content Placeholder 2"/>
          <p:cNvSpPr>
            <a:spLocks noGrp="1"/>
          </p:cNvSpPr>
          <p:nvPr>
            <p:ph idx="1"/>
          </p:nvPr>
        </p:nvSpPr>
        <p:spPr>
          <a:xfrm>
            <a:off x="0" y="990601"/>
            <a:ext cx="9144000" cy="5105399"/>
          </a:xfrm>
        </p:spPr>
        <p:txBody>
          <a:bodyPr/>
          <a:lstStyle/>
          <a:p>
            <a:r>
              <a:rPr lang="en-US" sz="1800" dirty="0"/>
              <a:t>Same as Data/Management frame, there are unicast Control frames, broadcast Control frames.</a:t>
            </a:r>
          </a:p>
          <a:p>
            <a:r>
              <a:rPr lang="en-US" sz="1800" dirty="0"/>
              <a:t>If the protection is applied to Control frames, both unicast and broadcast frames should be protected.</a:t>
            </a:r>
          </a:p>
          <a:p>
            <a:pPr lvl="1"/>
            <a:r>
              <a:rPr lang="en-US" sz="1800" dirty="0"/>
              <a:t>The unicast Control frames and broadcast Control frames should use the different keys, CPTK, CGTK.</a:t>
            </a:r>
          </a:p>
          <a:p>
            <a:r>
              <a:rPr lang="en-US" sz="1800" dirty="0"/>
              <a:t>Under MLO, the CGTK should be per link key.</a:t>
            </a:r>
          </a:p>
          <a:p>
            <a:r>
              <a:rPr lang="en-US" sz="1800" dirty="0"/>
              <a:t>Under MLO, the CPTK should be per link key.</a:t>
            </a:r>
          </a:p>
          <a:p>
            <a:r>
              <a:rPr lang="en-US" sz="1800" dirty="0"/>
              <a:t>Integrity protection should be used.</a:t>
            </a:r>
          </a:p>
          <a:p>
            <a:endParaRPr lang="en-US" sz="16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02/10/202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618367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b="0" dirty="0"/>
              <a:t>Protected Control Frame</a:t>
            </a:r>
          </a:p>
        </p:txBody>
      </p:sp>
      <p:sp>
        <p:nvSpPr>
          <p:cNvPr id="3" name="Content Placeholder 2"/>
          <p:cNvSpPr>
            <a:spLocks noGrp="1"/>
          </p:cNvSpPr>
          <p:nvPr>
            <p:ph idx="1"/>
          </p:nvPr>
        </p:nvSpPr>
        <p:spPr>
          <a:xfrm>
            <a:off x="0" y="990601"/>
            <a:ext cx="9144000" cy="5105399"/>
          </a:xfrm>
        </p:spPr>
        <p:txBody>
          <a:bodyPr/>
          <a:lstStyle/>
          <a:p>
            <a:r>
              <a:rPr lang="en-US" sz="1800" dirty="0"/>
              <a:t>The different methods can be considered for protected Control frames</a:t>
            </a:r>
          </a:p>
          <a:p>
            <a:pPr lvl="1"/>
            <a:r>
              <a:rPr lang="en-US" sz="1800" dirty="0"/>
              <a:t>Option 1: Reuse the current control subtype</a:t>
            </a:r>
          </a:p>
          <a:p>
            <a:pPr lvl="2"/>
            <a:r>
              <a:rPr lang="en-US" dirty="0"/>
              <a:t>The carrying of PN, Key ID, MIC should be designed carefully so that the non-UHR devices are not be confused.</a:t>
            </a:r>
          </a:p>
          <a:p>
            <a:pPr lvl="3"/>
            <a:r>
              <a:rPr lang="en-US" sz="1800" dirty="0"/>
              <a:t>For Control frame with per STA field, the PN, Key ID, MIC can be carried in the Per STA fields with specific AID value, (User Info field in Trigger frame, Per STA field in NDPA, Per AID TID Info field in Mul-STA BA)</a:t>
            </a:r>
          </a:p>
          <a:p>
            <a:pPr lvl="3"/>
            <a:r>
              <a:rPr lang="en-US" sz="1800" dirty="0"/>
              <a:t>The optimization could be no explicit transmission of MIC, e.g. by using the similar method of 11ba.</a:t>
            </a:r>
          </a:p>
          <a:p>
            <a:pPr lvl="3"/>
            <a:r>
              <a:rPr lang="en-US" sz="1800" dirty="0"/>
              <a:t>The method is difficult for unicast frame.</a:t>
            </a:r>
          </a:p>
          <a:p>
            <a:pPr lvl="1"/>
            <a:r>
              <a:rPr lang="en-US" sz="1800" dirty="0"/>
              <a:t>Option 2: define the new control subtype for protected control frame</a:t>
            </a:r>
          </a:p>
          <a:p>
            <a:pPr lvl="1"/>
            <a:endParaRPr lang="en-US" sz="1800" dirty="0"/>
          </a:p>
          <a:p>
            <a:pPr lvl="1"/>
            <a:r>
              <a:rPr lang="en-US" sz="1800" dirty="0"/>
              <a:t>Prefer option 1</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02/10/202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252442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b="0" dirty="0"/>
              <a:t>PBA Enhancement</a:t>
            </a:r>
          </a:p>
        </p:txBody>
      </p:sp>
      <p:sp>
        <p:nvSpPr>
          <p:cNvPr id="3" name="Content Placeholder 2"/>
          <p:cNvSpPr>
            <a:spLocks noGrp="1"/>
          </p:cNvSpPr>
          <p:nvPr>
            <p:ph idx="1"/>
          </p:nvPr>
        </p:nvSpPr>
        <p:spPr>
          <a:xfrm>
            <a:off x="0" y="990601"/>
            <a:ext cx="9144000" cy="3428999"/>
          </a:xfrm>
        </p:spPr>
        <p:txBody>
          <a:bodyPr/>
          <a:lstStyle/>
          <a:p>
            <a:r>
              <a:rPr lang="en-US" sz="2000" dirty="0"/>
              <a:t>Once the MU BAR, BAR is protected, the PBA can use the protected MU BAR, BAR to adjust the scoreboard context and reorder buffer.</a:t>
            </a:r>
          </a:p>
          <a:p>
            <a:pPr lvl="1"/>
            <a:r>
              <a:rPr lang="en-US" dirty="0"/>
              <a:t>The protected ADDBA Request is not needed.</a:t>
            </a:r>
          </a:p>
          <a:p>
            <a:pPr lvl="1"/>
            <a:r>
              <a:rPr lang="en-US" dirty="0"/>
              <a:t>Another method is that the initiator notifies its MSDU lifetime to the recipient. </a:t>
            </a:r>
          </a:p>
          <a:p>
            <a:r>
              <a:rPr lang="en-US" sz="2000" dirty="0"/>
              <a:t>However a 3</a:t>
            </a:r>
            <a:r>
              <a:rPr lang="en-US" sz="2000" baseline="30000" dirty="0"/>
              <a:t>rd</a:t>
            </a:r>
            <a:r>
              <a:rPr lang="en-US" sz="2000" dirty="0"/>
              <a:t>-party device can still use the Data frame to let the BA agreement recipient to adjust its scoreboard context and reorder buffer, the reason is that the replay check is done after the reorder buffer.</a:t>
            </a:r>
          </a:p>
          <a:p>
            <a:pPr lvl="1"/>
            <a:r>
              <a:rPr lang="en-US" dirty="0"/>
              <a:t>The solution could be to allow the replay check no later than the reorder buffering.</a:t>
            </a:r>
          </a:p>
          <a:p>
            <a:pPr marL="0" indent="0">
              <a:buNone/>
            </a:pPr>
            <a:endParaRPr lang="en-US" sz="2000" dirty="0"/>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02/10/202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486571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b="0" dirty="0"/>
              <a:t>Additional Processing Time Before the Responding</a:t>
            </a:r>
          </a:p>
        </p:txBody>
      </p:sp>
      <p:sp>
        <p:nvSpPr>
          <p:cNvPr id="3" name="Content Placeholder 2"/>
          <p:cNvSpPr>
            <a:spLocks noGrp="1"/>
          </p:cNvSpPr>
          <p:nvPr>
            <p:ph idx="1"/>
          </p:nvPr>
        </p:nvSpPr>
        <p:spPr>
          <a:xfrm>
            <a:off x="0" y="990601"/>
            <a:ext cx="9144000" cy="5105399"/>
          </a:xfrm>
        </p:spPr>
        <p:txBody>
          <a:bodyPr/>
          <a:lstStyle/>
          <a:p>
            <a:r>
              <a:rPr lang="en-US" sz="2000" dirty="0"/>
              <a:t>The SIFS may not be enough for some device to provide the protected response with SIFS inter-frame space.</a:t>
            </a:r>
          </a:p>
          <a:p>
            <a:endParaRPr lang="en-US" sz="2000" dirty="0"/>
          </a:p>
          <a:p>
            <a:r>
              <a:rPr lang="en-US" sz="2000" dirty="0"/>
              <a:t>In order to address this, the transmitter of the protected responder can announce the padding requirement.</a:t>
            </a:r>
          </a:p>
          <a:p>
            <a:pPr lvl="1"/>
            <a:r>
              <a:rPr lang="en-US" dirty="0"/>
              <a:t>The transmitter of the soliciting frame needs to add the padding, e.g. MPDU delimiters, padding fields, to guarantee the padding requirement of the transmitter of the responder.</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02/10/202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167184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b="0" dirty="0"/>
              <a:t>Summary</a:t>
            </a:r>
          </a:p>
        </p:txBody>
      </p:sp>
      <p:sp>
        <p:nvSpPr>
          <p:cNvPr id="3" name="Content Placeholder 2"/>
          <p:cNvSpPr>
            <a:spLocks noGrp="1"/>
          </p:cNvSpPr>
          <p:nvPr>
            <p:ph idx="1"/>
          </p:nvPr>
        </p:nvSpPr>
        <p:spPr>
          <a:xfrm>
            <a:off x="0" y="990601"/>
            <a:ext cx="9144000" cy="5105399"/>
          </a:xfrm>
        </p:spPr>
        <p:txBody>
          <a:bodyPr/>
          <a:lstStyle/>
          <a:p>
            <a:r>
              <a:rPr lang="en-US" sz="2000" dirty="0"/>
              <a:t>The methods to further improve the security of 802.11 are discussed.</a:t>
            </a:r>
          </a:p>
          <a:p>
            <a:pPr lvl="1"/>
            <a:r>
              <a:rPr lang="en-US" dirty="0"/>
              <a:t>Unicast Control frame protection,</a:t>
            </a:r>
          </a:p>
          <a:p>
            <a:pPr lvl="1"/>
            <a:r>
              <a:rPr lang="en-US" dirty="0"/>
              <a:t>Broadcast Control frame protection,</a:t>
            </a:r>
          </a:p>
          <a:p>
            <a:pPr lvl="1"/>
            <a:r>
              <a:rPr lang="en-US" dirty="0"/>
              <a:t>BA agreement protection.</a:t>
            </a:r>
          </a:p>
          <a:p>
            <a:r>
              <a:rPr lang="en-US" sz="2000" dirty="0"/>
              <a:t>The security enhancement should be optional</a:t>
            </a:r>
          </a:p>
          <a:p>
            <a:pPr marL="0" indent="0">
              <a:buNone/>
            </a:pPr>
            <a:endParaRPr lang="en-US" dirty="0"/>
          </a:p>
        </p:txBody>
      </p:sp>
      <p:sp>
        <p:nvSpPr>
          <p:cNvPr id="4" name="Date Placeholder 3"/>
          <p:cNvSpPr>
            <a:spLocks noGrp="1"/>
          </p:cNvSpPr>
          <p:nvPr>
            <p:ph type="dt" sz="half" idx="10"/>
          </p:nvPr>
        </p:nvSpPr>
        <p:spPr>
          <a:xfrm>
            <a:off x="696913" y="332601"/>
            <a:ext cx="936154" cy="276999"/>
          </a:xfrm>
        </p:spPr>
        <p:txBody>
          <a:bodyPr/>
          <a:lstStyle/>
          <a:p>
            <a:pPr>
              <a:defRPr/>
            </a:pPr>
            <a:r>
              <a:rPr lang="en-US" dirty="0"/>
              <a:t>02/10/202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78746300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676</Words>
  <Application>Microsoft Office PowerPoint</Application>
  <PresentationFormat>On-screen Show (4:3)</PresentationFormat>
  <Paragraphs>91</Paragraphs>
  <Slides>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Times New Roman</vt:lpstr>
      <vt:lpstr>Wingdings</vt:lpstr>
      <vt:lpstr>802-11-Submission</vt:lpstr>
      <vt:lpstr>Custom Design</vt:lpstr>
      <vt:lpstr>Enhanced Security Discussion</vt:lpstr>
      <vt:lpstr>Recap: Security in 802.11 </vt:lpstr>
      <vt:lpstr>Control Frame Protection</vt:lpstr>
      <vt:lpstr>Protected Control Frame</vt:lpstr>
      <vt:lpstr>PBA Enhancement</vt:lpstr>
      <vt:lpstr>Additional Processing Time Before the Responding</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2026</cp:revision>
  <cp:lastPrinted>1998-02-10T13:28:06Z</cp:lastPrinted>
  <dcterms:created xsi:type="dcterms:W3CDTF">2007-05-21T21:00:37Z</dcterms:created>
  <dcterms:modified xsi:type="dcterms:W3CDTF">2023-06-05T03:46:56Z</dcterms:modified>
  <cp:category>Submission</cp:category>
</cp:coreProperties>
</file>