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0"/>
  </p:notesMasterIdLst>
  <p:handoutMasterIdLst>
    <p:handoutMasterId r:id="rId11"/>
  </p:handoutMasterIdLst>
  <p:sldIdLst>
    <p:sldId id="269" r:id="rId3"/>
    <p:sldId id="498" r:id="rId4"/>
    <p:sldId id="499" r:id="rId5"/>
    <p:sldId id="500" r:id="rId6"/>
    <p:sldId id="501" r:id="rId7"/>
    <p:sldId id="502" r:id="rId8"/>
    <p:sldId id="503"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3/9/2023</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3/9/2023</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3/9/2023</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3/9/2023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3/9/2023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3/9/2023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3/9/2023</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3/9/2023</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3/9/2023</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3/9/2023</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3/9/2023</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3/9/2023</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3/9/2023</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3/9/2023</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3/9/2023</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3/9/2023</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3/9/2023</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3/9/2023</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3/9/2023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3/9/2023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3/9/2023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3/9/2023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3/9/2023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3/9/2023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3/9/2023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3/9/2023</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802.11-23/</a:t>
            </a:r>
            <a:r>
              <a:rPr lang="en-US" altLang="en-US" sz="1800" b="1" kern="1200" dirty="0">
                <a:solidFill>
                  <a:schemeClr val="tx1"/>
                </a:solidFill>
                <a:latin typeface="Times New Roman" pitchFamily="18" charset="0"/>
                <a:ea typeface="+mn-ea"/>
                <a:cs typeface="+mn-cs"/>
              </a:rPr>
              <a:t>0352</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3/9/2023</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Enhanced Security Discussion</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2023-02-10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936154" cy="276999"/>
          </a:xfrm>
        </p:spPr>
        <p:txBody>
          <a:bodyPr/>
          <a:lstStyle/>
          <a:p>
            <a:pPr>
              <a:defRPr/>
            </a:pPr>
            <a:r>
              <a:rPr lang="en-US" dirty="0"/>
              <a:t>02/10/202</a:t>
            </a:r>
          </a:p>
        </p:txBody>
      </p:sp>
      <p:graphicFrame>
        <p:nvGraphicFramePr>
          <p:cNvPr id="6" name="Table 5"/>
          <p:cNvGraphicFramePr>
            <a:graphicFrameLocks noGrp="1"/>
          </p:cNvGraphicFramePr>
          <p:nvPr>
            <p:extLst>
              <p:ext uri="{D42A27DB-BD31-4B8C-83A1-F6EECF244321}">
                <p14:modId xmlns:p14="http://schemas.microsoft.com/office/powerpoint/2010/main" val="1979022597"/>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2400" dirty="0"/>
              <a:t>Recap: Security in 802.11 </a:t>
            </a:r>
            <a:endParaRPr lang="en-US" sz="2400" b="0" dirty="0"/>
          </a:p>
        </p:txBody>
      </p:sp>
      <p:sp>
        <p:nvSpPr>
          <p:cNvPr id="3" name="Content Placeholder 2"/>
          <p:cNvSpPr>
            <a:spLocks noGrp="1"/>
          </p:cNvSpPr>
          <p:nvPr>
            <p:ph idx="1"/>
          </p:nvPr>
        </p:nvSpPr>
        <p:spPr>
          <a:xfrm>
            <a:off x="0" y="1066800"/>
            <a:ext cx="9144000" cy="5029200"/>
          </a:xfrm>
        </p:spPr>
        <p:txBody>
          <a:bodyPr/>
          <a:lstStyle/>
          <a:p>
            <a:r>
              <a:rPr lang="en-US" sz="2000" dirty="0"/>
              <a:t>The unicast Data/Management frames can be protected through PTK.</a:t>
            </a:r>
          </a:p>
          <a:p>
            <a:r>
              <a:rPr lang="en-US" sz="2000" dirty="0"/>
              <a:t>The broadcast Data frames can be protected by GTK.</a:t>
            </a:r>
          </a:p>
          <a:p>
            <a:r>
              <a:rPr lang="en-US" sz="2000" dirty="0"/>
              <a:t>The broadcast Management frames can be protected by IGTK.</a:t>
            </a:r>
          </a:p>
          <a:p>
            <a:r>
              <a:rPr lang="en-US" sz="2000" dirty="0"/>
              <a:t>The Beacon frames can be protected by BIGTK.</a:t>
            </a:r>
          </a:p>
          <a:p>
            <a:r>
              <a:rPr lang="en-US" sz="2000" dirty="0"/>
              <a:t>The PBA is proposed to further give protection to BA agreement</a:t>
            </a:r>
          </a:p>
          <a:p>
            <a:pPr lvl="1"/>
            <a:r>
              <a:rPr lang="en-US" dirty="0"/>
              <a:t>Some potential issues need to be addressed.   </a:t>
            </a:r>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02/10/202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3992840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2400" b="0" dirty="0"/>
              <a:t>Control Frame Protection</a:t>
            </a:r>
          </a:p>
        </p:txBody>
      </p:sp>
      <p:sp>
        <p:nvSpPr>
          <p:cNvPr id="3" name="Content Placeholder 2"/>
          <p:cNvSpPr>
            <a:spLocks noGrp="1"/>
          </p:cNvSpPr>
          <p:nvPr>
            <p:ph idx="1"/>
          </p:nvPr>
        </p:nvSpPr>
        <p:spPr>
          <a:xfrm>
            <a:off x="0" y="990601"/>
            <a:ext cx="9144000" cy="5105399"/>
          </a:xfrm>
        </p:spPr>
        <p:txBody>
          <a:bodyPr/>
          <a:lstStyle/>
          <a:p>
            <a:r>
              <a:rPr lang="en-US" sz="1800" dirty="0"/>
              <a:t>Same as Data/Management frame, there are unicast Control frames, broadcast Control frames.</a:t>
            </a:r>
          </a:p>
          <a:p>
            <a:r>
              <a:rPr lang="en-US" sz="1800" dirty="0"/>
              <a:t>If the protection is applied to Control frames, both unicast and broadcast frames should be protected.</a:t>
            </a:r>
          </a:p>
          <a:p>
            <a:pPr lvl="1"/>
            <a:r>
              <a:rPr lang="en-US" sz="1800" dirty="0"/>
              <a:t>The unicast Control frames and broadcast Control frames should use the different keys, CPTK, CGTK.</a:t>
            </a:r>
          </a:p>
          <a:p>
            <a:r>
              <a:rPr lang="en-US" sz="1800" dirty="0"/>
              <a:t>Under MLO, the CGTK should be per link key.</a:t>
            </a:r>
          </a:p>
          <a:p>
            <a:r>
              <a:rPr lang="en-US" sz="1800" dirty="0"/>
              <a:t>Under MLO, the CPTK should be per link key.</a:t>
            </a:r>
          </a:p>
          <a:p>
            <a:endParaRPr lang="en-US" sz="1600" dirty="0"/>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02/10/202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618367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2400" b="0" dirty="0"/>
              <a:t>Protected Control Frame</a:t>
            </a:r>
          </a:p>
        </p:txBody>
      </p:sp>
      <p:sp>
        <p:nvSpPr>
          <p:cNvPr id="3" name="Content Placeholder 2"/>
          <p:cNvSpPr>
            <a:spLocks noGrp="1"/>
          </p:cNvSpPr>
          <p:nvPr>
            <p:ph idx="1"/>
          </p:nvPr>
        </p:nvSpPr>
        <p:spPr>
          <a:xfrm>
            <a:off x="0" y="990601"/>
            <a:ext cx="9144000" cy="5105399"/>
          </a:xfrm>
        </p:spPr>
        <p:txBody>
          <a:bodyPr/>
          <a:lstStyle/>
          <a:p>
            <a:r>
              <a:rPr lang="en-US" sz="1800" dirty="0"/>
              <a:t>The different methods can be considered for protected Control frames</a:t>
            </a:r>
          </a:p>
          <a:p>
            <a:pPr lvl="1"/>
            <a:r>
              <a:rPr lang="en-US" sz="1800" dirty="0"/>
              <a:t>Option 1: Reuse the current control subtype</a:t>
            </a:r>
          </a:p>
          <a:p>
            <a:pPr lvl="2"/>
            <a:r>
              <a:rPr lang="en-US" dirty="0"/>
              <a:t>The carrying of PN, Key ID, MIC should be designed carefully so that the non-UHR devices are not be confused.</a:t>
            </a:r>
          </a:p>
          <a:p>
            <a:pPr lvl="3"/>
            <a:r>
              <a:rPr lang="en-US" sz="1800" dirty="0"/>
              <a:t>For Control frame with per STA field, the PN, Key ID, MIC can be carried in the Per STA fields with specific AID value, (User Info field in Trigger frame, Per STA field in NDPA, Per AID TID Info field in Mul-STA BA)</a:t>
            </a:r>
          </a:p>
          <a:p>
            <a:pPr lvl="3"/>
            <a:r>
              <a:rPr lang="en-US" sz="1800" dirty="0"/>
              <a:t>The optimization could be no explicit transmission of MIC, e.g. by using the similar method of 11ba.</a:t>
            </a:r>
          </a:p>
          <a:p>
            <a:pPr lvl="3"/>
            <a:r>
              <a:rPr lang="en-US" sz="1800" dirty="0"/>
              <a:t>The design is kind of ugly since many per STA fields are needed. </a:t>
            </a:r>
          </a:p>
          <a:p>
            <a:pPr lvl="3"/>
            <a:r>
              <a:rPr lang="en-US" sz="1800" dirty="0"/>
              <a:t>The method is difficult for unicast frame.</a:t>
            </a:r>
          </a:p>
          <a:p>
            <a:pPr lvl="1"/>
            <a:r>
              <a:rPr lang="en-US" sz="1800" dirty="0"/>
              <a:t>Option 2: define the new control subtype for protected control frame</a:t>
            </a:r>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02/10/202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1252442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2400" b="0" dirty="0"/>
              <a:t>PBA Enhancement</a:t>
            </a:r>
          </a:p>
        </p:txBody>
      </p:sp>
      <p:sp>
        <p:nvSpPr>
          <p:cNvPr id="3" name="Content Placeholder 2"/>
          <p:cNvSpPr>
            <a:spLocks noGrp="1"/>
          </p:cNvSpPr>
          <p:nvPr>
            <p:ph idx="1"/>
          </p:nvPr>
        </p:nvSpPr>
        <p:spPr>
          <a:xfrm>
            <a:off x="0" y="990601"/>
            <a:ext cx="9144000" cy="3428999"/>
          </a:xfrm>
        </p:spPr>
        <p:txBody>
          <a:bodyPr/>
          <a:lstStyle/>
          <a:p>
            <a:r>
              <a:rPr lang="en-US" sz="2000" dirty="0"/>
              <a:t>Once the MU BAR, BAR is protected, the PBA can use the protected MU BAR, BAR to adjust the scoreboard context and reorder buffer.</a:t>
            </a:r>
          </a:p>
          <a:p>
            <a:pPr lvl="1"/>
            <a:r>
              <a:rPr lang="en-US" dirty="0"/>
              <a:t>The protected ADDBA Request is not needed.</a:t>
            </a:r>
          </a:p>
          <a:p>
            <a:r>
              <a:rPr lang="en-US" sz="2000" dirty="0"/>
              <a:t>However a 3</a:t>
            </a:r>
            <a:r>
              <a:rPr lang="en-US" sz="2000" baseline="30000" dirty="0"/>
              <a:t>rd</a:t>
            </a:r>
            <a:r>
              <a:rPr lang="en-US" sz="2000" dirty="0"/>
              <a:t>-party device can still use the Data frame to let the BA agreement recipient to adjust its scoreboard context and reorder buffer, the reason is that the replay check is done after the reorder buffer.</a:t>
            </a:r>
          </a:p>
          <a:p>
            <a:endParaRPr lang="en-US" sz="2000" dirty="0"/>
          </a:p>
          <a:p>
            <a:r>
              <a:rPr lang="en-US" sz="2000" dirty="0"/>
              <a:t>The solution could be to </a:t>
            </a:r>
            <a:r>
              <a:rPr lang="en-US" sz="2000"/>
              <a:t>allow the </a:t>
            </a:r>
            <a:r>
              <a:rPr lang="en-US" sz="2000" dirty="0"/>
              <a:t>decryption and replay check before the </a:t>
            </a:r>
            <a:r>
              <a:rPr lang="en-US" sz="2000"/>
              <a:t>BA creation, SN protection.</a:t>
            </a:r>
            <a:endParaRPr lang="en-US" sz="2000" dirty="0"/>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02/10/202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3486571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2400" b="0" dirty="0"/>
              <a:t>Additional Processing Time Before the Responding</a:t>
            </a:r>
          </a:p>
        </p:txBody>
      </p:sp>
      <p:sp>
        <p:nvSpPr>
          <p:cNvPr id="3" name="Content Placeholder 2"/>
          <p:cNvSpPr>
            <a:spLocks noGrp="1"/>
          </p:cNvSpPr>
          <p:nvPr>
            <p:ph idx="1"/>
          </p:nvPr>
        </p:nvSpPr>
        <p:spPr>
          <a:xfrm>
            <a:off x="0" y="990601"/>
            <a:ext cx="9144000" cy="5105399"/>
          </a:xfrm>
        </p:spPr>
        <p:txBody>
          <a:bodyPr/>
          <a:lstStyle/>
          <a:p>
            <a:r>
              <a:rPr lang="en-US" sz="2000" dirty="0"/>
              <a:t>The SIFS may not be enough for some device to provide the protected response with SIFS inter-frame space.</a:t>
            </a:r>
          </a:p>
          <a:p>
            <a:endParaRPr lang="en-US" sz="2000" dirty="0"/>
          </a:p>
          <a:p>
            <a:r>
              <a:rPr lang="en-US" sz="2000" dirty="0"/>
              <a:t>In order to address this, the transmitter of the protected responder can announce the padding requirement.</a:t>
            </a:r>
          </a:p>
          <a:p>
            <a:pPr lvl="1"/>
            <a:r>
              <a:rPr lang="en-US" dirty="0"/>
              <a:t>The transmitter of the soliciting frame needs to add the padding, e.g. MPDU delimiters, padding fields, to guarantee the padding requirement of the transmitter of the responder.</a:t>
            </a:r>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02/10/202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1167184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2400" b="0" dirty="0"/>
              <a:t>Summary</a:t>
            </a:r>
          </a:p>
        </p:txBody>
      </p:sp>
      <p:sp>
        <p:nvSpPr>
          <p:cNvPr id="3" name="Content Placeholder 2"/>
          <p:cNvSpPr>
            <a:spLocks noGrp="1"/>
          </p:cNvSpPr>
          <p:nvPr>
            <p:ph idx="1"/>
          </p:nvPr>
        </p:nvSpPr>
        <p:spPr>
          <a:xfrm>
            <a:off x="0" y="990601"/>
            <a:ext cx="9144000" cy="5105399"/>
          </a:xfrm>
        </p:spPr>
        <p:txBody>
          <a:bodyPr/>
          <a:lstStyle/>
          <a:p>
            <a:r>
              <a:rPr lang="en-US" sz="2000" dirty="0"/>
              <a:t>The methods to further improve the security of 802.11 are discussed.</a:t>
            </a:r>
          </a:p>
          <a:p>
            <a:pPr lvl="1"/>
            <a:r>
              <a:rPr lang="en-US" dirty="0"/>
              <a:t>Unicast Control frame protection,</a:t>
            </a:r>
          </a:p>
          <a:p>
            <a:pPr lvl="1"/>
            <a:r>
              <a:rPr lang="en-US" dirty="0"/>
              <a:t>Broadcast Control frame protection,</a:t>
            </a:r>
          </a:p>
          <a:p>
            <a:pPr lvl="1"/>
            <a:r>
              <a:rPr lang="en-US" dirty="0"/>
              <a:t>BA agreement protection.</a:t>
            </a:r>
          </a:p>
          <a:p>
            <a:r>
              <a:rPr lang="en-US" sz="2000" dirty="0"/>
              <a:t>It is not an easy work to further improve the security of 802.11</a:t>
            </a:r>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02/10/202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378746300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623</Words>
  <Application>Microsoft Office PowerPoint</Application>
  <PresentationFormat>On-screen Show (4:3)</PresentationFormat>
  <Paragraphs>83</Paragraphs>
  <Slides>7</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Calibri Light</vt:lpstr>
      <vt:lpstr>Times New Roman</vt:lpstr>
      <vt:lpstr>Wingdings</vt:lpstr>
      <vt:lpstr>802-11-Submission</vt:lpstr>
      <vt:lpstr>Custom Design</vt:lpstr>
      <vt:lpstr>Enhanced Security Discussion</vt:lpstr>
      <vt:lpstr>Recap: Security in 802.11 </vt:lpstr>
      <vt:lpstr>Control Frame Protection</vt:lpstr>
      <vt:lpstr>Protected Control Frame</vt:lpstr>
      <vt:lpstr>PBA Enhancement</vt:lpstr>
      <vt:lpstr>Additional Processing Time Before the Responding</vt:lpstr>
      <vt:lpstr>Summary</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2022</cp:revision>
  <cp:lastPrinted>1998-02-10T13:28:06Z</cp:lastPrinted>
  <dcterms:created xsi:type="dcterms:W3CDTF">2007-05-21T21:00:37Z</dcterms:created>
  <dcterms:modified xsi:type="dcterms:W3CDTF">2023-03-09T16:44:01Z</dcterms:modified>
  <cp:category>Submission</cp:category>
</cp:coreProperties>
</file>